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75A6F15-3498-4880-8ABF-C726F153BDA3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F89C5F-9BD3-4E79-8EEA-591F10C9ED88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81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6F15-3498-4880-8ABF-C726F153BDA3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9C5F-9BD3-4E79-8EEA-591F10C9E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830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6F15-3498-4880-8ABF-C726F153BDA3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9C5F-9BD3-4E79-8EEA-591F10C9ED88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115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6F15-3498-4880-8ABF-C726F153BDA3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9C5F-9BD3-4E79-8EEA-591F10C9ED88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641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6F15-3498-4880-8ABF-C726F153BDA3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9C5F-9BD3-4E79-8EEA-591F10C9E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6367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6F15-3498-4880-8ABF-C726F153BDA3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9C5F-9BD3-4E79-8EEA-591F10C9ED8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883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6F15-3498-4880-8ABF-C726F153BDA3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9C5F-9BD3-4E79-8EEA-591F10C9ED88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464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6F15-3498-4880-8ABF-C726F153BDA3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9C5F-9BD3-4E79-8EEA-591F10C9ED88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52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6F15-3498-4880-8ABF-C726F153BDA3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9C5F-9BD3-4E79-8EEA-591F10C9ED88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10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6F15-3498-4880-8ABF-C726F153BDA3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9C5F-9BD3-4E79-8EEA-591F10C9E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066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6F15-3498-4880-8ABF-C726F153BDA3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9C5F-9BD3-4E79-8EEA-591F10C9ED88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62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6F15-3498-4880-8ABF-C726F153BDA3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9C5F-9BD3-4E79-8EEA-591F10C9E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487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6F15-3498-4880-8ABF-C726F153BDA3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9C5F-9BD3-4E79-8EEA-591F10C9ED88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41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6F15-3498-4880-8ABF-C726F153BDA3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9C5F-9BD3-4E79-8EEA-591F10C9ED88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47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6F15-3498-4880-8ABF-C726F153BDA3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9C5F-9BD3-4E79-8EEA-591F10C9E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85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6F15-3498-4880-8ABF-C726F153BDA3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9C5F-9BD3-4E79-8EEA-591F10C9ED88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4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6F15-3498-4880-8ABF-C726F153BDA3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9C5F-9BD3-4E79-8EEA-591F10C9E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857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5A6F15-3498-4880-8ABF-C726F153BDA3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F89C5F-9BD3-4E79-8EEA-591F10C9ED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11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ŞARKILI OYUNLARIMIZ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Öğrenme Alanı: C. MÜZİKSEL </a:t>
            </a:r>
            <a:r>
              <a:rPr lang="tr-TR" dirty="0" smtClean="0"/>
              <a:t>YARATICILIK</a:t>
            </a:r>
          </a:p>
          <a:p>
            <a:r>
              <a:rPr lang="tr-TR" dirty="0"/>
              <a:t>Öğrenme Alanı: A. DİNLEME- SÖYLEME- </a:t>
            </a:r>
            <a:r>
              <a:rPr lang="tr-TR" dirty="0" smtClean="0"/>
              <a:t>ÇALMA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1015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Ölçme Değerlendirme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655" y="2654082"/>
            <a:ext cx="4048690" cy="3124636"/>
          </a:xfrm>
        </p:spPr>
      </p:pic>
    </p:spTree>
    <p:extLst>
      <p:ext uri="{BB962C8B-B14F-4D97-AF65-F5344CB8AC3E}">
        <p14:creationId xmlns:p14="http://schemas.microsoft.com/office/powerpoint/2010/main" val="318040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Kazanımlar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C.2. Şarkılı oyun müziklerine, </a:t>
            </a:r>
            <a:r>
              <a:rPr lang="tr-TR" dirty="0" smtClean="0"/>
              <a:t>özgün </a:t>
            </a:r>
            <a:r>
              <a:rPr lang="tr-TR" dirty="0"/>
              <a:t>hareketlerle eşlik eder</a:t>
            </a:r>
            <a:r>
              <a:rPr lang="tr-TR" dirty="0" smtClean="0"/>
              <a:t>.</a:t>
            </a:r>
          </a:p>
          <a:p>
            <a:r>
              <a:rPr lang="tr-TR" dirty="0"/>
              <a:t>A.7. Müzik çalışmalarını sergiler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Not</a:t>
            </a:r>
            <a:r>
              <a:rPr lang="tr-TR" dirty="0"/>
              <a:t>: Müziksel yaratıcılıkla ilgili çalışmalar çocuğun </a:t>
            </a:r>
            <a:r>
              <a:rPr lang="tr-TR" dirty="0" smtClean="0"/>
              <a:t>müzikte </a:t>
            </a:r>
            <a:r>
              <a:rPr lang="tr-TR" dirty="0"/>
              <a:t>farklı ezgi cümlelerini, farklı söz kümelerini ayırt etmesini ve yaratıcılığını kullanmasını destekleyen ön </a:t>
            </a:r>
            <a:r>
              <a:rPr lang="tr-TR" dirty="0" smtClean="0"/>
              <a:t>çalışmalardır</a:t>
            </a:r>
            <a:r>
              <a:rPr lang="tr-TR" dirty="0"/>
              <a:t>. Bu ve buna benzer çalışmalar hava </a:t>
            </a:r>
            <a:r>
              <a:rPr lang="tr-TR" dirty="0" smtClean="0"/>
              <a:t>koşullarının </a:t>
            </a:r>
            <a:r>
              <a:rPr lang="tr-TR" dirty="0"/>
              <a:t>uygun olduğu zamanlarda açık havada veya hareket etmeye uygun kapalı alanlarda gerçekleştirilebilir.</a:t>
            </a:r>
          </a:p>
        </p:txBody>
      </p:sp>
    </p:spTree>
    <p:extLst>
      <p:ext uri="{BB962C8B-B14F-4D97-AF65-F5344CB8AC3E}">
        <p14:creationId xmlns:p14="http://schemas.microsoft.com/office/powerpoint/2010/main" val="323080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Etkinlik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Kazanım </a:t>
            </a:r>
            <a:r>
              <a:rPr lang="tr-TR" dirty="0"/>
              <a:t>ile ilgili bir şarkı dinletmeden önce belirlediğiniz şarkının konusu ile ilgili bir hikâye anlatarak konuya giriş </a:t>
            </a:r>
            <a:r>
              <a:rPr lang="tr-TR" dirty="0" smtClean="0"/>
              <a:t>yapabilirsiniz.</a:t>
            </a:r>
          </a:p>
          <a:p>
            <a:pPr lvl="1"/>
            <a:r>
              <a:rPr lang="tr-TR" dirty="0"/>
              <a:t>“Deniz Topu” </a:t>
            </a:r>
            <a:r>
              <a:rPr lang="tr-TR" dirty="0" smtClean="0"/>
              <a:t>şarkısı için deniz </a:t>
            </a:r>
            <a:r>
              <a:rPr lang="tr-TR" dirty="0"/>
              <a:t>ke­narında tatilde olduklarını ve bir deniz topu ile oynadıkla­rını hayal etmelerini </a:t>
            </a:r>
            <a:r>
              <a:rPr lang="tr-TR" dirty="0" smtClean="0"/>
              <a:t>isteyin. </a:t>
            </a:r>
          </a:p>
          <a:p>
            <a:pPr lvl="1"/>
            <a:r>
              <a:rPr lang="tr-TR" dirty="0" smtClean="0"/>
              <a:t>Deniz </a:t>
            </a:r>
            <a:r>
              <a:rPr lang="tr-TR" dirty="0"/>
              <a:t>topunun yerde zıplamasını ve dalga üzerindeki hareketlerini taklit etmelerini </a:t>
            </a:r>
            <a:r>
              <a:rPr lang="tr-TR" dirty="0"/>
              <a:t>söyleyin. </a:t>
            </a:r>
            <a:endParaRPr lang="tr-TR" dirty="0" smtClean="0"/>
          </a:p>
          <a:p>
            <a:pPr lvl="1"/>
            <a:r>
              <a:rPr lang="tr-TR" dirty="0"/>
              <a:t>Y</a:t>
            </a:r>
            <a:r>
              <a:rPr lang="tr-TR" dirty="0" smtClean="0"/>
              <a:t>aptıkları </a:t>
            </a:r>
            <a:r>
              <a:rPr lang="tr-TR" dirty="0"/>
              <a:t>taklitleri dinledikleri şarkıya uygun olarak canlandırmalarını </a:t>
            </a:r>
            <a:r>
              <a:rPr lang="tr-TR" dirty="0" smtClean="0"/>
              <a:t>isteyin.</a:t>
            </a:r>
          </a:p>
          <a:p>
            <a:pPr lvl="1"/>
            <a:r>
              <a:rPr lang="tr-TR" dirty="0" smtClean="0"/>
              <a:t>Uygun hareketleri seçip standart hale getirin. Şarkı inlerken ve söylerken uygulatın.</a:t>
            </a:r>
            <a:endParaRPr lang="tr-TR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834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Deniz topu zıpla </a:t>
            </a:r>
            <a:r>
              <a:rPr lang="tr-TR" dirty="0" err="1"/>
              <a:t>zıpla</a:t>
            </a:r>
            <a:r>
              <a:rPr lang="tr-TR" dirty="0"/>
              <a:t> </a:t>
            </a:r>
            <a:r>
              <a:rPr lang="tr-TR" dirty="0" err="1"/>
              <a:t>zıpla</a:t>
            </a:r>
            <a:r>
              <a:rPr lang="tr-TR" dirty="0"/>
              <a:t> </a:t>
            </a:r>
            <a:r>
              <a:rPr lang="tr-TR" dirty="0" err="1"/>
              <a:t>zıpla</a:t>
            </a:r>
            <a:r>
              <a:rPr lang="tr-TR" dirty="0"/>
              <a:t> </a:t>
            </a:r>
            <a:r>
              <a:rPr lang="tr-TR" dirty="0" err="1"/>
              <a:t>zıpla</a:t>
            </a:r>
            <a:r>
              <a:rPr lang="tr-TR" dirty="0"/>
              <a:t> </a:t>
            </a:r>
            <a:r>
              <a:rPr lang="tr-TR" dirty="0" err="1"/>
              <a:t>zıpla</a:t>
            </a:r>
            <a:r>
              <a:rPr lang="tr-TR" dirty="0"/>
              <a:t> (Eller topa benzetilerek yumruk yapılır, yumruklar dizde zıplatılır</a:t>
            </a:r>
            <a:r>
              <a:rPr lang="tr-TR" dirty="0" smtClean="0"/>
              <a:t>.)</a:t>
            </a:r>
          </a:p>
          <a:p>
            <a:r>
              <a:rPr lang="tr-TR" dirty="0"/>
              <a:t>Deniz topu zıpla </a:t>
            </a:r>
            <a:r>
              <a:rPr lang="tr-TR" dirty="0" err="1"/>
              <a:t>zıpla</a:t>
            </a:r>
            <a:r>
              <a:rPr lang="tr-TR" dirty="0"/>
              <a:t> </a:t>
            </a:r>
            <a:r>
              <a:rPr lang="tr-TR" dirty="0" err="1"/>
              <a:t>zıpla</a:t>
            </a:r>
            <a:r>
              <a:rPr lang="tr-TR" dirty="0"/>
              <a:t> </a:t>
            </a:r>
            <a:r>
              <a:rPr lang="tr-TR" dirty="0" err="1"/>
              <a:t>zıpla</a:t>
            </a:r>
            <a:r>
              <a:rPr lang="tr-TR" dirty="0"/>
              <a:t> dur. (Yumruklar durur.)</a:t>
            </a:r>
          </a:p>
          <a:p>
            <a:r>
              <a:rPr lang="tr-TR" dirty="0"/>
              <a:t>Bir dalga savurur yukarıya</a:t>
            </a:r>
            <a:r>
              <a:rPr lang="tr-TR" dirty="0" smtClean="0"/>
              <a:t>.(</a:t>
            </a:r>
            <a:r>
              <a:rPr lang="tr-TR" dirty="0"/>
              <a:t>Eller yukarıya kaldırılarak sallanır</a:t>
            </a:r>
            <a:r>
              <a:rPr lang="tr-TR" dirty="0" smtClean="0"/>
              <a:t>.)</a:t>
            </a:r>
          </a:p>
          <a:p>
            <a:r>
              <a:rPr lang="tr-TR" dirty="0" smtClean="0"/>
              <a:t>Bir </a:t>
            </a:r>
            <a:r>
              <a:rPr lang="tr-TR" dirty="0"/>
              <a:t>dalga yakalar kucağına. (Kucaklama hareketi yapılır.)</a:t>
            </a:r>
          </a:p>
          <a:p>
            <a:r>
              <a:rPr lang="tr-TR" dirty="0"/>
              <a:t>Deniz topu böyle yüzer mavi sularda. (Kulaç atma hareketi yapılır.)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008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60" y="2557463"/>
            <a:ext cx="3309279" cy="3317875"/>
          </a:xfrm>
        </p:spPr>
      </p:pic>
    </p:spTree>
    <p:extLst>
      <p:ext uri="{BB962C8B-B14F-4D97-AF65-F5344CB8AC3E}">
        <p14:creationId xmlns:p14="http://schemas.microsoft.com/office/powerpoint/2010/main" val="1411085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dirty="0"/>
              <a:t>A.7. MÜZİK ÇALIŞMALARINI SERGİLER</a:t>
            </a:r>
            <a:r>
              <a:rPr lang="tr-TR" sz="2800" dirty="0" smtClean="0"/>
              <a:t>.</a:t>
            </a:r>
            <a:br>
              <a:rPr lang="tr-TR" sz="2800" dirty="0" smtClean="0"/>
            </a:br>
            <a:r>
              <a:rPr lang="tr-TR" sz="2800" dirty="0" smtClean="0">
                <a:latin typeface="Adobe Caslon Pro Bold" panose="0205070206050A020403" pitchFamily="18" charset="-94"/>
              </a:rPr>
              <a:t>ETKİNLİK</a:t>
            </a: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Halay isimli şarkının sözlerini tahtaya yazınız. </a:t>
            </a:r>
            <a:endParaRPr lang="tr-TR" dirty="0" smtClean="0"/>
          </a:p>
          <a:p>
            <a:r>
              <a:rPr lang="tr-TR" dirty="0" smtClean="0"/>
              <a:t>Şarkıyı </a:t>
            </a:r>
            <a:r>
              <a:rPr lang="tr-TR" dirty="0"/>
              <a:t>dinletmeden önce şarkının konusu ile ilgili </a:t>
            </a:r>
            <a:r>
              <a:rPr lang="tr-TR" dirty="0" smtClean="0"/>
              <a:t>konuşun </a:t>
            </a:r>
            <a:r>
              <a:rPr lang="tr-TR" dirty="0"/>
              <a:t>(hangi ortamlarda halay çekildiği, öğrencilerinizin daha önce halaya katılıp katılmadıkları vb. sorular </a:t>
            </a:r>
            <a:r>
              <a:rPr lang="tr-TR" dirty="0" smtClean="0"/>
              <a:t>sorabilirsiniz). </a:t>
            </a:r>
          </a:p>
          <a:p>
            <a:r>
              <a:rPr lang="tr-TR" dirty="0" smtClean="0"/>
              <a:t>Halay şarkısını </a:t>
            </a:r>
            <a:r>
              <a:rPr lang="tr-TR" dirty="0"/>
              <a:t>birkaç kere </a:t>
            </a:r>
            <a:r>
              <a:rPr lang="tr-TR" dirty="0" smtClean="0"/>
              <a:t>dinletin, sözlerine </a:t>
            </a:r>
            <a:r>
              <a:rPr lang="tr-TR" dirty="0"/>
              <a:t>ve ezgisine dikkat etmelerini </a:t>
            </a:r>
            <a:r>
              <a:rPr lang="tr-TR" dirty="0" smtClean="0"/>
              <a:t>isteyin. </a:t>
            </a:r>
          </a:p>
          <a:p>
            <a:r>
              <a:rPr lang="tr-TR" dirty="0" smtClean="0"/>
              <a:t>Daha </a:t>
            </a:r>
            <a:r>
              <a:rPr lang="tr-TR" dirty="0"/>
              <a:t>sonra şarkıyı tekrar </a:t>
            </a:r>
            <a:r>
              <a:rPr lang="tr-TR" dirty="0" smtClean="0"/>
              <a:t>dinletin </a:t>
            </a:r>
            <a:r>
              <a:rPr lang="tr-TR" dirty="0"/>
              <a:t>ve </a:t>
            </a:r>
            <a:r>
              <a:rPr lang="tr-TR" dirty="0" smtClean="0"/>
              <a:t>öğrencilerinizden </a:t>
            </a:r>
            <a:r>
              <a:rPr lang="tr-TR" dirty="0"/>
              <a:t>uygun hareketlerle şarkıya eşlik etmelerini </a:t>
            </a:r>
            <a:r>
              <a:rPr lang="tr-TR" dirty="0" smtClean="0"/>
              <a:t>isteyin.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66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U</a:t>
            </a:r>
            <a:r>
              <a:rPr lang="tr-TR" dirty="0" smtClean="0"/>
              <a:t>ygun </a:t>
            </a:r>
            <a:r>
              <a:rPr lang="tr-TR" dirty="0"/>
              <a:t>hareketleri birlikte </a:t>
            </a:r>
            <a:r>
              <a:rPr lang="tr-TR" dirty="0" smtClean="0"/>
              <a:t>belirleyin. </a:t>
            </a:r>
          </a:p>
          <a:p>
            <a:r>
              <a:rPr lang="tr-TR" dirty="0" smtClean="0"/>
              <a:t>Şarkıyı </a:t>
            </a:r>
            <a:r>
              <a:rPr lang="tr-TR" dirty="0"/>
              <a:t>öğrencilerinizle birlikte hareketler eşliğinde </a:t>
            </a:r>
            <a:r>
              <a:rPr lang="tr-TR" dirty="0" smtClean="0"/>
              <a:t>seslendirin.</a:t>
            </a:r>
          </a:p>
          <a:p>
            <a:r>
              <a:rPr lang="tr-TR" dirty="0" smtClean="0"/>
              <a:t>Öğrencilerinizden </a:t>
            </a:r>
            <a:r>
              <a:rPr lang="tr-TR" dirty="0"/>
              <a:t>şarkıyı, sözle­rine ve ezgisine uygun hareketler eşliğinde arkadaşları ile birlikte seslendirmelerini </a:t>
            </a:r>
            <a:r>
              <a:rPr lang="tr-TR" dirty="0" smtClean="0"/>
              <a:t>isteyin.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9990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Halay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772012"/>
              </p:ext>
            </p:extLst>
          </p:nvPr>
        </p:nvGraphicFramePr>
        <p:xfrm>
          <a:off x="1295400" y="2557463"/>
          <a:ext cx="96012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728328788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64606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Gel yanıma, gir koluma.</a:t>
                      </a:r>
                    </a:p>
                    <a:p>
                      <a:r>
                        <a:rPr lang="tr-TR" dirty="0" smtClean="0"/>
                        <a:t>Gel yanıma, gir koluma.</a:t>
                      </a:r>
                    </a:p>
                    <a:p>
                      <a:r>
                        <a:rPr lang="tr-TR" dirty="0" smtClean="0"/>
                        <a:t>Gel yanıma, gir koluma.</a:t>
                      </a:r>
                    </a:p>
                    <a:p>
                      <a:r>
                        <a:rPr lang="tr-TR" dirty="0" smtClean="0"/>
                        <a:t>Gel yanıma hey.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Dön bir sağa, bir de sola.</a:t>
                      </a:r>
                    </a:p>
                    <a:p>
                      <a:r>
                        <a:rPr lang="tr-TR" dirty="0" smtClean="0"/>
                        <a:t>Dön bir sağa, bir de sola.</a:t>
                      </a:r>
                    </a:p>
                    <a:p>
                      <a:r>
                        <a:rPr lang="tr-TR" dirty="0" smtClean="0"/>
                        <a:t>Dön bir sağa, bir de sola.</a:t>
                      </a:r>
                    </a:p>
                    <a:p>
                      <a:r>
                        <a:rPr lang="tr-TR" dirty="0" smtClean="0"/>
                        <a:t>Dön bir sağa hey.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44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Ver elini, al mendili.</a:t>
                      </a:r>
                    </a:p>
                    <a:p>
                      <a:r>
                        <a:rPr lang="tr-TR" dirty="0" smtClean="0"/>
                        <a:t>Çek halayı hey.</a:t>
                      </a:r>
                    </a:p>
                    <a:p>
                      <a:r>
                        <a:rPr lang="tr-TR" dirty="0" smtClean="0"/>
                        <a:t>Ver elini, al mendili.</a:t>
                      </a:r>
                    </a:p>
                    <a:p>
                      <a:r>
                        <a:rPr lang="tr-TR" dirty="0" smtClean="0"/>
                        <a:t>Çek halayı hey.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Ver elini al, mendili.</a:t>
                      </a:r>
                    </a:p>
                    <a:p>
                      <a:r>
                        <a:rPr lang="tr-TR" dirty="0" smtClean="0"/>
                        <a:t>Çek halayı hey.</a:t>
                      </a:r>
                    </a:p>
                    <a:p>
                      <a:r>
                        <a:rPr lang="tr-TR" dirty="0" smtClean="0"/>
                        <a:t>Ver elini al, mendili.</a:t>
                      </a:r>
                    </a:p>
                    <a:p>
                      <a:r>
                        <a:rPr lang="tr-TR" dirty="0" smtClean="0"/>
                        <a:t>Çek halayı hey.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49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636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75" y="2557463"/>
            <a:ext cx="3576650" cy="3317875"/>
          </a:xfrm>
        </p:spPr>
      </p:pic>
    </p:spTree>
    <p:extLst>
      <p:ext uri="{BB962C8B-B14F-4D97-AF65-F5344CB8AC3E}">
        <p14:creationId xmlns:p14="http://schemas.microsoft.com/office/powerpoint/2010/main" val="3788843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</TotalTime>
  <Words>403</Words>
  <Application>Microsoft Office PowerPoint</Application>
  <PresentationFormat>Geniş ekran</PresentationFormat>
  <Paragraphs>45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Adobe Caslon Pro Bold</vt:lpstr>
      <vt:lpstr>Arial</vt:lpstr>
      <vt:lpstr>Garamond</vt:lpstr>
      <vt:lpstr>Organik</vt:lpstr>
      <vt:lpstr>ŞARKILI OYUNLARIMIZ</vt:lpstr>
      <vt:lpstr>Kazanımlar</vt:lpstr>
      <vt:lpstr>Etkinlik</vt:lpstr>
      <vt:lpstr>PowerPoint Sunusu</vt:lpstr>
      <vt:lpstr>PowerPoint Sunusu</vt:lpstr>
      <vt:lpstr>A.7. MÜZİK ÇALIŞMALARINI SERGİLER. ETKİNLİK </vt:lpstr>
      <vt:lpstr>PowerPoint Sunusu</vt:lpstr>
      <vt:lpstr>Halay</vt:lpstr>
      <vt:lpstr>PowerPoint Sunusu</vt:lpstr>
      <vt:lpstr>Ölçme Değerlendirme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ŞARKILI OYUNLARIMIZ</dc:title>
  <dc:creator>svr</dc:creator>
  <cp:lastModifiedBy>svr</cp:lastModifiedBy>
  <cp:revision>3</cp:revision>
  <dcterms:created xsi:type="dcterms:W3CDTF">2018-03-29T08:29:12Z</dcterms:created>
  <dcterms:modified xsi:type="dcterms:W3CDTF">2018-03-29T08:54:54Z</dcterms:modified>
</cp:coreProperties>
</file>