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306" r:id="rId3"/>
    <p:sldId id="302" r:id="rId4"/>
    <p:sldId id="304" r:id="rId5"/>
    <p:sldId id="307" r:id="rId6"/>
    <p:sldId id="308" r:id="rId7"/>
    <p:sldId id="312" r:id="rId8"/>
    <p:sldId id="309" r:id="rId9"/>
    <p:sldId id="290" r:id="rId10"/>
    <p:sldId id="28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0AF2-7B62-0E46-8A48-77EECF1DFF0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7682-08E3-8340-98EC-2B6846303F7B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1E5A3-283B-2242-B26A-AF72B122A0BB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E97E1-1352-8B4E-896A-D1885ED35AA4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500A-FB6D-9B42-B7DD-AB6F36759D0C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9654-A784-A44A-A953-AB2F8F7700C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37FF-D887-DB40-B220-8E6EB71898A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D8E9-2FDA-9E42-BCF5-F2EC419CEC1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2D8D8-367A-1C42-B511-6B6F5EDFAF9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574A-29F6-004D-AC9B-975BA5EEB5AB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885D-C9E9-A448-AFBB-0CA3292DC94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741D-83DD-0343-B164-8244FDEF454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7FE3-8289-CD4E-9577-A8ABD3763AA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86144-90B6-A447-9418-281B26D780C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44E21-4B1C-4244-93F8-2F59216BB31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47AC-EEE6-EE4A-8B67-2143708123A0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A879B-7684-5540-BF39-BD81EE1F51C6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>
            <a:normAutofit/>
          </a:bodyPr>
          <a:lstStyle/>
          <a:p>
            <a:r>
              <a:rPr lang="tr-TR" dirty="0" smtClean="0"/>
              <a:t>Genel Sosyoloji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/>
              <a:t>SOS </a:t>
            </a:r>
            <a:r>
              <a:rPr lang="tr-TR" sz="2400" b="1" smtClean="0"/>
              <a:t>107</a:t>
            </a:r>
            <a:endParaRPr lang="tr-TR" sz="2400" b="1" dirty="0"/>
          </a:p>
          <a:p>
            <a:pPr algn="ctr"/>
            <a:r>
              <a:rPr lang="tr-TR" sz="2400" b="1" dirty="0"/>
              <a:t>Ara Sınav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B1E7D17E-AF3F-4349-ABC1-47CF1A5BF5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0203" y="1379186"/>
            <a:ext cx="10115127" cy="4751251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9A6098-40CE-AB4E-9FE6-3D2ED0A0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8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C7DAE8-7300-FF4D-A565-35ED44A67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912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cinsiyet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AEB6F9-B7F9-1843-B479-5FDC2DFA6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3570" y="1863189"/>
            <a:ext cx="8915400" cy="4490984"/>
          </a:xfrm>
        </p:spPr>
        <p:txBody>
          <a:bodyPr/>
          <a:lstStyle/>
          <a:p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yapmamız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</a:p>
          <a:p>
            <a:r>
              <a:rPr lang="en-US" b="1" dirty="0" err="1"/>
              <a:t>Cinsiyet</a:t>
            </a:r>
            <a:r>
              <a:rPr lang="en-US" b="1" dirty="0"/>
              <a:t> </a:t>
            </a:r>
            <a:r>
              <a:rPr lang="en-US" dirty="0" err="1"/>
              <a:t>terimini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bedenin</a:t>
            </a:r>
            <a:r>
              <a:rPr lang="en-US" dirty="0"/>
              <a:t> 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dişi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tanımlanmasına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anatomik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fizyolojik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  <a:p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cinsiyet</a:t>
            </a:r>
            <a:r>
              <a:rPr lang="en-US" b="1" dirty="0"/>
              <a:t> </a:t>
            </a:r>
            <a:r>
              <a:rPr lang="en-US" dirty="0" err="1"/>
              <a:t>terimi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erkekler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dişiler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farklılıklarla</a:t>
            </a:r>
            <a:r>
              <a:rPr lang="en-US" dirty="0"/>
              <a:t> </a:t>
            </a:r>
            <a:r>
              <a:rPr lang="en-US" dirty="0" err="1"/>
              <a:t>ilgilidir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kurulmuş</a:t>
            </a:r>
            <a:r>
              <a:rPr lang="en-US" dirty="0"/>
              <a:t> </a:t>
            </a:r>
            <a:r>
              <a:rPr lang="en-US" dirty="0" err="1"/>
              <a:t>erillik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dişillik</a:t>
            </a:r>
            <a:r>
              <a:rPr lang="en-US" dirty="0"/>
              <a:t> </a:t>
            </a:r>
            <a:r>
              <a:rPr lang="en-US" dirty="0" err="1"/>
              <a:t>kavramlarıyla</a:t>
            </a:r>
            <a:r>
              <a:rPr lang="en-US" dirty="0"/>
              <a:t> </a:t>
            </a:r>
            <a:r>
              <a:rPr lang="en-US" dirty="0" err="1"/>
              <a:t>bağlantılıdır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cinsiyetinin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zorunda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</a:p>
          <a:p>
            <a:r>
              <a:rPr lang="en-US" dirty="0" err="1"/>
              <a:t>Biyolojik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her </a:t>
            </a:r>
            <a:r>
              <a:rPr lang="en-US" dirty="0" err="1"/>
              <a:t>ikisi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 </a:t>
            </a:r>
            <a:r>
              <a:rPr lang="en-US" dirty="0" err="1"/>
              <a:t>etkilenir</a:t>
            </a:r>
            <a:r>
              <a:rPr lang="en-US" dirty="0"/>
              <a:t>?</a:t>
            </a:r>
          </a:p>
          <a:p>
            <a:pPr marL="57150" indent="0">
              <a:buNone/>
            </a:pP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2019A0-7129-2F4F-800E-6100DC0D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0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0C7B7B-D2C6-5142-8367-CEDA349A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652" y="1995710"/>
            <a:ext cx="8911687" cy="106850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Cinsiyet ve Biyolojik Farklılıklar Doğal mı?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3473B3-36F7-A147-8273-08A1A78E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54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D49D54-A03B-3E48-8875-1CA0B7847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827" y="586871"/>
            <a:ext cx="8911687" cy="766945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Cinsiyetin Toplumsallaşması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93D29B-8345-B14C-9959-F51DF9E8D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898" y="1867710"/>
            <a:ext cx="9510442" cy="5330758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farklılıklarının</a:t>
            </a:r>
            <a:r>
              <a:rPr lang="en-US" dirty="0"/>
              <a:t> </a:t>
            </a:r>
            <a:r>
              <a:rPr lang="en-US" dirty="0" err="1"/>
              <a:t>kökeni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rollerinin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aracılar</a:t>
            </a:r>
            <a:r>
              <a:rPr lang="en-US" dirty="0"/>
              <a:t> </a:t>
            </a:r>
            <a:r>
              <a:rPr lang="en-US" dirty="0" err="1"/>
              <a:t>yardımıyla</a:t>
            </a:r>
            <a:r>
              <a:rPr lang="en-US" dirty="0"/>
              <a:t> </a:t>
            </a:r>
            <a:r>
              <a:rPr lang="en-US" dirty="0" err="1"/>
              <a:t>öğrenilmesi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toplumsallaşmasıyla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çalışmalardır</a:t>
            </a:r>
            <a:r>
              <a:rPr lang="en-US" dirty="0"/>
              <a:t>. </a:t>
            </a:r>
          </a:p>
          <a:p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 -</a:t>
            </a:r>
            <a:r>
              <a:rPr lang="en-US" dirty="0" err="1"/>
              <a:t>bebek</a:t>
            </a:r>
            <a:r>
              <a:rPr lang="en-US" dirty="0"/>
              <a:t> </a:t>
            </a:r>
            <a:r>
              <a:rPr lang="en-US" dirty="0" err="1"/>
              <a:t>ilkini</a:t>
            </a:r>
            <a:r>
              <a:rPr lang="en-US" dirty="0"/>
              <a:t> </a:t>
            </a:r>
            <a:r>
              <a:rPr lang="en-US" dirty="0" err="1"/>
              <a:t>doğuştan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, </a:t>
            </a:r>
            <a:r>
              <a:rPr lang="en-US" dirty="0" err="1"/>
              <a:t>İkincisini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sonradan</a:t>
            </a:r>
            <a:r>
              <a:rPr lang="en-US" dirty="0"/>
              <a:t> </a:t>
            </a:r>
            <a:r>
              <a:rPr lang="en-US" dirty="0" err="1"/>
              <a:t>geliştirir</a:t>
            </a:r>
            <a:r>
              <a:rPr lang="en-US" dirty="0"/>
              <a:t>. </a:t>
            </a:r>
          </a:p>
          <a:p>
            <a:r>
              <a:rPr lang="en-US" dirty="0" err="1"/>
              <a:t>Çocuklar</a:t>
            </a:r>
            <a:r>
              <a:rPr lang="en-US" dirty="0"/>
              <a:t>, hem </a:t>
            </a:r>
            <a:r>
              <a:rPr lang="en-US" dirty="0" err="1"/>
              <a:t>birincil</a:t>
            </a:r>
            <a:r>
              <a:rPr lang="en-US" dirty="0"/>
              <a:t> hem de </a:t>
            </a:r>
            <a:r>
              <a:rPr lang="en-US" dirty="0" err="1"/>
              <a:t>ikincil</a:t>
            </a:r>
            <a:r>
              <a:rPr lang="en-US" dirty="0"/>
              <a:t> </a:t>
            </a:r>
            <a:r>
              <a:rPr lang="en-US" dirty="0" err="1"/>
              <a:t>nitelikteki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toplumsallaşma</a:t>
            </a:r>
            <a:r>
              <a:rPr lang="en-US" dirty="0"/>
              <a:t> </a:t>
            </a:r>
            <a:r>
              <a:rPr lang="en-US" dirty="0" err="1"/>
              <a:t>aracıları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kurdukları</a:t>
            </a:r>
            <a:r>
              <a:rPr lang="en-US" dirty="0"/>
              <a:t> </a:t>
            </a:r>
            <a:r>
              <a:rPr lang="en-US" dirty="0" err="1"/>
              <a:t>temasla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cinsiyetleriyle</a:t>
            </a:r>
            <a:r>
              <a:rPr lang="en-US" dirty="0"/>
              <a:t> </a:t>
            </a:r>
            <a:r>
              <a:rPr lang="en-US" dirty="0" err="1"/>
              <a:t>uygunluk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gördükleri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normları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beklentileri</a:t>
            </a:r>
            <a:r>
              <a:rPr lang="en-US" dirty="0"/>
              <a:t> </a:t>
            </a:r>
            <a:r>
              <a:rPr lang="en-US" dirty="0" err="1"/>
              <a:t>içselleştirirler</a:t>
            </a:r>
            <a:r>
              <a:rPr lang="en-US" dirty="0"/>
              <a:t>. 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belirlenmez</a:t>
            </a:r>
            <a:r>
              <a:rPr lang="en-US" dirty="0"/>
              <a:t>,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üretilir</a:t>
            </a:r>
            <a:r>
              <a:rPr lang="en-US" dirty="0"/>
              <a:t>. 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kez</a:t>
            </a:r>
            <a:r>
              <a:rPr lang="en-US" dirty="0"/>
              <a:t> “</a:t>
            </a:r>
            <a:r>
              <a:rPr lang="en-US" dirty="0" err="1"/>
              <a:t>atandığında</a:t>
            </a:r>
            <a:r>
              <a:rPr lang="en-US" dirty="0"/>
              <a:t>”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bireylerden</a:t>
            </a:r>
            <a:r>
              <a:rPr lang="en-US" dirty="0"/>
              <a:t> “</a:t>
            </a:r>
            <a:r>
              <a:rPr lang="en-US" dirty="0" err="1"/>
              <a:t>kadın</a:t>
            </a:r>
            <a:r>
              <a:rPr lang="en-US" dirty="0"/>
              <a:t>” </a:t>
            </a:r>
            <a:r>
              <a:rPr lang="en-US" dirty="0" err="1"/>
              <a:t>ya</a:t>
            </a:r>
            <a:r>
              <a:rPr lang="en-US" dirty="0"/>
              <a:t> da “</a:t>
            </a:r>
            <a:r>
              <a:rPr lang="en-US" dirty="0" err="1"/>
              <a:t>erkek</a:t>
            </a:r>
            <a:r>
              <a:rPr lang="en-US" dirty="0"/>
              <a:t>”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davranmalarını</a:t>
            </a:r>
            <a:r>
              <a:rPr lang="en-US" dirty="0"/>
              <a:t> </a:t>
            </a:r>
            <a:r>
              <a:rPr lang="en-US" dirty="0" err="1"/>
              <a:t>bekler</a:t>
            </a:r>
            <a:r>
              <a:rPr lang="en-US" dirty="0"/>
              <a:t>.</a:t>
            </a:r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A672FF-E57D-0240-9CB7-BE0B6A53B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4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2C73B8-EA2B-714B-BBF3-55B9132E1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639" y="774298"/>
            <a:ext cx="8911687" cy="75721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R.W. </a:t>
            </a:r>
            <a:r>
              <a:rPr lang="tr-TR" b="1" dirty="0" err="1"/>
              <a:t>Connell</a:t>
            </a:r>
            <a:r>
              <a:rPr lang="tr-TR" b="1" dirty="0"/>
              <a:t>: Toplumsal Cinsiyetin Düzeni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B1107E-CF6D-B844-B299-6DD5F3BEF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174" y="2188725"/>
            <a:ext cx="9679021" cy="3628416"/>
          </a:xfrm>
        </p:spPr>
        <p:txBody>
          <a:bodyPr>
            <a:normAutofit/>
          </a:bodyPr>
          <a:lstStyle/>
          <a:p>
            <a:r>
              <a:rPr lang="en-US" sz="2000" dirty="0" err="1"/>
              <a:t>Ataerkillik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erillik</a:t>
            </a:r>
            <a:r>
              <a:rPr lang="en-US" sz="2000" dirty="0"/>
              <a:t> </a:t>
            </a:r>
            <a:r>
              <a:rPr lang="en-US" sz="2000" dirty="0" err="1"/>
              <a:t>kavramlarını</a:t>
            </a:r>
            <a:r>
              <a:rPr lang="en-US" sz="2000" dirty="0"/>
              <a:t>,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</a:t>
            </a:r>
            <a:r>
              <a:rPr lang="en-US" sz="2000" dirty="0"/>
              <a:t> </a:t>
            </a:r>
            <a:r>
              <a:rPr lang="en-US" sz="2000" dirty="0" err="1"/>
              <a:t>ilişkileri</a:t>
            </a:r>
            <a:r>
              <a:rPr lang="en-US" sz="2000" dirty="0"/>
              <a:t> </a:t>
            </a:r>
            <a:r>
              <a:rPr lang="en-US" sz="2000" dirty="0" err="1"/>
              <a:t>konusunda</a:t>
            </a:r>
            <a:r>
              <a:rPr lang="en-US" sz="2000" dirty="0"/>
              <a:t> </a:t>
            </a:r>
            <a:r>
              <a:rPr lang="en-US" sz="2000" dirty="0" err="1"/>
              <a:t>köprü</a:t>
            </a:r>
            <a:r>
              <a:rPr lang="en-US" sz="2000" dirty="0"/>
              <a:t> </a:t>
            </a:r>
            <a:r>
              <a:rPr lang="en-US" sz="2000" dirty="0" err="1"/>
              <a:t>kuran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kuram</a:t>
            </a:r>
            <a:r>
              <a:rPr lang="en-US" sz="2000" dirty="0"/>
              <a:t> </a:t>
            </a:r>
            <a:r>
              <a:rPr lang="en-US" sz="2000" dirty="0" err="1"/>
              <a:t>oluşturacak</a:t>
            </a:r>
            <a:r>
              <a:rPr lang="en-US" sz="2000" dirty="0"/>
              <a:t> </a:t>
            </a:r>
            <a:r>
              <a:rPr lang="en-US" sz="2000" dirty="0" err="1"/>
              <a:t>biçimde</a:t>
            </a:r>
            <a:r>
              <a:rPr lang="en-US" sz="2000" dirty="0"/>
              <a:t> </a:t>
            </a:r>
            <a:r>
              <a:rPr lang="en-US" sz="2000" dirty="0" err="1"/>
              <a:t>birleştirir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</a:t>
            </a:r>
            <a:r>
              <a:rPr lang="en-US" sz="2000" dirty="0"/>
              <a:t> </a:t>
            </a:r>
            <a:r>
              <a:rPr lang="en-US" sz="2000" dirty="0" err="1"/>
              <a:t>düzeni</a:t>
            </a:r>
            <a:r>
              <a:rPr lang="en-US" sz="2000" dirty="0"/>
              <a:t> -</a:t>
            </a:r>
            <a:r>
              <a:rPr lang="en-US" sz="2000" dirty="0" err="1"/>
              <a:t>toplumun</a:t>
            </a:r>
            <a:r>
              <a:rPr lang="en-US" sz="2000" dirty="0"/>
              <a:t> </a:t>
            </a:r>
            <a:r>
              <a:rPr lang="en-US" sz="2000" dirty="0" err="1"/>
              <a:t>genelinde</a:t>
            </a:r>
            <a:r>
              <a:rPr lang="en-US" sz="2000" dirty="0"/>
              <a:t> </a:t>
            </a:r>
            <a:r>
              <a:rPr lang="en-US" sz="2000" dirty="0" err="1"/>
              <a:t>yaygın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erillikler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dişillikler</a:t>
            </a:r>
            <a:r>
              <a:rPr lang="en-US" sz="2000" dirty="0"/>
              <a:t> </a:t>
            </a:r>
            <a:r>
              <a:rPr lang="en-US" sz="2000" dirty="0" err="1"/>
              <a:t>arasındaki</a:t>
            </a:r>
            <a:r>
              <a:rPr lang="en-US" sz="2000" dirty="0"/>
              <a:t> </a:t>
            </a:r>
            <a:r>
              <a:rPr lang="en-US" sz="2000" dirty="0" err="1"/>
              <a:t>iktidar</a:t>
            </a:r>
            <a:r>
              <a:rPr lang="en-US" sz="2000" dirty="0"/>
              <a:t> </a:t>
            </a:r>
            <a:r>
              <a:rPr lang="en-US" sz="2000" dirty="0" err="1"/>
              <a:t>ilişkilerini</a:t>
            </a:r>
            <a:r>
              <a:rPr lang="en-US" sz="2000" dirty="0"/>
              <a:t>- </a:t>
            </a:r>
            <a:r>
              <a:rPr lang="en-US" sz="2000" dirty="0" err="1"/>
              <a:t>biçimlendirmek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etkileşim</a:t>
            </a:r>
            <a:r>
              <a:rPr lang="en-US" sz="2000" dirty="0"/>
              <a:t> </a:t>
            </a:r>
            <a:r>
              <a:rPr lang="en-US" sz="2000" dirty="0" err="1"/>
              <a:t>halinde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dirty="0" err="1"/>
              <a:t>üç</a:t>
            </a:r>
            <a:r>
              <a:rPr lang="en-US" sz="2000" dirty="0"/>
              <a:t> </a:t>
            </a:r>
            <a:r>
              <a:rPr lang="en-US" sz="2000" dirty="0" err="1"/>
              <a:t>parçası</a:t>
            </a:r>
            <a:r>
              <a:rPr lang="en-US" sz="2000" dirty="0"/>
              <a:t> </a:t>
            </a:r>
            <a:r>
              <a:rPr lang="en-US" sz="2000" dirty="0" err="1"/>
              <a:t>olduğunu</a:t>
            </a:r>
            <a:r>
              <a:rPr lang="en-US" sz="2000" dirty="0"/>
              <a:t> </a:t>
            </a:r>
            <a:r>
              <a:rPr lang="en-US" sz="2000" dirty="0" err="1"/>
              <a:t>öne</a:t>
            </a:r>
            <a:r>
              <a:rPr lang="en-US" sz="2000" dirty="0"/>
              <a:t> </a:t>
            </a:r>
            <a:r>
              <a:rPr lang="en-US" sz="2000" dirty="0" err="1"/>
              <a:t>sürer</a:t>
            </a:r>
            <a:r>
              <a:rPr lang="en-US" sz="2000" dirty="0"/>
              <a:t>:</a:t>
            </a:r>
          </a:p>
          <a:p>
            <a:pPr lvl="1"/>
            <a:r>
              <a:rPr lang="en-US" sz="1800" b="1" dirty="0" err="1"/>
              <a:t>Emek</a:t>
            </a:r>
            <a:r>
              <a:rPr lang="en-US" sz="1800" b="1" dirty="0"/>
              <a:t>, </a:t>
            </a:r>
            <a:r>
              <a:rPr lang="en-US" sz="1800" b="1" dirty="0" err="1"/>
              <a:t>iktidar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cathexis </a:t>
            </a:r>
            <a:r>
              <a:rPr lang="en-US" sz="1800" dirty="0"/>
              <a:t>(</a:t>
            </a:r>
            <a:r>
              <a:rPr lang="en-US" sz="1800" dirty="0" err="1"/>
              <a:t>kişisel</a:t>
            </a:r>
            <a:r>
              <a:rPr lang="en-US" sz="1800" dirty="0"/>
              <a:t>/</a:t>
            </a:r>
            <a:r>
              <a:rPr lang="en-US" sz="1800" dirty="0" err="1"/>
              <a:t>cinsel</a:t>
            </a:r>
            <a:r>
              <a:rPr lang="en-US" sz="1800" dirty="0"/>
              <a:t> </a:t>
            </a:r>
            <a:r>
              <a:rPr lang="en-US" sz="1800" dirty="0" err="1"/>
              <a:t>ilişkiler</a:t>
            </a:r>
            <a:r>
              <a:rPr lang="en-US" sz="1800" dirty="0"/>
              <a:t>) </a:t>
            </a:r>
            <a:r>
              <a:rPr lang="en-US" sz="1800" dirty="0" err="1"/>
              <a:t>toplumun</a:t>
            </a:r>
            <a:r>
              <a:rPr lang="en-US" sz="1800" dirty="0"/>
              <a:t> </a:t>
            </a:r>
            <a:r>
              <a:rPr lang="en-US" sz="1800" dirty="0" err="1"/>
              <a:t>birbirinden</a:t>
            </a:r>
            <a:r>
              <a:rPr lang="en-US" sz="1800" dirty="0"/>
              <a:t> </a:t>
            </a:r>
            <a:r>
              <a:rPr lang="en-US" sz="1800" dirty="0" err="1"/>
              <a:t>ayrı</a:t>
            </a:r>
            <a:r>
              <a:rPr lang="en-US" sz="1800" dirty="0"/>
              <a:t> </a:t>
            </a:r>
            <a:r>
              <a:rPr lang="en-US" sz="1800" dirty="0" err="1"/>
              <a:t>ama</a:t>
            </a:r>
            <a:r>
              <a:rPr lang="en-US" sz="1800" dirty="0"/>
              <a:t> </a:t>
            </a:r>
            <a:r>
              <a:rPr lang="en-US" sz="1800" dirty="0" err="1"/>
              <a:t>birlikte</a:t>
            </a:r>
            <a:r>
              <a:rPr lang="en-US" sz="1800" dirty="0"/>
              <a:t> </a:t>
            </a:r>
            <a:r>
              <a:rPr lang="en-US" sz="1800" dirty="0" err="1"/>
              <a:t>işleyen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birbirine</a:t>
            </a:r>
            <a:r>
              <a:rPr lang="en-US" sz="1800" dirty="0"/>
              <a:t> </a:t>
            </a:r>
            <a:r>
              <a:rPr lang="en-US" sz="1800" dirty="0" err="1"/>
              <a:t>göre</a:t>
            </a:r>
            <a:r>
              <a:rPr lang="en-US" sz="1800" dirty="0"/>
              <a:t> </a:t>
            </a:r>
            <a:r>
              <a:rPr lang="en-US" sz="1800" dirty="0" err="1"/>
              <a:t>değişen</a:t>
            </a:r>
            <a:r>
              <a:rPr lang="en-US" sz="1800" dirty="0"/>
              <a:t>, </a:t>
            </a:r>
            <a:r>
              <a:rPr lang="en-US" sz="1800" dirty="0" err="1"/>
              <a:t>birbiriyle</a:t>
            </a:r>
            <a:r>
              <a:rPr lang="en-US" sz="1800" dirty="0"/>
              <a:t> </a:t>
            </a:r>
            <a:r>
              <a:rPr lang="en-US" sz="1800" dirty="0" err="1"/>
              <a:t>ilişkili</a:t>
            </a:r>
            <a:r>
              <a:rPr lang="en-US" sz="1800" dirty="0"/>
              <a:t> </a:t>
            </a:r>
            <a:r>
              <a:rPr lang="en-US" sz="1800" dirty="0" err="1"/>
              <a:t>parçalarıdır</a:t>
            </a:r>
            <a:r>
              <a:rPr lang="en-US" sz="1800" dirty="0"/>
              <a:t>.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5E238-F2E4-284B-8796-F1DF118C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11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779482-FC37-AE48-AA25-25E8437F9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482" y="787782"/>
            <a:ext cx="9739607" cy="1105786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İşlevselci</a:t>
            </a:r>
            <a:r>
              <a:rPr lang="tr-TR" dirty="0"/>
              <a:t> Yaklaşımlar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02E0C1-414E-B54D-A24D-AC911E052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902" y="2159541"/>
            <a:ext cx="9393709" cy="3424136"/>
          </a:xfrm>
        </p:spPr>
        <p:txBody>
          <a:bodyPr>
            <a:normAutofit/>
          </a:bodyPr>
          <a:lstStyle/>
          <a:p>
            <a:r>
              <a:rPr lang="en-US" sz="2000" dirty="0" err="1"/>
              <a:t>İşlevselci</a:t>
            </a:r>
            <a:r>
              <a:rPr lang="en-US" sz="2000" dirty="0"/>
              <a:t> </a:t>
            </a:r>
            <a:r>
              <a:rPr lang="en-US" sz="2000" dirty="0" err="1"/>
              <a:t>yaklaşım</a:t>
            </a:r>
            <a:r>
              <a:rPr lang="en-US" sz="2000" dirty="0"/>
              <a:t>, </a:t>
            </a:r>
            <a:r>
              <a:rPr lang="en-US" sz="2000" dirty="0" err="1"/>
              <a:t>toplumu</a:t>
            </a:r>
            <a:r>
              <a:rPr lang="en-US" sz="2000" dirty="0"/>
              <a:t>, </a:t>
            </a:r>
            <a:r>
              <a:rPr lang="en-US" sz="2000" dirty="0" err="1"/>
              <a:t>parçaları</a:t>
            </a:r>
            <a:r>
              <a:rPr lang="en-US" sz="2000" dirty="0"/>
              <a:t> </a:t>
            </a:r>
            <a:r>
              <a:rPr lang="en-US" sz="2000" dirty="0" err="1"/>
              <a:t>birbiriyle</a:t>
            </a:r>
            <a:r>
              <a:rPr lang="en-US" sz="2000" dirty="0"/>
              <a:t> </a:t>
            </a:r>
            <a:r>
              <a:rPr lang="en-US" sz="2000" dirty="0" err="1"/>
              <a:t>bağlantılı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,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parçalar</a:t>
            </a:r>
            <a:r>
              <a:rPr lang="en-US" sz="2000" dirty="0"/>
              <a:t> </a:t>
            </a:r>
            <a:r>
              <a:rPr lang="en-US" sz="2000" dirty="0" err="1"/>
              <a:t>dengedeyken</a:t>
            </a:r>
            <a:r>
              <a:rPr lang="en-US" sz="2000" dirty="0"/>
              <a:t> </a:t>
            </a:r>
            <a:r>
              <a:rPr lang="en-US" sz="2000" dirty="0" err="1"/>
              <a:t>akıcı</a:t>
            </a:r>
            <a:r>
              <a:rPr lang="en-US" sz="2000" dirty="0"/>
              <a:t> </a:t>
            </a:r>
            <a:r>
              <a:rPr lang="en-US" sz="2000" dirty="0" err="1"/>
              <a:t>biçimde</a:t>
            </a:r>
            <a:r>
              <a:rPr lang="en-US" sz="2000" dirty="0"/>
              <a:t> </a:t>
            </a:r>
            <a:r>
              <a:rPr lang="en-US" sz="2000" dirty="0" err="1"/>
              <a:t>işleyen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dayanışmayı</a:t>
            </a:r>
            <a:r>
              <a:rPr lang="en-US" sz="2000" dirty="0"/>
              <a:t> </a:t>
            </a:r>
            <a:r>
              <a:rPr lang="en-US" sz="2000" dirty="0" err="1"/>
              <a:t>üreten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dizge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görür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işlevselci</a:t>
            </a:r>
            <a:r>
              <a:rPr lang="en-US" sz="2000" dirty="0"/>
              <a:t> </a:t>
            </a:r>
            <a:r>
              <a:rPr lang="en-US" sz="2000" dirty="0" err="1"/>
              <a:t>yaklaşımlar</a:t>
            </a:r>
            <a:r>
              <a:rPr lang="en-US" sz="2000" dirty="0"/>
              <a:t>,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</a:t>
            </a:r>
            <a:r>
              <a:rPr lang="en-US" sz="2000" dirty="0"/>
              <a:t> </a:t>
            </a:r>
            <a:r>
              <a:rPr lang="en-US" sz="2000" dirty="0" err="1"/>
              <a:t>farklılıklarının</a:t>
            </a:r>
            <a:r>
              <a:rPr lang="en-US" sz="2000" dirty="0"/>
              <a:t>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istikrar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kaynaşmaya</a:t>
            </a:r>
            <a:r>
              <a:rPr lang="en-US" sz="2000" dirty="0"/>
              <a:t> </a:t>
            </a:r>
            <a:r>
              <a:rPr lang="en-US" sz="2000" dirty="0" err="1"/>
              <a:t>katkıda</a:t>
            </a:r>
            <a:r>
              <a:rPr lang="en-US" sz="2000" dirty="0"/>
              <a:t> </a:t>
            </a:r>
            <a:r>
              <a:rPr lang="en-US" sz="2000" dirty="0" err="1"/>
              <a:t>bulunduğunu</a:t>
            </a:r>
            <a:r>
              <a:rPr lang="en-US" sz="2000" dirty="0"/>
              <a:t> </a:t>
            </a:r>
            <a:r>
              <a:rPr lang="en-US" sz="2000" dirty="0" err="1"/>
              <a:t>göstermeye</a:t>
            </a:r>
            <a:r>
              <a:rPr lang="en-US" sz="2000" dirty="0"/>
              <a:t> </a:t>
            </a:r>
            <a:r>
              <a:rPr lang="en-US" sz="2000" dirty="0" err="1"/>
              <a:t>çalışırlar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61DCCF-3606-5B4D-AA25-AF25C38B5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35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E77A8A-7DC6-344F-B107-5585D8AF6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6225"/>
          </a:xfrm>
        </p:spPr>
        <p:txBody>
          <a:bodyPr>
            <a:normAutofit fontScale="90000"/>
          </a:bodyPr>
          <a:lstStyle/>
          <a:p>
            <a:r>
              <a:rPr lang="tr-TR" dirty="0"/>
              <a:t>Feminist Yaklaşımlar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7058CD-1B94-5342-879F-0024BCBA5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3527"/>
            <a:ext cx="8915400" cy="4560887"/>
          </a:xfrm>
        </p:spPr>
        <p:txBody>
          <a:bodyPr>
            <a:noAutofit/>
          </a:bodyPr>
          <a:lstStyle/>
          <a:p>
            <a:r>
              <a:rPr lang="en-US" sz="2400" dirty="0"/>
              <a:t>Feminist </a:t>
            </a:r>
            <a:r>
              <a:rPr lang="en-US" sz="2400" dirty="0" err="1"/>
              <a:t>hareketler</a:t>
            </a:r>
            <a:r>
              <a:rPr lang="en-US" sz="2400" dirty="0"/>
              <a:t>,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cinsiyet</a:t>
            </a:r>
            <a:r>
              <a:rPr lang="en-US" sz="2400" dirty="0"/>
              <a:t> </a:t>
            </a:r>
            <a:r>
              <a:rPr lang="en-US" sz="2400" dirty="0" err="1"/>
              <a:t>eşitsizliklerini</a:t>
            </a:r>
            <a:r>
              <a:rPr lang="en-US" sz="2400" dirty="0"/>
              <a:t> </a:t>
            </a:r>
            <a:r>
              <a:rPr lang="en-US" sz="2400" dirty="0" err="1"/>
              <a:t>açıklamayı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eşitsizliklerin</a:t>
            </a:r>
            <a:r>
              <a:rPr lang="en-US" sz="2400" dirty="0"/>
              <a:t> </a:t>
            </a:r>
            <a:r>
              <a:rPr lang="en-US" sz="2400" dirty="0" err="1"/>
              <a:t>üstesinden</a:t>
            </a:r>
            <a:r>
              <a:rPr lang="en-US" sz="2400" dirty="0"/>
              <a:t> </a:t>
            </a:r>
            <a:r>
              <a:rPr lang="en-US" sz="2400" dirty="0" err="1"/>
              <a:t>gelinebilmesi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gündem</a:t>
            </a:r>
            <a:r>
              <a:rPr lang="en-US" sz="2400" dirty="0"/>
              <a:t> </a:t>
            </a:r>
            <a:r>
              <a:rPr lang="en-US" sz="2400" dirty="0" err="1"/>
              <a:t>oluşturmayı</a:t>
            </a:r>
            <a:r>
              <a:rPr lang="en-US" sz="2400" dirty="0"/>
              <a:t> </a:t>
            </a:r>
            <a:r>
              <a:rPr lang="en-US" sz="2400" dirty="0" err="1"/>
              <a:t>amaçlar</a:t>
            </a:r>
            <a:r>
              <a:rPr lang="en-US" sz="2400" dirty="0"/>
              <a:t>. </a:t>
            </a:r>
          </a:p>
          <a:p>
            <a:r>
              <a:rPr lang="en-US" sz="2400" dirty="0"/>
              <a:t>Feminist </a:t>
            </a:r>
            <a:r>
              <a:rPr lang="en-US" sz="2400" dirty="0" err="1"/>
              <a:t>kuramlar</a:t>
            </a:r>
            <a:r>
              <a:rPr lang="en-US" sz="2400" dirty="0"/>
              <a:t>,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cinsiyet</a:t>
            </a:r>
            <a:r>
              <a:rPr lang="en-US" sz="2400" dirty="0"/>
              <a:t> </a:t>
            </a:r>
            <a:r>
              <a:rPr lang="en-US" sz="2400" dirty="0" err="1"/>
              <a:t>eşitsizlikleriyle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birbiriyle</a:t>
            </a:r>
            <a:r>
              <a:rPr lang="en-US" sz="2400" dirty="0"/>
              <a:t> </a:t>
            </a:r>
            <a:r>
              <a:rPr lang="en-US" sz="2400" dirty="0" err="1"/>
              <a:t>yüksek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karşıtlık</a:t>
            </a:r>
            <a:r>
              <a:rPr lang="en-US" sz="2400" dirty="0"/>
              <a:t> </a:t>
            </a:r>
            <a:r>
              <a:rPr lang="en-US" sz="2400" dirty="0" err="1"/>
              <a:t>sergileyebilmektedir</a:t>
            </a:r>
            <a:r>
              <a:rPr lang="en-US" sz="2400" dirty="0"/>
              <a:t>. </a:t>
            </a:r>
          </a:p>
          <a:p>
            <a:r>
              <a:rPr lang="en-US" sz="2400" dirty="0"/>
              <a:t>Liberal, </a:t>
            </a:r>
            <a:r>
              <a:rPr lang="en-US" sz="2400" dirty="0" err="1"/>
              <a:t>sosyalist</a:t>
            </a:r>
            <a:r>
              <a:rPr lang="en-US" sz="2400" dirty="0"/>
              <a:t> yada </a:t>
            </a:r>
            <a:r>
              <a:rPr lang="en-US" sz="2400" dirty="0" err="1"/>
              <a:t>Marksist</a:t>
            </a:r>
            <a:r>
              <a:rPr lang="en-US" sz="2400" dirty="0"/>
              <a:t>, </a:t>
            </a:r>
            <a:r>
              <a:rPr lang="en-US" sz="2400" dirty="0" err="1"/>
              <a:t>Köktenci</a:t>
            </a:r>
            <a:r>
              <a:rPr lang="en-US" sz="2400" dirty="0"/>
              <a:t>, </a:t>
            </a:r>
            <a:r>
              <a:rPr lang="en-US" sz="2400" dirty="0" err="1"/>
              <a:t>Siyah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Postmodern Feminism</a:t>
            </a:r>
            <a:endParaRPr lang="tr-TR" sz="2400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FE4FB6-B43F-E54D-AC5C-C4226D51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8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E77A8A-7DC6-344F-B107-5585D8AF6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697" y="1185362"/>
            <a:ext cx="8911687" cy="669561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Liberal feminizm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FE4FB6-B43F-E54D-AC5C-C4226D51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0E1C2DFF-BB2E-4D40-8FE2-19BE5ACE9AF1}"/>
              </a:ext>
            </a:extLst>
          </p:cNvPr>
          <p:cNvSpPr txBox="1">
            <a:spLocks/>
          </p:cNvSpPr>
          <p:nvPr/>
        </p:nvSpPr>
        <p:spPr>
          <a:xfrm>
            <a:off x="1860697" y="1971407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Sosyalist ve </a:t>
            </a:r>
            <a:r>
              <a:rPr lang="tr-TR" b="1" dirty="0" err="1"/>
              <a:t>Marxçı</a:t>
            </a:r>
            <a:r>
              <a:rPr lang="tr-TR" b="1" dirty="0"/>
              <a:t> feminizm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78E89F15-4A4C-9242-A4BE-0B4830F6027B}"/>
              </a:ext>
            </a:extLst>
          </p:cNvPr>
          <p:cNvSpPr txBox="1">
            <a:spLocks/>
          </p:cNvSpPr>
          <p:nvPr/>
        </p:nvSpPr>
        <p:spPr>
          <a:xfrm>
            <a:off x="1860698" y="2883869"/>
            <a:ext cx="8911687" cy="7368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/>
              <a:t>Köktenci</a:t>
            </a:r>
            <a:r>
              <a:rPr lang="en-US" b="1" dirty="0"/>
              <a:t> </a:t>
            </a:r>
            <a:r>
              <a:rPr lang="en-US" b="1" dirty="0" err="1"/>
              <a:t>feminizm</a:t>
            </a:r>
            <a:endParaRPr lang="tr-TR" dirty="0"/>
          </a:p>
        </p:txBody>
      </p:sp>
      <p:sp>
        <p:nvSpPr>
          <p:cNvPr id="11" name="Unvan 1">
            <a:extLst>
              <a:ext uri="{FF2B5EF4-FFF2-40B4-BE49-F238E27FC236}">
                <a16:creationId xmlns:a16="http://schemas.microsoft.com/office/drawing/2014/main" id="{DEBEAE3D-CC5C-CF44-A751-1E605B2964E1}"/>
              </a:ext>
            </a:extLst>
          </p:cNvPr>
          <p:cNvSpPr txBox="1">
            <a:spLocks/>
          </p:cNvSpPr>
          <p:nvPr/>
        </p:nvSpPr>
        <p:spPr>
          <a:xfrm>
            <a:off x="1959949" y="4755714"/>
            <a:ext cx="8887872" cy="6895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Siyah feminizm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12" name="Unvan 1">
            <a:extLst>
              <a:ext uri="{FF2B5EF4-FFF2-40B4-BE49-F238E27FC236}">
                <a16:creationId xmlns:a16="http://schemas.microsoft.com/office/drawing/2014/main" id="{370C3BBD-3A0A-3644-9844-CF4E56C22233}"/>
              </a:ext>
            </a:extLst>
          </p:cNvPr>
          <p:cNvSpPr txBox="1">
            <a:spLocks/>
          </p:cNvSpPr>
          <p:nvPr/>
        </p:nvSpPr>
        <p:spPr>
          <a:xfrm>
            <a:off x="1959949" y="3853693"/>
            <a:ext cx="9643914" cy="6943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err="1"/>
              <a:t>Postmodern</a:t>
            </a:r>
            <a:r>
              <a:rPr lang="tr-TR" b="1" dirty="0"/>
              <a:t> Feministler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9218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2D6420ED-7B5C-8D40-9BE3-00EA5480F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38480" y="586825"/>
            <a:ext cx="3346971" cy="5914008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441D0B-2C4D-1B44-A7F8-A1A29345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9" name="İçerik Yer Tutucusu 7">
            <a:extLst>
              <a:ext uri="{FF2B5EF4-FFF2-40B4-BE49-F238E27FC236}">
                <a16:creationId xmlns:a16="http://schemas.microsoft.com/office/drawing/2014/main" id="{D6B01E27-5C0F-BD44-BED7-8FD61E07E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88" y="1782726"/>
            <a:ext cx="7203392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3091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1214</TotalTime>
  <Words>378</Words>
  <Application>Microsoft Office PowerPoint</Application>
  <PresentationFormat>Geniş ekran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Genel Sosyoloji </vt:lpstr>
      <vt:lpstr>Toplumsal cinsiyet   </vt:lpstr>
      <vt:lpstr>Toplumsal Cinsiyet ve Biyolojik Farklılıklar Doğal mı? </vt:lpstr>
      <vt:lpstr>Toplumsal Cinsiyetin Toplumsallaşması </vt:lpstr>
      <vt:lpstr>R.W. Connell: Toplumsal Cinsiyetin Düzeni </vt:lpstr>
      <vt:lpstr>İşlevselci Yaklaşımlar </vt:lpstr>
      <vt:lpstr>Feminist Yaklaşımlar </vt:lpstr>
      <vt:lpstr>Liberal feminizm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44</cp:revision>
  <dcterms:created xsi:type="dcterms:W3CDTF">2018-10-01T18:52:37Z</dcterms:created>
  <dcterms:modified xsi:type="dcterms:W3CDTF">2019-01-09T11:05:47Z</dcterms:modified>
</cp:coreProperties>
</file>