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6" autoAdjust="0"/>
    <p:restoredTop sz="94660"/>
  </p:normalViewPr>
  <p:slideViewPr>
    <p:cSldViewPr>
      <p:cViewPr varScale="1">
        <p:scale>
          <a:sx n="57" d="100"/>
          <a:sy n="57" d="100"/>
        </p:scale>
        <p:origin x="509" y="5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30.09.2019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B1C14A-F9D3-45B9-BF44-CC25ABF01380}"/>
              </a:ext>
            </a:extLst>
          </p:cNvPr>
          <p:cNvSpPr>
            <a:spLocks noGrp="1"/>
          </p:cNvSpPr>
          <p:nvPr>
            <p:ph type="ctrTitle"/>
          </p:nvPr>
        </p:nvSpPr>
        <p:spPr>
          <a:xfrm>
            <a:off x="685800" y="620688"/>
            <a:ext cx="7772400" cy="5284019"/>
          </a:xfrm>
        </p:spPr>
        <p:txBody>
          <a:bodyPr>
            <a:normAutofit/>
          </a:bodyPr>
          <a:lstStyle/>
          <a:p>
            <a:r>
              <a:rPr lang="tr-TR" b="1" dirty="0"/>
              <a:t>KONU 1:</a:t>
            </a:r>
            <a:br>
              <a:rPr lang="tr-TR" b="1" dirty="0"/>
            </a:br>
            <a:r>
              <a:rPr lang="tr-TR" b="1" dirty="0"/>
              <a:t>Tanım ve Halkla İlişkiler:</a:t>
            </a:r>
            <a:br>
              <a:rPr lang="en-GB" dirty="0"/>
            </a:br>
            <a:r>
              <a:rPr lang="tr-TR" b="1" dirty="0"/>
              <a:t>Halkla İlişkiler Tanımlarının Eleştirel Bir Yaklaşımla Analizi</a:t>
            </a:r>
            <a:br>
              <a:rPr lang="en-GB" dirty="0"/>
            </a:br>
            <a:endParaRPr lang="en-GB" dirty="0"/>
          </a:p>
        </p:txBody>
      </p:sp>
    </p:spTree>
    <p:extLst>
      <p:ext uri="{BB962C8B-B14F-4D97-AF65-F5344CB8AC3E}">
        <p14:creationId xmlns:p14="http://schemas.microsoft.com/office/powerpoint/2010/main" val="1011438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00E052-CEC2-4DB5-ABF7-6CE6E6FD8A15}"/>
              </a:ext>
            </a:extLst>
          </p:cNvPr>
          <p:cNvSpPr>
            <a:spLocks noGrp="1"/>
          </p:cNvSpPr>
          <p:nvPr>
            <p:ph idx="1"/>
          </p:nvPr>
        </p:nvSpPr>
        <p:spPr>
          <a:xfrm>
            <a:off x="457200" y="548680"/>
            <a:ext cx="8229600" cy="5577483"/>
          </a:xfrm>
        </p:spPr>
        <p:txBody>
          <a:bodyPr/>
          <a:lstStyle/>
          <a:p>
            <a:pPr marL="0" indent="0">
              <a:buNone/>
            </a:pPr>
            <a:r>
              <a:rPr lang="tr-TR" dirty="0"/>
              <a:t>1990’lardan itibaren halkla ilişkiler alanında bir paradigma değişimi yaşandığını söylemek mümkündür. </a:t>
            </a:r>
          </a:p>
          <a:p>
            <a:pPr marL="0" indent="0">
              <a:buNone/>
            </a:pPr>
            <a:r>
              <a:rPr lang="tr-TR" dirty="0"/>
              <a:t>1980’li yıllarda örgüt yönetimi halkla ilişkiler daha baskın denilebilir. Yani «örgüt ve kamuları arasındaki iletişim yönetimi» olarak ifade edebileceğimiz bir tanım yapılırken son yıllarda «ilişki» kavramı çok sayıda halkla ilişkiler tanımının bel kemiğini oluşturur hale gelmiştir. (Becerikli, 2008: 15-16) </a:t>
            </a:r>
            <a:endParaRPr lang="en-GB" dirty="0"/>
          </a:p>
        </p:txBody>
      </p:sp>
    </p:spTree>
    <p:extLst>
      <p:ext uri="{BB962C8B-B14F-4D97-AF65-F5344CB8AC3E}">
        <p14:creationId xmlns:p14="http://schemas.microsoft.com/office/powerpoint/2010/main" val="402634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00E052-CEC2-4DB5-ABF7-6CE6E6FD8A15}"/>
              </a:ext>
            </a:extLst>
          </p:cNvPr>
          <p:cNvSpPr>
            <a:spLocks noGrp="1"/>
          </p:cNvSpPr>
          <p:nvPr>
            <p:ph idx="1"/>
          </p:nvPr>
        </p:nvSpPr>
        <p:spPr>
          <a:xfrm>
            <a:off x="457200" y="548680"/>
            <a:ext cx="8229600" cy="5577483"/>
          </a:xfrm>
        </p:spPr>
        <p:txBody>
          <a:bodyPr/>
          <a:lstStyle/>
          <a:p>
            <a:pPr marL="0" indent="0">
              <a:buNone/>
            </a:pPr>
            <a:r>
              <a:rPr lang="tr-TR" dirty="0"/>
              <a:t>«</a:t>
            </a:r>
            <a:r>
              <a:rPr lang="en-GB" dirty="0" err="1"/>
              <a:t>Kısaca</a:t>
            </a:r>
            <a:r>
              <a:rPr lang="en-GB" dirty="0"/>
              <a:t> </a:t>
            </a:r>
            <a:r>
              <a:rPr lang="en-GB" dirty="0" err="1"/>
              <a:t>halkla</a:t>
            </a:r>
            <a:r>
              <a:rPr lang="en-GB" dirty="0"/>
              <a:t> </a:t>
            </a:r>
            <a:r>
              <a:rPr lang="en-GB" dirty="0" err="1"/>
              <a:t>ili</a:t>
            </a:r>
            <a:r>
              <a:rPr lang="tr-TR" dirty="0"/>
              <a:t>ş</a:t>
            </a:r>
            <a:r>
              <a:rPr lang="en-GB" dirty="0" err="1"/>
              <a:t>kilerin</a:t>
            </a:r>
            <a:r>
              <a:rPr lang="en-GB" dirty="0"/>
              <a:t> </a:t>
            </a:r>
            <a:r>
              <a:rPr lang="en-GB" b="1" dirty="0" err="1"/>
              <a:t>örgüt</a:t>
            </a:r>
            <a:r>
              <a:rPr lang="en-GB" b="1" dirty="0"/>
              <a:t> </a:t>
            </a:r>
            <a:r>
              <a:rPr lang="en-GB" b="1" dirty="0" err="1"/>
              <a:t>ve</a:t>
            </a:r>
            <a:r>
              <a:rPr lang="en-GB" b="1" dirty="0"/>
              <a:t> </a:t>
            </a:r>
            <a:r>
              <a:rPr lang="en-GB" b="1" dirty="0" err="1"/>
              <a:t>onun</a:t>
            </a:r>
            <a:r>
              <a:rPr lang="en-GB" b="1" dirty="0"/>
              <a:t> </a:t>
            </a:r>
            <a:r>
              <a:rPr lang="en-GB" b="1" dirty="0" err="1"/>
              <a:t>toplumsal</a:t>
            </a:r>
            <a:r>
              <a:rPr lang="en-GB" b="1" dirty="0"/>
              <a:t> </a:t>
            </a:r>
            <a:r>
              <a:rPr lang="en-GB" b="1" dirty="0" err="1"/>
              <a:t>çevresi</a:t>
            </a:r>
            <a:r>
              <a:rPr lang="tr-TR" b="1" dirty="0"/>
              <a:t> </a:t>
            </a:r>
            <a:r>
              <a:rPr lang="en-GB" b="1" dirty="0" err="1"/>
              <a:t>arasındaki</a:t>
            </a:r>
            <a:r>
              <a:rPr lang="en-GB" b="1" dirty="0"/>
              <a:t> </a:t>
            </a:r>
            <a:r>
              <a:rPr lang="en-GB" b="1" dirty="0" err="1"/>
              <a:t>ili</a:t>
            </a:r>
            <a:r>
              <a:rPr lang="tr-TR" b="1" dirty="0"/>
              <a:t>ş</a:t>
            </a:r>
            <a:r>
              <a:rPr lang="en-GB" b="1" dirty="0" err="1"/>
              <a:t>kilerin</a:t>
            </a:r>
            <a:r>
              <a:rPr lang="en-GB" b="1" dirty="0"/>
              <a:t> </a:t>
            </a:r>
            <a:r>
              <a:rPr lang="en-GB" b="1" dirty="0" err="1"/>
              <a:t>tanımlanması</a:t>
            </a:r>
            <a:r>
              <a:rPr lang="en-GB" b="1" dirty="0"/>
              <a:t> </a:t>
            </a:r>
            <a:r>
              <a:rPr lang="en-GB" dirty="0" err="1"/>
              <a:t>ve</a:t>
            </a:r>
            <a:r>
              <a:rPr lang="en-GB" dirty="0"/>
              <a:t> </a:t>
            </a:r>
            <a:r>
              <a:rPr lang="en-GB" dirty="0" err="1"/>
              <a:t>sürdürülmesinden</a:t>
            </a:r>
            <a:r>
              <a:rPr lang="en-GB" dirty="0"/>
              <a:t> </a:t>
            </a:r>
            <a:r>
              <a:rPr lang="en-GB" dirty="0" err="1"/>
              <a:t>sorumlu</a:t>
            </a:r>
            <a:r>
              <a:rPr lang="tr-TR" dirty="0"/>
              <a:t> </a:t>
            </a:r>
            <a:r>
              <a:rPr lang="en-GB" dirty="0" err="1"/>
              <a:t>bir</a:t>
            </a:r>
            <a:r>
              <a:rPr lang="en-GB" dirty="0"/>
              <a:t> </a:t>
            </a:r>
            <a:r>
              <a:rPr lang="en-GB" b="1" dirty="0" err="1"/>
              <a:t>yönetim</a:t>
            </a:r>
            <a:r>
              <a:rPr lang="en-GB" b="1" dirty="0"/>
              <a:t> </a:t>
            </a:r>
            <a:r>
              <a:rPr lang="en-GB" b="1" dirty="0" err="1"/>
              <a:t>fonksiyonu</a:t>
            </a:r>
            <a:r>
              <a:rPr lang="en-GB" dirty="0"/>
              <a:t> </a:t>
            </a:r>
            <a:r>
              <a:rPr lang="en-GB" dirty="0" err="1"/>
              <a:t>olarak</a:t>
            </a:r>
            <a:r>
              <a:rPr lang="en-GB" dirty="0"/>
              <a:t> </a:t>
            </a:r>
            <a:r>
              <a:rPr lang="en-GB" dirty="0" err="1"/>
              <a:t>tanımlanması</a:t>
            </a:r>
            <a:r>
              <a:rPr lang="en-GB" dirty="0"/>
              <a:t> </a:t>
            </a:r>
            <a:r>
              <a:rPr lang="en-GB" dirty="0" err="1"/>
              <a:t>halkla</a:t>
            </a:r>
            <a:r>
              <a:rPr lang="en-GB" dirty="0"/>
              <a:t> </a:t>
            </a:r>
            <a:r>
              <a:rPr lang="en-GB" dirty="0" err="1"/>
              <a:t>ilişkiler</a:t>
            </a:r>
            <a:r>
              <a:rPr lang="tr-TR" dirty="0"/>
              <a:t> </a:t>
            </a:r>
            <a:r>
              <a:rPr lang="en-GB" dirty="0" err="1"/>
              <a:t>teorisi</a:t>
            </a:r>
            <a:r>
              <a:rPr lang="en-GB" dirty="0"/>
              <a:t> </a:t>
            </a:r>
            <a:r>
              <a:rPr lang="en-GB" dirty="0" err="1"/>
              <a:t>ve</a:t>
            </a:r>
            <a:r>
              <a:rPr lang="en-GB" dirty="0"/>
              <a:t> </a:t>
            </a:r>
            <a:r>
              <a:rPr lang="en-GB" dirty="0" err="1"/>
              <a:t>uygulamasına</a:t>
            </a:r>
            <a:r>
              <a:rPr lang="en-GB" dirty="0"/>
              <a:t> </a:t>
            </a:r>
            <a:r>
              <a:rPr lang="en-GB" dirty="0" err="1"/>
              <a:t>yönelik</a:t>
            </a:r>
            <a:r>
              <a:rPr lang="en-GB" dirty="0"/>
              <a:t> belli </a:t>
            </a:r>
            <a:r>
              <a:rPr lang="en-GB" dirty="0" err="1"/>
              <a:t>ba</a:t>
            </a:r>
            <a:r>
              <a:rPr lang="tr-TR" dirty="0"/>
              <a:t>ş</a:t>
            </a:r>
            <a:r>
              <a:rPr lang="en-GB" dirty="0" err="1"/>
              <a:t>lı</a:t>
            </a:r>
            <a:r>
              <a:rPr lang="en-GB" dirty="0"/>
              <a:t> </a:t>
            </a:r>
            <a:r>
              <a:rPr lang="en-GB" dirty="0" err="1"/>
              <a:t>yaklaşımlardan</a:t>
            </a:r>
            <a:r>
              <a:rPr lang="tr-TR" dirty="0"/>
              <a:t> </a:t>
            </a:r>
            <a:r>
              <a:rPr lang="en-GB" dirty="0" err="1"/>
              <a:t>bir</a:t>
            </a:r>
            <a:r>
              <a:rPr lang="en-GB" dirty="0"/>
              <a:t> </a:t>
            </a:r>
            <a:r>
              <a:rPr lang="en-GB" dirty="0" err="1"/>
              <a:t>tanesini</a:t>
            </a:r>
            <a:r>
              <a:rPr lang="en-GB" dirty="0"/>
              <a:t> </a:t>
            </a:r>
            <a:r>
              <a:rPr lang="en-GB" dirty="0" err="1"/>
              <a:t>temsil</a:t>
            </a:r>
            <a:r>
              <a:rPr lang="en-GB" dirty="0"/>
              <a:t> </a:t>
            </a:r>
            <a:r>
              <a:rPr lang="en-GB" dirty="0" err="1"/>
              <a:t>eder</a:t>
            </a:r>
            <a:r>
              <a:rPr lang="en-GB" dirty="0"/>
              <a:t> hale </a:t>
            </a:r>
            <a:r>
              <a:rPr lang="en-GB" dirty="0" err="1"/>
              <a:t>gelmi</a:t>
            </a:r>
            <a:r>
              <a:rPr lang="tr-TR" dirty="0"/>
              <a:t>ş</a:t>
            </a:r>
            <a:r>
              <a:rPr lang="en-GB" dirty="0" err="1"/>
              <a:t>tir</a:t>
            </a:r>
            <a:r>
              <a:rPr lang="en-GB" dirty="0"/>
              <a:t>.</a:t>
            </a:r>
            <a:r>
              <a:rPr lang="tr-TR" dirty="0"/>
              <a:t>»  (Temellerini </a:t>
            </a:r>
            <a:r>
              <a:rPr lang="tr-TR" dirty="0" err="1"/>
              <a:t>Cutlip</a:t>
            </a:r>
            <a:r>
              <a:rPr lang="tr-TR" dirty="0"/>
              <a:t> ve Center 1952 yılında atmıştır.) (Becerikli, 2008: 16)</a:t>
            </a:r>
            <a:endParaRPr lang="en-GB" dirty="0"/>
          </a:p>
        </p:txBody>
      </p:sp>
    </p:spTree>
    <p:extLst>
      <p:ext uri="{BB962C8B-B14F-4D97-AF65-F5344CB8AC3E}">
        <p14:creationId xmlns:p14="http://schemas.microsoft.com/office/powerpoint/2010/main" val="1212179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00E052-CEC2-4DB5-ABF7-6CE6E6FD8A15}"/>
              </a:ext>
            </a:extLst>
          </p:cNvPr>
          <p:cNvSpPr>
            <a:spLocks noGrp="1"/>
          </p:cNvSpPr>
          <p:nvPr>
            <p:ph idx="1"/>
          </p:nvPr>
        </p:nvSpPr>
        <p:spPr>
          <a:xfrm>
            <a:off x="457200" y="548680"/>
            <a:ext cx="8229600" cy="5577483"/>
          </a:xfrm>
        </p:spPr>
        <p:txBody>
          <a:bodyPr>
            <a:normAutofit lnSpcReduction="10000"/>
          </a:bodyPr>
          <a:lstStyle/>
          <a:p>
            <a:pPr marL="0" indent="0">
              <a:buNone/>
            </a:pPr>
            <a:r>
              <a:rPr lang="tr-TR" dirty="0"/>
              <a:t>Aynı şekilde halkla ilişkiler alanında yapılan araştırmalarda da «bilgi birikimi» ve «araştırma yöntemleri» açısından pozitif bakış açısının baskın olduğunu söylemek mümkündür.  (Becerikli, 2008: 16)</a:t>
            </a:r>
          </a:p>
          <a:p>
            <a:endParaRPr lang="tr-TR" dirty="0"/>
          </a:p>
          <a:p>
            <a:pPr marL="0" indent="0">
              <a:buNone/>
            </a:pPr>
            <a:r>
              <a:rPr lang="tr-TR" dirty="0"/>
              <a:t>Ancak; ampirik ya da yönetim araştırmaları ekonomik ve siyasi kurumların yapısını, iktidarın merkezîleşmesini, egemen bağımlı ilişkilerini ve sınıf çıkarlarını analiz dışında tutarlar. (Becerikli, 2008: 17)</a:t>
            </a:r>
          </a:p>
          <a:p>
            <a:pPr marL="0" indent="0">
              <a:buNone/>
            </a:pPr>
            <a:endParaRPr lang="en-GB" dirty="0"/>
          </a:p>
        </p:txBody>
      </p:sp>
    </p:spTree>
    <p:extLst>
      <p:ext uri="{BB962C8B-B14F-4D97-AF65-F5344CB8AC3E}">
        <p14:creationId xmlns:p14="http://schemas.microsoft.com/office/powerpoint/2010/main" val="61659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85CB2C-181E-4A54-8351-48754BCFC223}"/>
              </a:ext>
            </a:extLst>
          </p:cNvPr>
          <p:cNvSpPr>
            <a:spLocks noGrp="1"/>
          </p:cNvSpPr>
          <p:nvPr>
            <p:ph idx="1"/>
          </p:nvPr>
        </p:nvSpPr>
        <p:spPr>
          <a:xfrm>
            <a:off x="457200" y="476672"/>
            <a:ext cx="8219256" cy="5649491"/>
          </a:xfrm>
        </p:spPr>
        <p:txBody>
          <a:bodyPr/>
          <a:lstStyle/>
          <a:p>
            <a:pPr marL="0" indent="0">
              <a:buNone/>
            </a:pPr>
            <a:r>
              <a:rPr lang="tr-TR" dirty="0"/>
              <a:t>Eleştirel yaklaşımların dayanak noktasını ise siyasi ve ekonomik ilişkilerin asimetrik yapısı oluşturur.</a:t>
            </a:r>
          </a:p>
          <a:p>
            <a:pPr marL="0" indent="0">
              <a:buNone/>
            </a:pPr>
            <a:endParaRPr lang="tr-TR" dirty="0"/>
          </a:p>
          <a:p>
            <a:pPr marL="0" indent="0">
              <a:buNone/>
            </a:pPr>
            <a:r>
              <a:rPr lang="tr-TR" dirty="0"/>
              <a:t>Yani yönetim araştırmaları var olan düzenin sürmesi yönünde varlık gösterirken, eleştirel kuram bir düzen değişikliğini hedeflemektedir. (Becerikli, 2008: 17)</a:t>
            </a:r>
          </a:p>
          <a:p>
            <a:pPr marL="0" indent="0">
              <a:buNone/>
            </a:pPr>
            <a:endParaRPr lang="tr-TR" dirty="0"/>
          </a:p>
        </p:txBody>
      </p:sp>
    </p:spTree>
    <p:extLst>
      <p:ext uri="{BB962C8B-B14F-4D97-AF65-F5344CB8AC3E}">
        <p14:creationId xmlns:p14="http://schemas.microsoft.com/office/powerpoint/2010/main" val="40299682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85CB2C-181E-4A54-8351-48754BCFC223}"/>
              </a:ext>
            </a:extLst>
          </p:cNvPr>
          <p:cNvSpPr>
            <a:spLocks noGrp="1"/>
          </p:cNvSpPr>
          <p:nvPr>
            <p:ph idx="1"/>
          </p:nvPr>
        </p:nvSpPr>
        <p:spPr>
          <a:xfrm>
            <a:off x="107504" y="476672"/>
            <a:ext cx="8568952" cy="6336704"/>
          </a:xfrm>
        </p:spPr>
        <p:txBody>
          <a:bodyPr>
            <a:normAutofit fontScale="92500" lnSpcReduction="10000"/>
          </a:bodyPr>
          <a:lstStyle/>
          <a:p>
            <a:pPr marL="0" indent="0">
              <a:buNone/>
            </a:pPr>
            <a:r>
              <a:rPr lang="tr-TR" dirty="0"/>
              <a:t>Peki bu fark halkla ilişkiler disiplini açısından ne anlama gelmektedir?</a:t>
            </a:r>
          </a:p>
          <a:p>
            <a:r>
              <a:rPr lang="tr-TR" dirty="0"/>
              <a:t>«halkla ilişkilerin ideolojik yapısının var olan kapitalist sistemin devamını sağlamaya yönelik olduğunu,</a:t>
            </a:r>
          </a:p>
          <a:p>
            <a:r>
              <a:rPr lang="tr-TR" dirty="0"/>
              <a:t> her ne kadar son yıllarda sosyal sorumluluk kavramı bu disiplin içinde yerleştirilmeye çalışılsa da bunun örgütsel zeminde pratik anlamda var olmadığını, kuramsal tartışmalar etrafında sınırlı kaldığını, </a:t>
            </a:r>
          </a:p>
          <a:p>
            <a:r>
              <a:rPr lang="tr-TR" dirty="0"/>
              <a:t>kaldı ki pratik anlamda uygulansa bile sosyal sorumluluk anlayışının da sonuçta örgütlerin kârlılık düzeylerini yükseltme amacına hizmet ettiği oranda önemli sayıldığını söyleyebiliriz.» (Becerikli, 2008: 18-19)</a:t>
            </a:r>
          </a:p>
        </p:txBody>
      </p:sp>
    </p:spTree>
    <p:extLst>
      <p:ext uri="{BB962C8B-B14F-4D97-AF65-F5344CB8AC3E}">
        <p14:creationId xmlns:p14="http://schemas.microsoft.com/office/powerpoint/2010/main" val="17158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85CB2C-181E-4A54-8351-48754BCFC223}"/>
              </a:ext>
            </a:extLst>
          </p:cNvPr>
          <p:cNvSpPr>
            <a:spLocks noGrp="1"/>
          </p:cNvSpPr>
          <p:nvPr>
            <p:ph idx="1"/>
          </p:nvPr>
        </p:nvSpPr>
        <p:spPr>
          <a:xfrm>
            <a:off x="457200" y="476672"/>
            <a:ext cx="8219256" cy="5649491"/>
          </a:xfrm>
        </p:spPr>
        <p:txBody>
          <a:bodyPr>
            <a:normAutofit lnSpcReduction="10000"/>
          </a:bodyPr>
          <a:lstStyle/>
          <a:p>
            <a:r>
              <a:rPr lang="tr-TR" dirty="0"/>
              <a:t>Halkla ilişkilerin çoğu tanımında ortak olan özellik, «halkla ilişkilerin tek yönlü ve aktarımcı tarif edilen yapısıdır.»</a:t>
            </a:r>
          </a:p>
          <a:p>
            <a:r>
              <a:rPr lang="tr-TR" dirty="0"/>
              <a:t>«İki yönlü simetrik yaklaşımda dahi, mesaja kaynaklık eden kurum/kuruluş/kişi ile mesajı alan hedef kitle arasında bir karşılıklılık tarif edilse bile mesajı alanların tekrar kaynağa gönderdiği geri besleme (</a:t>
            </a:r>
            <a:r>
              <a:rPr lang="tr-TR" dirty="0" err="1"/>
              <a:t>feedback</a:t>
            </a:r>
            <a:r>
              <a:rPr lang="tr-TR" dirty="0"/>
              <a:t>) örgüt lehine kararlar almak ya da örgüte yeniden çeki düzen vererek ürün ya hizmeti daha iyi satmak için kullanılmaktadır.» (Becerikli, 2008: 19)</a:t>
            </a:r>
          </a:p>
        </p:txBody>
      </p:sp>
    </p:spTree>
    <p:extLst>
      <p:ext uri="{BB962C8B-B14F-4D97-AF65-F5344CB8AC3E}">
        <p14:creationId xmlns:p14="http://schemas.microsoft.com/office/powerpoint/2010/main" val="9741078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85CB2C-181E-4A54-8351-48754BCFC223}"/>
              </a:ext>
            </a:extLst>
          </p:cNvPr>
          <p:cNvSpPr>
            <a:spLocks noGrp="1"/>
          </p:cNvSpPr>
          <p:nvPr>
            <p:ph idx="1"/>
          </p:nvPr>
        </p:nvSpPr>
        <p:spPr>
          <a:xfrm>
            <a:off x="457200" y="476672"/>
            <a:ext cx="8219256" cy="5649491"/>
          </a:xfrm>
        </p:spPr>
        <p:txBody>
          <a:bodyPr/>
          <a:lstStyle/>
          <a:p>
            <a:pPr marL="0" indent="0">
              <a:buNone/>
            </a:pPr>
            <a:r>
              <a:rPr lang="tr-TR" dirty="0"/>
              <a:t>Halkla ilişkiler “örgütün hedef ve amaçlarını kullanarak kamuoyunun anlaşılmasını araştıran ve kamuoyunun desteğini kazanmak için bir iletişim programı yaratan bir yönetim fonksiyonu” olarak tanımlanmaktadır. </a:t>
            </a:r>
          </a:p>
          <a:p>
            <a:pPr marL="0" indent="0">
              <a:buNone/>
            </a:pPr>
            <a:r>
              <a:rPr lang="tr-TR" dirty="0"/>
              <a:t>-yönetim fonksiyonu</a:t>
            </a:r>
          </a:p>
          <a:p>
            <a:pPr marL="0" indent="0">
              <a:buNone/>
            </a:pPr>
            <a:r>
              <a:rPr lang="tr-TR" dirty="0"/>
              <a:t>-kamuoyu</a:t>
            </a:r>
          </a:p>
          <a:p>
            <a:pPr marL="0" indent="0">
              <a:buNone/>
            </a:pPr>
            <a:r>
              <a:rPr lang="tr-TR" dirty="0"/>
              <a:t>-eylem olarak iletişim programı (Becerikli, 2008: 19-20)</a:t>
            </a:r>
          </a:p>
          <a:p>
            <a:pPr marL="0" indent="0">
              <a:buNone/>
            </a:pPr>
            <a:endParaRPr lang="tr-TR" dirty="0"/>
          </a:p>
        </p:txBody>
      </p:sp>
    </p:spTree>
    <p:extLst>
      <p:ext uri="{BB962C8B-B14F-4D97-AF65-F5344CB8AC3E}">
        <p14:creationId xmlns:p14="http://schemas.microsoft.com/office/powerpoint/2010/main" val="749067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85CB2C-181E-4A54-8351-48754BCFC223}"/>
              </a:ext>
            </a:extLst>
          </p:cNvPr>
          <p:cNvSpPr>
            <a:spLocks noGrp="1"/>
          </p:cNvSpPr>
          <p:nvPr>
            <p:ph idx="1"/>
          </p:nvPr>
        </p:nvSpPr>
        <p:spPr>
          <a:xfrm>
            <a:off x="251520" y="476672"/>
            <a:ext cx="8424936" cy="6192688"/>
          </a:xfrm>
        </p:spPr>
        <p:txBody>
          <a:bodyPr>
            <a:normAutofit/>
          </a:bodyPr>
          <a:lstStyle/>
          <a:p>
            <a:r>
              <a:rPr lang="tr-TR" dirty="0"/>
              <a:t>Yönetim fonksiyonu yani yönetimin bir aracı olmak ne ifade eder?</a:t>
            </a:r>
          </a:p>
          <a:p>
            <a:pPr marL="0" indent="0">
              <a:buNone/>
            </a:pPr>
            <a:endParaRPr lang="tr-TR" dirty="0"/>
          </a:p>
          <a:p>
            <a:pPr marL="0" indent="0">
              <a:buNone/>
            </a:pPr>
            <a:r>
              <a:rPr lang="tr-TR" dirty="0"/>
              <a:t>«Halkla ilişkiler biriminin ya da bu görevi üstlenen kişilerin kendi programları, inisiyatifleri ve örgütün hedefleri dışında tanımlanmış hedefleri olamaz. Diğer bir deyişle örgüt, halkla ilişkiler uzmanına hizmet etmesi gereken hedeflerini gösterir ve bu hedeflerin oluşturulması ya da uygulanması sırasında kamu çıkarı ikincil bir rol oynar.» (Becerikli, 2008: 21)</a:t>
            </a:r>
          </a:p>
        </p:txBody>
      </p:sp>
    </p:spTree>
    <p:extLst>
      <p:ext uri="{BB962C8B-B14F-4D97-AF65-F5344CB8AC3E}">
        <p14:creationId xmlns:p14="http://schemas.microsoft.com/office/powerpoint/2010/main" val="754960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85CB2C-181E-4A54-8351-48754BCFC223}"/>
              </a:ext>
            </a:extLst>
          </p:cNvPr>
          <p:cNvSpPr>
            <a:spLocks noGrp="1"/>
          </p:cNvSpPr>
          <p:nvPr>
            <p:ph idx="1"/>
          </p:nvPr>
        </p:nvSpPr>
        <p:spPr>
          <a:xfrm>
            <a:off x="457200" y="476672"/>
            <a:ext cx="8219256" cy="5649491"/>
          </a:xfrm>
        </p:spPr>
        <p:txBody>
          <a:bodyPr>
            <a:normAutofit/>
          </a:bodyPr>
          <a:lstStyle/>
          <a:p>
            <a:r>
              <a:rPr lang="tr-TR" dirty="0"/>
              <a:t>Kamuoyu</a:t>
            </a:r>
          </a:p>
          <a:p>
            <a:pPr marL="0" indent="0">
              <a:buNone/>
            </a:pPr>
            <a:r>
              <a:rPr lang="tr-TR" dirty="0"/>
              <a:t>«Kamuoyunu oldukça basit bir biçimde herhangi bir gruba dahil bireylerin tartışarak, bir konuda birbirleri üzerindeki karşılıklı etkileşimleri sonucu ortaya çıkan kanaatler olarak tanımlayabiliriz.»</a:t>
            </a:r>
          </a:p>
          <a:p>
            <a:pPr marL="0" indent="0">
              <a:buNone/>
            </a:pPr>
            <a:endParaRPr lang="tr-TR" dirty="0"/>
          </a:p>
          <a:p>
            <a:pPr marL="0" indent="0">
              <a:buNone/>
            </a:pPr>
            <a:r>
              <a:rPr lang="tr-TR" dirty="0"/>
              <a:t>Örgüt hakkında oluşacak negatif yönlü bir kamuoyu yani olumsuz kanaatler, örgüte zarar verecek bir potansiyele sahip olarak değerlendirilir. (Becerikli, 2008: 21-22)</a:t>
            </a:r>
          </a:p>
        </p:txBody>
      </p:sp>
    </p:spTree>
    <p:extLst>
      <p:ext uri="{BB962C8B-B14F-4D97-AF65-F5344CB8AC3E}">
        <p14:creationId xmlns:p14="http://schemas.microsoft.com/office/powerpoint/2010/main" val="450213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85CB2C-181E-4A54-8351-48754BCFC223}"/>
              </a:ext>
            </a:extLst>
          </p:cNvPr>
          <p:cNvSpPr>
            <a:spLocks noGrp="1"/>
          </p:cNvSpPr>
          <p:nvPr>
            <p:ph idx="1"/>
          </p:nvPr>
        </p:nvSpPr>
        <p:spPr>
          <a:xfrm>
            <a:off x="179512" y="476672"/>
            <a:ext cx="8496944" cy="6192688"/>
          </a:xfrm>
        </p:spPr>
        <p:txBody>
          <a:bodyPr/>
          <a:lstStyle/>
          <a:p>
            <a:r>
              <a:rPr lang="tr-TR" dirty="0"/>
              <a:t>İletişim programı</a:t>
            </a:r>
          </a:p>
          <a:p>
            <a:pPr marL="0" indent="0">
              <a:buNone/>
            </a:pPr>
            <a:r>
              <a:rPr lang="tr-TR" dirty="0"/>
              <a:t>Araştırma, planlama, uygulama ve değerlendirme</a:t>
            </a:r>
          </a:p>
          <a:p>
            <a:pPr marL="0" indent="0">
              <a:buNone/>
            </a:pPr>
            <a:endParaRPr lang="tr-TR" dirty="0"/>
          </a:p>
          <a:p>
            <a:pPr marL="0" indent="0">
              <a:buNone/>
            </a:pPr>
            <a:r>
              <a:rPr lang="tr-TR" dirty="0"/>
              <a:t>«Değerlendirme süreciyle hedef kitle üzerinde yaratılan etkiler ölçümlenecek, hedef kitlenin istek ve beklentileri öğrenilerek örgütün bu istek ve beklentileri karşılama potansiyeli oluşturulacaktır.» (Becerikli, 2008: 22)</a:t>
            </a:r>
          </a:p>
        </p:txBody>
      </p:sp>
    </p:spTree>
    <p:extLst>
      <p:ext uri="{BB962C8B-B14F-4D97-AF65-F5344CB8AC3E}">
        <p14:creationId xmlns:p14="http://schemas.microsoft.com/office/powerpoint/2010/main" val="1021079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351A62A-03F0-49FE-8A8F-540978783A8E}"/>
              </a:ext>
            </a:extLst>
          </p:cNvPr>
          <p:cNvSpPr>
            <a:spLocks noGrp="1"/>
          </p:cNvSpPr>
          <p:nvPr>
            <p:ph idx="1"/>
          </p:nvPr>
        </p:nvSpPr>
        <p:spPr/>
        <p:txBody>
          <a:bodyPr/>
          <a:lstStyle/>
          <a:p>
            <a:r>
              <a:rPr lang="tr-TR" dirty="0"/>
              <a:t>Halkla İlişkiler nedir? </a:t>
            </a:r>
            <a:endParaRPr lang="en-GB" dirty="0"/>
          </a:p>
          <a:p>
            <a:pPr marL="0" indent="0">
              <a:buNone/>
            </a:pPr>
            <a:endParaRPr lang="tr-TR" dirty="0"/>
          </a:p>
          <a:p>
            <a:pPr marL="0" indent="0">
              <a:buNone/>
            </a:pPr>
            <a:r>
              <a:rPr lang="tr-TR" dirty="0" err="1"/>
              <a:t>Public</a:t>
            </a:r>
            <a:r>
              <a:rPr lang="tr-TR" dirty="0"/>
              <a:t> </a:t>
            </a:r>
            <a:r>
              <a:rPr lang="tr-TR" dirty="0" err="1"/>
              <a:t>Relations</a:t>
            </a:r>
            <a:r>
              <a:rPr lang="tr-TR" dirty="0"/>
              <a:t> terimini çevirdiğimizde “</a:t>
            </a:r>
            <a:r>
              <a:rPr lang="tr-TR" dirty="0" err="1"/>
              <a:t>public</a:t>
            </a:r>
            <a:r>
              <a:rPr lang="tr-TR" dirty="0"/>
              <a:t>”, “halk” anlamına gelmektedir. </a:t>
            </a:r>
          </a:p>
          <a:p>
            <a:pPr marL="0" indent="0">
              <a:buNone/>
            </a:pPr>
            <a:r>
              <a:rPr lang="tr-TR" dirty="0"/>
              <a:t>Peki buradaki halk Türk halkını mı ifade ediyor? </a:t>
            </a:r>
            <a:endParaRPr lang="en-GB" dirty="0"/>
          </a:p>
          <a:p>
            <a:endParaRPr lang="en-GB" dirty="0"/>
          </a:p>
        </p:txBody>
      </p:sp>
    </p:spTree>
    <p:extLst>
      <p:ext uri="{BB962C8B-B14F-4D97-AF65-F5344CB8AC3E}">
        <p14:creationId xmlns:p14="http://schemas.microsoft.com/office/powerpoint/2010/main" val="1787873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385CB2C-181E-4A54-8351-48754BCFC223}"/>
              </a:ext>
            </a:extLst>
          </p:cNvPr>
          <p:cNvSpPr>
            <a:spLocks noGrp="1"/>
          </p:cNvSpPr>
          <p:nvPr>
            <p:ph idx="1"/>
          </p:nvPr>
        </p:nvSpPr>
        <p:spPr>
          <a:xfrm>
            <a:off x="395536" y="476672"/>
            <a:ext cx="8280920" cy="6120680"/>
          </a:xfrm>
        </p:spPr>
        <p:txBody>
          <a:bodyPr>
            <a:normAutofit lnSpcReduction="10000"/>
          </a:bodyPr>
          <a:lstStyle/>
          <a:p>
            <a:r>
              <a:rPr lang="tr-TR" dirty="0"/>
              <a:t>Peki ne yapabiliriz?</a:t>
            </a:r>
          </a:p>
          <a:p>
            <a:endParaRPr lang="tr-TR" dirty="0"/>
          </a:p>
          <a:p>
            <a:r>
              <a:rPr lang="tr-TR" dirty="0"/>
              <a:t>Halkla ilişkiler alanının «daha kültürel bir bağlamda yorumlanarak dengelenmeye ihtiyacı vardır.» </a:t>
            </a:r>
          </a:p>
          <a:p>
            <a:r>
              <a:rPr lang="tr-TR" dirty="0"/>
              <a:t>İletişim ve halkla ilişkiler «arasındaki bağı anlayarak halkla ilişkilerin anlamını genişletebiliriz ve halkla ilişkilerin örgütün amaçlarına ulaşmak için, örgütten o örgütün kamularına mesaj gönderen bir faaliyet olarak tanımlamanın ötesine geçebiliriz» (Becerikli, 2008: 24)</a:t>
            </a:r>
          </a:p>
          <a:p>
            <a:pPr marL="0" indent="0">
              <a:buNone/>
            </a:pPr>
            <a:endParaRPr lang="tr-TR" dirty="0"/>
          </a:p>
        </p:txBody>
      </p:sp>
    </p:spTree>
    <p:extLst>
      <p:ext uri="{BB962C8B-B14F-4D97-AF65-F5344CB8AC3E}">
        <p14:creationId xmlns:p14="http://schemas.microsoft.com/office/powerpoint/2010/main" val="37633935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6786F3D-0AA1-46D1-A6B9-AF21A2C5EE02}"/>
              </a:ext>
            </a:extLst>
          </p:cNvPr>
          <p:cNvSpPr>
            <a:spLocks noGrp="1"/>
          </p:cNvSpPr>
          <p:nvPr>
            <p:ph idx="1"/>
          </p:nvPr>
        </p:nvSpPr>
        <p:spPr>
          <a:xfrm>
            <a:off x="457200" y="548680"/>
            <a:ext cx="8229600" cy="5577483"/>
          </a:xfrm>
        </p:spPr>
        <p:txBody>
          <a:bodyPr/>
          <a:lstStyle/>
          <a:p>
            <a:pPr marL="0" indent="0">
              <a:buNone/>
            </a:pPr>
            <a:r>
              <a:rPr lang="tr-TR" b="1" dirty="0"/>
              <a:t>Kaynakça</a:t>
            </a:r>
          </a:p>
          <a:p>
            <a:r>
              <a:rPr lang="tr-TR" dirty="0"/>
              <a:t>Becerikli, Sema (2008). «Tanım ve Halkla İlişkiler: Halkla İlişkiler Tanımlarının Eleştirel Bir Yaklaşımla Analizi» İÇİNDE </a:t>
            </a:r>
            <a:r>
              <a:rPr lang="tr-TR" b="1" dirty="0"/>
              <a:t>...ve Halkla İlişkiler: Şeytanın Avukatlığından Arabuluculuğa; Bir Disiplinin Eleştirel Analizi</a:t>
            </a:r>
            <a:r>
              <a:rPr lang="tr-TR" dirty="0"/>
              <a:t>, Karınca Yayınları, Ankara, </a:t>
            </a:r>
            <a:r>
              <a:rPr lang="tr-TR" dirty="0" err="1"/>
              <a:t>ss</a:t>
            </a:r>
            <a:r>
              <a:rPr lang="tr-TR" dirty="0"/>
              <a:t>. 11-26.</a:t>
            </a:r>
          </a:p>
        </p:txBody>
      </p:sp>
    </p:spTree>
    <p:extLst>
      <p:ext uri="{BB962C8B-B14F-4D97-AF65-F5344CB8AC3E}">
        <p14:creationId xmlns:p14="http://schemas.microsoft.com/office/powerpoint/2010/main" val="3291935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00E052-CEC2-4DB5-ABF7-6CE6E6FD8A15}"/>
              </a:ext>
            </a:extLst>
          </p:cNvPr>
          <p:cNvSpPr>
            <a:spLocks noGrp="1"/>
          </p:cNvSpPr>
          <p:nvPr>
            <p:ph idx="1"/>
          </p:nvPr>
        </p:nvSpPr>
        <p:spPr>
          <a:xfrm>
            <a:off x="457200" y="548680"/>
            <a:ext cx="8229600" cy="5577483"/>
          </a:xfrm>
        </p:spPr>
        <p:txBody>
          <a:bodyPr/>
          <a:lstStyle/>
          <a:p>
            <a:r>
              <a:rPr lang="en-GB" dirty="0"/>
              <a:t>Public Relations Society of America (PRSA)</a:t>
            </a:r>
            <a:endParaRPr lang="tr-TR" dirty="0"/>
          </a:p>
          <a:p>
            <a:endParaRPr lang="tr-TR" dirty="0"/>
          </a:p>
          <a:p>
            <a:pPr marL="0" indent="0">
              <a:buNone/>
            </a:pPr>
            <a:r>
              <a:rPr lang="tr-TR" dirty="0"/>
              <a:t>«</a:t>
            </a:r>
            <a:r>
              <a:rPr lang="en-GB" dirty="0" err="1"/>
              <a:t>Halkla</a:t>
            </a:r>
            <a:r>
              <a:rPr lang="en-GB" dirty="0"/>
              <a:t> </a:t>
            </a:r>
            <a:r>
              <a:rPr lang="en-GB" dirty="0" err="1"/>
              <a:t>ili</a:t>
            </a:r>
            <a:r>
              <a:rPr lang="tr-TR" dirty="0"/>
              <a:t>ş</a:t>
            </a:r>
            <a:r>
              <a:rPr lang="en-GB" dirty="0" err="1"/>
              <a:t>kiler</a:t>
            </a:r>
            <a:r>
              <a:rPr lang="en-GB" dirty="0"/>
              <a:t>, </a:t>
            </a:r>
            <a:r>
              <a:rPr lang="en-GB" dirty="0" err="1"/>
              <a:t>kamular</a:t>
            </a:r>
            <a:r>
              <a:rPr lang="en-GB" dirty="0"/>
              <a:t> </a:t>
            </a:r>
            <a:r>
              <a:rPr lang="en-GB" dirty="0" err="1"/>
              <a:t>ve</a:t>
            </a:r>
            <a:r>
              <a:rPr lang="en-GB" dirty="0"/>
              <a:t> </a:t>
            </a:r>
            <a:r>
              <a:rPr lang="en-GB" dirty="0" err="1"/>
              <a:t>kurumlar</a:t>
            </a:r>
            <a:r>
              <a:rPr lang="en-GB" dirty="0"/>
              <a:t> </a:t>
            </a:r>
            <a:r>
              <a:rPr lang="en-GB" dirty="0" err="1"/>
              <a:t>arasındaki</a:t>
            </a:r>
            <a:r>
              <a:rPr lang="en-GB" dirty="0"/>
              <a:t> </a:t>
            </a:r>
            <a:r>
              <a:rPr lang="en-GB" dirty="0" err="1"/>
              <a:t>karşılıklı</a:t>
            </a:r>
            <a:r>
              <a:rPr lang="tr-TR" dirty="0"/>
              <a:t> </a:t>
            </a:r>
            <a:r>
              <a:rPr lang="en-GB" dirty="0" err="1"/>
              <a:t>anlayı</a:t>
            </a:r>
            <a:r>
              <a:rPr lang="tr-TR" dirty="0"/>
              <a:t>ş</a:t>
            </a:r>
            <a:r>
              <a:rPr lang="en-GB" dirty="0" err="1"/>
              <a:t>ın</a:t>
            </a:r>
            <a:r>
              <a:rPr lang="en-GB" dirty="0"/>
              <a:t> </a:t>
            </a:r>
            <a:r>
              <a:rPr lang="en-GB" dirty="0" err="1"/>
              <a:t>geli</a:t>
            </a:r>
            <a:r>
              <a:rPr lang="tr-TR" dirty="0"/>
              <a:t>ş</a:t>
            </a:r>
            <a:r>
              <a:rPr lang="en-GB" dirty="0" err="1"/>
              <a:t>mesine</a:t>
            </a:r>
            <a:r>
              <a:rPr lang="en-GB" dirty="0"/>
              <a:t> </a:t>
            </a:r>
            <a:r>
              <a:rPr lang="en-GB" dirty="0" err="1"/>
              <a:t>katkıda</a:t>
            </a:r>
            <a:r>
              <a:rPr lang="en-GB" dirty="0"/>
              <a:t> </a:t>
            </a:r>
            <a:r>
              <a:rPr lang="tr-TR" dirty="0"/>
              <a:t> </a:t>
            </a:r>
            <a:r>
              <a:rPr lang="en-GB" dirty="0" err="1"/>
              <a:t>bulunarak</a:t>
            </a:r>
            <a:r>
              <a:rPr lang="en-GB" dirty="0"/>
              <a:t> </a:t>
            </a:r>
            <a:r>
              <a:rPr lang="en-GB" dirty="0" err="1"/>
              <a:t>bizim</a:t>
            </a:r>
            <a:r>
              <a:rPr lang="en-GB" dirty="0"/>
              <a:t> karma</a:t>
            </a:r>
            <a:r>
              <a:rPr lang="tr-TR" dirty="0"/>
              <a:t>ş</a:t>
            </a:r>
            <a:r>
              <a:rPr lang="en-GB" dirty="0" err="1"/>
              <a:t>ık</a:t>
            </a:r>
            <a:r>
              <a:rPr lang="en-GB" dirty="0"/>
              <a:t> </a:t>
            </a:r>
            <a:r>
              <a:rPr lang="en-GB" dirty="0" err="1"/>
              <a:t>ve</a:t>
            </a:r>
            <a:r>
              <a:rPr lang="tr-TR" dirty="0"/>
              <a:t> </a:t>
            </a:r>
            <a:r>
              <a:rPr lang="en-GB" dirty="0" err="1"/>
              <a:t>ço</a:t>
            </a:r>
            <a:r>
              <a:rPr lang="tr-TR" dirty="0"/>
              <a:t>ğ</a:t>
            </a:r>
            <a:r>
              <a:rPr lang="en-GB" dirty="0" err="1"/>
              <a:t>ulcu</a:t>
            </a:r>
            <a:r>
              <a:rPr lang="en-GB" dirty="0"/>
              <a:t> </a:t>
            </a:r>
            <a:r>
              <a:rPr lang="en-GB" dirty="0" err="1"/>
              <a:t>toplumumuzun</a:t>
            </a:r>
            <a:r>
              <a:rPr lang="en-GB" dirty="0"/>
              <a:t> </a:t>
            </a:r>
            <a:r>
              <a:rPr lang="en-GB" dirty="0" err="1"/>
              <a:t>hedeflerine</a:t>
            </a:r>
            <a:r>
              <a:rPr lang="en-GB" dirty="0"/>
              <a:t> </a:t>
            </a:r>
            <a:r>
              <a:rPr lang="en-GB" dirty="0" err="1"/>
              <a:t>ula</a:t>
            </a:r>
            <a:r>
              <a:rPr lang="tr-TR" dirty="0"/>
              <a:t>ş</a:t>
            </a:r>
            <a:r>
              <a:rPr lang="en-GB" dirty="0" err="1"/>
              <a:t>masında</a:t>
            </a:r>
            <a:r>
              <a:rPr lang="en-GB" dirty="0"/>
              <a:t> </a:t>
            </a:r>
            <a:r>
              <a:rPr lang="en-GB" dirty="0" err="1"/>
              <a:t>ve</a:t>
            </a:r>
            <a:r>
              <a:rPr lang="en-GB" dirty="0"/>
              <a:t> </a:t>
            </a:r>
            <a:r>
              <a:rPr lang="en-GB" dirty="0" err="1"/>
              <a:t>işlevlerini</a:t>
            </a:r>
            <a:r>
              <a:rPr lang="tr-TR" dirty="0"/>
              <a:t> </a:t>
            </a:r>
            <a:r>
              <a:rPr lang="en-GB" dirty="0" err="1"/>
              <a:t>gerçekle</a:t>
            </a:r>
            <a:r>
              <a:rPr lang="tr-TR" dirty="0"/>
              <a:t>ş</a:t>
            </a:r>
            <a:r>
              <a:rPr lang="en-GB" dirty="0" err="1"/>
              <a:t>tirmesine</a:t>
            </a:r>
            <a:r>
              <a:rPr lang="en-GB" dirty="0"/>
              <a:t> </a:t>
            </a:r>
            <a:r>
              <a:rPr lang="en-GB" dirty="0" err="1"/>
              <a:t>yardımcı</a:t>
            </a:r>
            <a:r>
              <a:rPr lang="en-GB" dirty="0"/>
              <a:t> </a:t>
            </a:r>
            <a:r>
              <a:rPr lang="en-GB" dirty="0" err="1"/>
              <a:t>olur</a:t>
            </a:r>
            <a:r>
              <a:rPr lang="en-GB" dirty="0"/>
              <a:t>.</a:t>
            </a:r>
            <a:r>
              <a:rPr lang="tr-TR" dirty="0"/>
              <a:t>» (</a:t>
            </a:r>
            <a:r>
              <a:rPr lang="tr-TR" dirty="0" err="1"/>
              <a:t>akt</a:t>
            </a:r>
            <a:r>
              <a:rPr lang="tr-TR" dirty="0"/>
              <a:t>. Becerikli, 2008: 14)</a:t>
            </a:r>
            <a:endParaRPr lang="en-GB" dirty="0"/>
          </a:p>
        </p:txBody>
      </p:sp>
    </p:spTree>
    <p:extLst>
      <p:ext uri="{BB962C8B-B14F-4D97-AF65-F5344CB8AC3E}">
        <p14:creationId xmlns:p14="http://schemas.microsoft.com/office/powerpoint/2010/main" val="2846538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00E052-CEC2-4DB5-ABF7-6CE6E6FD8A15}"/>
              </a:ext>
            </a:extLst>
          </p:cNvPr>
          <p:cNvSpPr>
            <a:spLocks noGrp="1"/>
          </p:cNvSpPr>
          <p:nvPr>
            <p:ph idx="1"/>
          </p:nvPr>
        </p:nvSpPr>
        <p:spPr>
          <a:xfrm>
            <a:off x="457200" y="548680"/>
            <a:ext cx="8229600" cy="5577483"/>
          </a:xfrm>
        </p:spPr>
        <p:txBody>
          <a:bodyPr>
            <a:normAutofit lnSpcReduction="10000"/>
          </a:bodyPr>
          <a:lstStyle/>
          <a:p>
            <a:r>
              <a:rPr lang="en-GB" dirty="0" err="1"/>
              <a:t>Grunig</a:t>
            </a:r>
            <a:r>
              <a:rPr lang="en-GB" dirty="0"/>
              <a:t> </a:t>
            </a:r>
            <a:r>
              <a:rPr lang="en-GB" dirty="0" err="1"/>
              <a:t>ve</a:t>
            </a:r>
            <a:r>
              <a:rPr lang="en-GB" dirty="0"/>
              <a:t> Hunt (1984)</a:t>
            </a:r>
            <a:endParaRPr lang="tr-TR" dirty="0"/>
          </a:p>
          <a:p>
            <a:endParaRPr lang="tr-TR" dirty="0"/>
          </a:p>
          <a:p>
            <a:pPr marL="0" indent="0">
              <a:buNone/>
            </a:pPr>
            <a:r>
              <a:rPr lang="tr-TR" dirty="0"/>
              <a:t>Ö</a:t>
            </a:r>
            <a:r>
              <a:rPr lang="en-GB" dirty="0" err="1"/>
              <a:t>rgüt</a:t>
            </a:r>
            <a:r>
              <a:rPr lang="en-GB" dirty="0"/>
              <a:t> </a:t>
            </a:r>
            <a:r>
              <a:rPr lang="en-GB" dirty="0" err="1"/>
              <a:t>ve</a:t>
            </a:r>
            <a:r>
              <a:rPr lang="en-GB" dirty="0"/>
              <a:t> </a:t>
            </a:r>
            <a:r>
              <a:rPr lang="en-GB" dirty="0" err="1"/>
              <a:t>kamuları</a:t>
            </a:r>
            <a:r>
              <a:rPr lang="en-GB" dirty="0"/>
              <a:t> </a:t>
            </a:r>
            <a:r>
              <a:rPr lang="en-GB" dirty="0" err="1"/>
              <a:t>arasındaki</a:t>
            </a:r>
            <a:r>
              <a:rPr lang="en-GB" dirty="0"/>
              <a:t> </a:t>
            </a:r>
            <a:r>
              <a:rPr lang="en-GB" dirty="0" err="1"/>
              <a:t>ileti</a:t>
            </a:r>
            <a:r>
              <a:rPr lang="tr-TR" dirty="0"/>
              <a:t>ş</a:t>
            </a:r>
            <a:r>
              <a:rPr lang="en-GB" dirty="0" err="1"/>
              <a:t>im</a:t>
            </a:r>
            <a:r>
              <a:rPr lang="en-GB" dirty="0"/>
              <a:t> </a:t>
            </a:r>
            <a:r>
              <a:rPr lang="en-GB" dirty="0" err="1"/>
              <a:t>yönetimi</a:t>
            </a:r>
            <a:r>
              <a:rPr lang="tr-TR" dirty="0"/>
              <a:t>,</a:t>
            </a:r>
          </a:p>
          <a:p>
            <a:pPr marL="0" indent="0">
              <a:buNone/>
            </a:pPr>
            <a:endParaRPr lang="tr-TR" dirty="0"/>
          </a:p>
          <a:p>
            <a:r>
              <a:rPr lang="en-GB" i="1" dirty="0"/>
              <a:t>British Institute of Public Relations</a:t>
            </a:r>
            <a:endParaRPr lang="tr-TR" i="1" dirty="0"/>
          </a:p>
          <a:p>
            <a:pPr marL="0" indent="0">
              <a:buNone/>
            </a:pPr>
            <a:endParaRPr lang="tr-TR" dirty="0"/>
          </a:p>
          <a:p>
            <a:pPr marL="0" indent="0">
              <a:buNone/>
            </a:pPr>
            <a:r>
              <a:rPr lang="tr-TR" dirty="0"/>
              <a:t>Ö</a:t>
            </a:r>
            <a:r>
              <a:rPr lang="en-GB" dirty="0" err="1"/>
              <a:t>rgüt</a:t>
            </a:r>
            <a:r>
              <a:rPr lang="en-GB" dirty="0"/>
              <a:t> </a:t>
            </a:r>
            <a:r>
              <a:rPr lang="en-GB" dirty="0" err="1"/>
              <a:t>ve</a:t>
            </a:r>
            <a:r>
              <a:rPr lang="en-GB" dirty="0"/>
              <a:t> </a:t>
            </a:r>
            <a:r>
              <a:rPr lang="en-GB" dirty="0" err="1"/>
              <a:t>kamuları</a:t>
            </a:r>
            <a:r>
              <a:rPr lang="en-GB" dirty="0"/>
              <a:t> </a:t>
            </a:r>
            <a:r>
              <a:rPr lang="en-GB" dirty="0" err="1"/>
              <a:t>arasında</a:t>
            </a:r>
            <a:r>
              <a:rPr lang="en-GB" dirty="0"/>
              <a:t> </a:t>
            </a:r>
            <a:r>
              <a:rPr lang="en-GB" dirty="0" err="1"/>
              <a:t>kar</a:t>
            </a:r>
            <a:r>
              <a:rPr lang="tr-TR" dirty="0"/>
              <a:t>ş</a:t>
            </a:r>
            <a:r>
              <a:rPr lang="en-GB" dirty="0" err="1"/>
              <a:t>ılıklı</a:t>
            </a:r>
            <a:r>
              <a:rPr lang="en-GB" dirty="0"/>
              <a:t> </a:t>
            </a:r>
            <a:r>
              <a:rPr lang="en-GB" dirty="0" err="1"/>
              <a:t>anlayı</a:t>
            </a:r>
            <a:r>
              <a:rPr lang="tr-TR" dirty="0"/>
              <a:t>ş</a:t>
            </a:r>
            <a:r>
              <a:rPr lang="en-GB" dirty="0"/>
              <a:t>ı</a:t>
            </a:r>
          </a:p>
          <a:p>
            <a:pPr marL="0" indent="0">
              <a:buNone/>
            </a:pPr>
            <a:r>
              <a:rPr lang="en-GB" dirty="0" err="1"/>
              <a:t>kurmak</a:t>
            </a:r>
            <a:r>
              <a:rPr lang="en-GB" dirty="0"/>
              <a:t> </a:t>
            </a:r>
            <a:r>
              <a:rPr lang="en-GB" dirty="0" err="1"/>
              <a:t>ve</a:t>
            </a:r>
            <a:r>
              <a:rPr lang="en-GB" dirty="0"/>
              <a:t> </a:t>
            </a:r>
            <a:r>
              <a:rPr lang="en-GB" dirty="0" err="1"/>
              <a:t>sürdürmek</a:t>
            </a:r>
            <a:r>
              <a:rPr lang="en-GB" dirty="0"/>
              <a:t> </a:t>
            </a:r>
            <a:r>
              <a:rPr lang="en-GB" dirty="0" err="1"/>
              <a:t>için</a:t>
            </a:r>
            <a:r>
              <a:rPr lang="en-GB" dirty="0"/>
              <a:t> </a:t>
            </a:r>
            <a:r>
              <a:rPr lang="en-GB" dirty="0" err="1"/>
              <a:t>önceden</a:t>
            </a:r>
            <a:r>
              <a:rPr lang="en-GB" dirty="0"/>
              <a:t> </a:t>
            </a:r>
            <a:r>
              <a:rPr lang="en-GB" dirty="0" err="1"/>
              <a:t>dü</a:t>
            </a:r>
            <a:r>
              <a:rPr lang="tr-TR" dirty="0"/>
              <a:t>ş</a:t>
            </a:r>
            <a:r>
              <a:rPr lang="en-GB" dirty="0" err="1"/>
              <a:t>ünülmü</a:t>
            </a:r>
            <a:r>
              <a:rPr lang="tr-TR" dirty="0"/>
              <a:t>ş</a:t>
            </a:r>
            <a:r>
              <a:rPr lang="en-GB" dirty="0"/>
              <a:t>, </a:t>
            </a:r>
            <a:r>
              <a:rPr lang="en-GB" dirty="0" err="1"/>
              <a:t>planlanmı</a:t>
            </a:r>
            <a:r>
              <a:rPr lang="tr-TR" dirty="0"/>
              <a:t>ş</a:t>
            </a:r>
            <a:r>
              <a:rPr lang="en-GB" dirty="0"/>
              <a:t> </a:t>
            </a:r>
            <a:r>
              <a:rPr lang="en-GB" dirty="0" err="1"/>
              <a:t>ve</a:t>
            </a:r>
            <a:r>
              <a:rPr lang="tr-TR" dirty="0"/>
              <a:t> </a:t>
            </a:r>
            <a:r>
              <a:rPr lang="en-GB" dirty="0" err="1"/>
              <a:t>desteklenmi</a:t>
            </a:r>
            <a:r>
              <a:rPr lang="tr-TR" dirty="0"/>
              <a:t>ş</a:t>
            </a:r>
            <a:r>
              <a:rPr lang="en-GB" dirty="0"/>
              <a:t> </a:t>
            </a:r>
            <a:r>
              <a:rPr lang="en-GB" dirty="0" err="1"/>
              <a:t>çabalar</a:t>
            </a:r>
            <a:r>
              <a:rPr lang="tr-TR" dirty="0"/>
              <a:t> bütünü</a:t>
            </a:r>
          </a:p>
          <a:p>
            <a:pPr marL="0" indent="0">
              <a:buNone/>
            </a:pPr>
            <a:r>
              <a:rPr lang="tr-TR" dirty="0"/>
              <a:t>(</a:t>
            </a:r>
            <a:r>
              <a:rPr lang="tr-TR" dirty="0" err="1"/>
              <a:t>akt</a:t>
            </a:r>
            <a:r>
              <a:rPr lang="tr-TR" dirty="0"/>
              <a:t>. Becerikli, 2008: 14)</a:t>
            </a:r>
            <a:endParaRPr lang="en-GB" dirty="0"/>
          </a:p>
        </p:txBody>
      </p:sp>
    </p:spTree>
    <p:extLst>
      <p:ext uri="{BB962C8B-B14F-4D97-AF65-F5344CB8AC3E}">
        <p14:creationId xmlns:p14="http://schemas.microsoft.com/office/powerpoint/2010/main" val="435813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00E052-CEC2-4DB5-ABF7-6CE6E6FD8A15}"/>
              </a:ext>
            </a:extLst>
          </p:cNvPr>
          <p:cNvSpPr>
            <a:spLocks noGrp="1"/>
          </p:cNvSpPr>
          <p:nvPr>
            <p:ph idx="1"/>
          </p:nvPr>
        </p:nvSpPr>
        <p:spPr>
          <a:xfrm>
            <a:off x="457200" y="548680"/>
            <a:ext cx="8229600" cy="5577483"/>
          </a:xfrm>
        </p:spPr>
        <p:txBody>
          <a:bodyPr>
            <a:normAutofit fontScale="92500" lnSpcReduction="10000"/>
          </a:bodyPr>
          <a:lstStyle/>
          <a:p>
            <a:r>
              <a:rPr lang="en-GB" dirty="0"/>
              <a:t>Harlow (1976)</a:t>
            </a:r>
            <a:endParaRPr lang="tr-TR" dirty="0"/>
          </a:p>
          <a:p>
            <a:pPr marL="0" indent="0">
              <a:buNone/>
            </a:pPr>
            <a:r>
              <a:rPr lang="tr-TR" dirty="0"/>
              <a:t>«B</a:t>
            </a:r>
            <a:r>
              <a:rPr lang="en-GB" dirty="0" err="1"/>
              <a:t>ir</a:t>
            </a:r>
            <a:r>
              <a:rPr lang="en-GB" dirty="0"/>
              <a:t> </a:t>
            </a:r>
            <a:r>
              <a:rPr lang="en-GB" dirty="0" err="1"/>
              <a:t>örgüt</a:t>
            </a:r>
            <a:r>
              <a:rPr lang="en-GB" dirty="0"/>
              <a:t> </a:t>
            </a:r>
            <a:r>
              <a:rPr lang="en-GB" dirty="0" err="1"/>
              <a:t>ve</a:t>
            </a:r>
            <a:r>
              <a:rPr lang="en-GB" dirty="0"/>
              <a:t> </a:t>
            </a:r>
            <a:r>
              <a:rPr lang="en-GB" dirty="0" err="1"/>
              <a:t>kamuları</a:t>
            </a:r>
            <a:r>
              <a:rPr lang="en-GB" dirty="0"/>
              <a:t> </a:t>
            </a:r>
            <a:r>
              <a:rPr lang="en-GB" dirty="0" err="1"/>
              <a:t>arasında</a:t>
            </a:r>
            <a:r>
              <a:rPr lang="tr-TR" dirty="0"/>
              <a:t> </a:t>
            </a:r>
            <a:r>
              <a:rPr lang="en-GB" dirty="0" err="1"/>
              <a:t>kar</a:t>
            </a:r>
            <a:r>
              <a:rPr lang="tr-TR" dirty="0"/>
              <a:t>ş</a:t>
            </a:r>
            <a:r>
              <a:rPr lang="en-GB" dirty="0" err="1"/>
              <a:t>ılıklı</a:t>
            </a:r>
            <a:r>
              <a:rPr lang="en-GB" dirty="0"/>
              <a:t> </a:t>
            </a:r>
            <a:r>
              <a:rPr lang="en-GB" dirty="0" err="1"/>
              <a:t>ileti</a:t>
            </a:r>
            <a:r>
              <a:rPr lang="tr-TR" dirty="0"/>
              <a:t>ş</a:t>
            </a:r>
            <a:r>
              <a:rPr lang="en-GB" dirty="0" err="1"/>
              <a:t>im</a:t>
            </a:r>
            <a:r>
              <a:rPr lang="en-GB" dirty="0"/>
              <a:t> </a:t>
            </a:r>
            <a:r>
              <a:rPr lang="en-GB" dirty="0" err="1"/>
              <a:t>çizgisinin</a:t>
            </a:r>
            <a:r>
              <a:rPr lang="en-GB" dirty="0"/>
              <a:t>, </a:t>
            </a:r>
            <a:r>
              <a:rPr lang="en-GB" dirty="0" err="1"/>
              <a:t>kabulün</a:t>
            </a:r>
            <a:r>
              <a:rPr lang="en-GB" dirty="0"/>
              <a:t> </a:t>
            </a:r>
            <a:r>
              <a:rPr lang="en-GB" dirty="0" err="1"/>
              <a:t>ve</a:t>
            </a:r>
            <a:r>
              <a:rPr lang="en-GB" dirty="0"/>
              <a:t> </a:t>
            </a:r>
            <a:r>
              <a:rPr lang="en-GB" dirty="0" err="1"/>
              <a:t>i</a:t>
            </a:r>
            <a:r>
              <a:rPr lang="tr-TR" dirty="0"/>
              <a:t>ş</a:t>
            </a:r>
            <a:r>
              <a:rPr lang="en-GB" dirty="0" err="1"/>
              <a:t>birliginin</a:t>
            </a:r>
            <a:r>
              <a:rPr lang="en-GB" dirty="0"/>
              <a:t> </a:t>
            </a:r>
            <a:r>
              <a:rPr lang="en-GB" dirty="0" err="1"/>
              <a:t>kurulmasına</a:t>
            </a:r>
            <a:r>
              <a:rPr lang="tr-TR" dirty="0"/>
              <a:t> </a:t>
            </a:r>
            <a:r>
              <a:rPr lang="en-GB" dirty="0" err="1"/>
              <a:t>ve</a:t>
            </a:r>
            <a:r>
              <a:rPr lang="en-GB" dirty="0"/>
              <a:t> </a:t>
            </a:r>
            <a:r>
              <a:rPr lang="en-GB" dirty="0" err="1"/>
              <a:t>sürdürülmesine</a:t>
            </a:r>
            <a:r>
              <a:rPr lang="en-GB" dirty="0"/>
              <a:t> </a:t>
            </a:r>
            <a:r>
              <a:rPr lang="en-GB" dirty="0" err="1"/>
              <a:t>yardımcı</a:t>
            </a:r>
            <a:r>
              <a:rPr lang="en-GB" dirty="0"/>
              <a:t> </a:t>
            </a:r>
            <a:r>
              <a:rPr lang="en-GB" dirty="0" err="1"/>
              <a:t>olan</a:t>
            </a:r>
            <a:r>
              <a:rPr lang="en-GB" dirty="0"/>
              <a:t>, </a:t>
            </a:r>
            <a:r>
              <a:rPr lang="en-GB" dirty="0" err="1"/>
              <a:t>sorunların</a:t>
            </a:r>
            <a:r>
              <a:rPr lang="en-GB" dirty="0"/>
              <a:t> </a:t>
            </a:r>
            <a:r>
              <a:rPr lang="en-GB" dirty="0" err="1"/>
              <a:t>ya</a:t>
            </a:r>
            <a:r>
              <a:rPr lang="en-GB" dirty="0"/>
              <a:t> da </a:t>
            </a:r>
            <a:r>
              <a:rPr lang="en-GB" dirty="0" err="1"/>
              <a:t>konuların</a:t>
            </a:r>
            <a:r>
              <a:rPr lang="tr-TR" dirty="0"/>
              <a:t> </a:t>
            </a:r>
            <a:r>
              <a:rPr lang="en-GB" dirty="0" err="1"/>
              <a:t>yönetimini</a:t>
            </a:r>
            <a:r>
              <a:rPr lang="en-GB" dirty="0"/>
              <a:t> </a:t>
            </a:r>
            <a:r>
              <a:rPr lang="en-GB" dirty="0" err="1"/>
              <a:t>içeren</a:t>
            </a:r>
            <a:r>
              <a:rPr lang="en-GB" dirty="0"/>
              <a:t>, </a:t>
            </a:r>
            <a:r>
              <a:rPr lang="en-GB" dirty="0" err="1"/>
              <a:t>yönetimin</a:t>
            </a:r>
            <a:r>
              <a:rPr lang="en-GB" dirty="0"/>
              <a:t> </a:t>
            </a:r>
            <a:r>
              <a:rPr lang="en-GB" dirty="0" err="1"/>
              <a:t>kamuoyu</a:t>
            </a:r>
            <a:r>
              <a:rPr lang="en-GB" dirty="0"/>
              <a:t> </a:t>
            </a:r>
            <a:r>
              <a:rPr lang="en-GB" dirty="0" err="1"/>
              <a:t>hakkında</a:t>
            </a:r>
            <a:r>
              <a:rPr lang="en-GB" dirty="0"/>
              <a:t> </a:t>
            </a:r>
            <a:r>
              <a:rPr lang="en-GB" dirty="0" err="1"/>
              <a:t>bilgilenmesine</a:t>
            </a:r>
            <a:r>
              <a:rPr lang="tr-TR" dirty="0"/>
              <a:t> </a:t>
            </a:r>
            <a:r>
              <a:rPr lang="en-GB" dirty="0" err="1"/>
              <a:t>ve</a:t>
            </a:r>
            <a:r>
              <a:rPr lang="en-GB" dirty="0"/>
              <a:t> </a:t>
            </a:r>
            <a:r>
              <a:rPr lang="en-GB" dirty="0" err="1"/>
              <a:t>ona</a:t>
            </a:r>
            <a:r>
              <a:rPr lang="en-GB" dirty="0"/>
              <a:t> </a:t>
            </a:r>
            <a:r>
              <a:rPr lang="en-GB" dirty="0" err="1"/>
              <a:t>uyum</a:t>
            </a:r>
            <a:r>
              <a:rPr lang="tr-TR" dirty="0"/>
              <a:t> </a:t>
            </a:r>
            <a:r>
              <a:rPr lang="en-GB" dirty="0" err="1"/>
              <a:t>göstermesine</a:t>
            </a:r>
            <a:r>
              <a:rPr lang="en-GB" dirty="0"/>
              <a:t> </a:t>
            </a:r>
            <a:r>
              <a:rPr lang="en-GB" dirty="0" err="1"/>
              <a:t>yardımcı</a:t>
            </a:r>
            <a:r>
              <a:rPr lang="en-GB" dirty="0"/>
              <a:t> </a:t>
            </a:r>
            <a:r>
              <a:rPr lang="en-GB" dirty="0" err="1"/>
              <a:t>olan</a:t>
            </a:r>
            <a:r>
              <a:rPr lang="en-GB" dirty="0"/>
              <a:t>, </a:t>
            </a:r>
            <a:r>
              <a:rPr lang="en-GB" dirty="0" err="1"/>
              <a:t>kamu</a:t>
            </a:r>
            <a:r>
              <a:rPr lang="en-GB" dirty="0"/>
              <a:t> </a:t>
            </a:r>
            <a:r>
              <a:rPr lang="en-GB" dirty="0" err="1"/>
              <a:t>çıkarına</a:t>
            </a:r>
            <a:r>
              <a:rPr lang="tr-TR" dirty="0"/>
              <a:t> </a:t>
            </a:r>
            <a:r>
              <a:rPr lang="en-GB" dirty="0" err="1"/>
              <a:t>hizmet</a:t>
            </a:r>
            <a:r>
              <a:rPr lang="en-GB" dirty="0"/>
              <a:t> </a:t>
            </a:r>
            <a:r>
              <a:rPr lang="en-GB" dirty="0" err="1"/>
              <a:t>için</a:t>
            </a:r>
            <a:r>
              <a:rPr lang="en-GB" dirty="0"/>
              <a:t> </a:t>
            </a:r>
            <a:r>
              <a:rPr lang="en-GB" dirty="0" err="1"/>
              <a:t>yönetimin</a:t>
            </a:r>
            <a:r>
              <a:rPr lang="en-GB" dirty="0"/>
              <a:t> </a:t>
            </a:r>
            <a:r>
              <a:rPr lang="en-GB" dirty="0" err="1"/>
              <a:t>sorumluluklarını</a:t>
            </a:r>
            <a:r>
              <a:rPr lang="en-GB" dirty="0"/>
              <a:t> </a:t>
            </a:r>
            <a:r>
              <a:rPr lang="en-GB" dirty="0" err="1"/>
              <a:t>tanımlayan</a:t>
            </a:r>
            <a:r>
              <a:rPr lang="en-GB" dirty="0"/>
              <a:t> </a:t>
            </a:r>
            <a:r>
              <a:rPr lang="en-GB" dirty="0" err="1"/>
              <a:t>ve</a:t>
            </a:r>
            <a:r>
              <a:rPr lang="en-GB" dirty="0"/>
              <a:t> </a:t>
            </a:r>
            <a:r>
              <a:rPr lang="en-GB" dirty="0" err="1"/>
              <a:t>vurgulayan</a:t>
            </a:r>
            <a:r>
              <a:rPr lang="en-GB" dirty="0"/>
              <a:t>,</a:t>
            </a:r>
            <a:r>
              <a:rPr lang="tr-TR" dirty="0"/>
              <a:t> </a:t>
            </a:r>
            <a:r>
              <a:rPr lang="en-GB" dirty="0" err="1"/>
              <a:t>yönetime</a:t>
            </a:r>
            <a:r>
              <a:rPr lang="en-GB" dirty="0"/>
              <a:t> </a:t>
            </a:r>
            <a:r>
              <a:rPr lang="en-GB" dirty="0" err="1"/>
              <a:t>degi</a:t>
            </a:r>
            <a:r>
              <a:rPr lang="tr-TR" dirty="0"/>
              <a:t>ş</a:t>
            </a:r>
            <a:r>
              <a:rPr lang="en-GB" dirty="0" err="1"/>
              <a:t>imi</a:t>
            </a:r>
            <a:r>
              <a:rPr lang="en-GB" dirty="0"/>
              <a:t> </a:t>
            </a:r>
            <a:r>
              <a:rPr lang="en-GB" dirty="0" err="1"/>
              <a:t>etkili</a:t>
            </a:r>
            <a:r>
              <a:rPr lang="en-GB" dirty="0"/>
              <a:t> </a:t>
            </a:r>
            <a:r>
              <a:rPr lang="en-GB" dirty="0" err="1"/>
              <a:t>bir</a:t>
            </a:r>
            <a:r>
              <a:rPr lang="en-GB" dirty="0"/>
              <a:t> </a:t>
            </a:r>
            <a:r>
              <a:rPr lang="en-GB" dirty="0" err="1"/>
              <a:t>biçimde</a:t>
            </a:r>
            <a:r>
              <a:rPr lang="en-GB" dirty="0"/>
              <a:t> </a:t>
            </a:r>
            <a:r>
              <a:rPr lang="en-GB" dirty="0" err="1"/>
              <a:t>kullanmasında</a:t>
            </a:r>
            <a:r>
              <a:rPr lang="tr-TR" dirty="0"/>
              <a:t> </a:t>
            </a:r>
            <a:r>
              <a:rPr lang="en-GB" dirty="0" err="1"/>
              <a:t>yardımcı</a:t>
            </a:r>
            <a:r>
              <a:rPr lang="en-GB" dirty="0"/>
              <a:t> </a:t>
            </a:r>
            <a:r>
              <a:rPr lang="en-GB" dirty="0" err="1"/>
              <a:t>olan</a:t>
            </a:r>
            <a:r>
              <a:rPr lang="en-GB" dirty="0"/>
              <a:t>, </a:t>
            </a:r>
            <a:r>
              <a:rPr lang="en-GB" dirty="0" err="1"/>
              <a:t>beklenen</a:t>
            </a:r>
            <a:r>
              <a:rPr lang="en-GB" dirty="0"/>
              <a:t> </a:t>
            </a:r>
            <a:r>
              <a:rPr lang="en-GB" dirty="0" err="1"/>
              <a:t>yönelimlerde</a:t>
            </a:r>
            <a:r>
              <a:rPr lang="en-GB" dirty="0"/>
              <a:t> </a:t>
            </a:r>
            <a:r>
              <a:rPr lang="en-GB" dirty="0" err="1"/>
              <a:t>erken</a:t>
            </a:r>
            <a:r>
              <a:rPr lang="en-GB" dirty="0"/>
              <a:t> </a:t>
            </a:r>
            <a:r>
              <a:rPr lang="en-GB" dirty="0" err="1"/>
              <a:t>uyarı</a:t>
            </a:r>
            <a:r>
              <a:rPr lang="en-GB" dirty="0"/>
              <a:t> </a:t>
            </a:r>
            <a:r>
              <a:rPr lang="en-GB" dirty="0" err="1"/>
              <a:t>sistemi</a:t>
            </a:r>
            <a:r>
              <a:rPr lang="en-GB" dirty="0"/>
              <a:t> </a:t>
            </a:r>
            <a:r>
              <a:rPr lang="en-GB" dirty="0" err="1"/>
              <a:t>olarak</a:t>
            </a:r>
            <a:r>
              <a:rPr lang="tr-TR" dirty="0"/>
              <a:t> </a:t>
            </a:r>
            <a:r>
              <a:rPr lang="en-GB" dirty="0" err="1"/>
              <a:t>hizmet</a:t>
            </a:r>
            <a:r>
              <a:rPr lang="en-GB" dirty="0"/>
              <a:t> </a:t>
            </a:r>
            <a:r>
              <a:rPr lang="en-GB" dirty="0" err="1"/>
              <a:t>gören</a:t>
            </a:r>
            <a:r>
              <a:rPr lang="en-GB" dirty="0"/>
              <a:t>, </a:t>
            </a:r>
            <a:r>
              <a:rPr lang="en-GB" dirty="0" err="1"/>
              <a:t>ara</a:t>
            </a:r>
            <a:r>
              <a:rPr lang="tr-TR" dirty="0"/>
              <a:t>ş</a:t>
            </a:r>
            <a:r>
              <a:rPr lang="en-GB" dirty="0" err="1"/>
              <a:t>tırmayı</a:t>
            </a:r>
            <a:r>
              <a:rPr lang="en-GB" dirty="0"/>
              <a:t> </a:t>
            </a:r>
            <a:r>
              <a:rPr lang="en-GB" dirty="0" err="1"/>
              <a:t>ve</a:t>
            </a:r>
            <a:r>
              <a:rPr lang="en-GB" dirty="0"/>
              <a:t> </a:t>
            </a:r>
            <a:r>
              <a:rPr lang="en-GB" dirty="0" err="1"/>
              <a:t>etik</a:t>
            </a:r>
            <a:r>
              <a:rPr lang="en-GB" dirty="0"/>
              <a:t> </a:t>
            </a:r>
            <a:r>
              <a:rPr lang="en-GB" dirty="0" err="1"/>
              <a:t>ileti</a:t>
            </a:r>
            <a:r>
              <a:rPr lang="tr-TR" dirty="0"/>
              <a:t>ş</a:t>
            </a:r>
            <a:r>
              <a:rPr lang="en-GB" dirty="0" err="1"/>
              <a:t>im</a:t>
            </a:r>
            <a:r>
              <a:rPr lang="en-GB" dirty="0"/>
              <a:t> </a:t>
            </a:r>
            <a:r>
              <a:rPr lang="en-GB" dirty="0" err="1"/>
              <a:t>tekniklerini</a:t>
            </a:r>
            <a:r>
              <a:rPr lang="en-GB" dirty="0"/>
              <a:t> </a:t>
            </a:r>
            <a:r>
              <a:rPr lang="en-GB" dirty="0" err="1"/>
              <a:t>araçları</a:t>
            </a:r>
            <a:r>
              <a:rPr lang="tr-TR" dirty="0"/>
              <a:t> </a:t>
            </a:r>
            <a:r>
              <a:rPr lang="en-GB" dirty="0" err="1"/>
              <a:t>olarak</a:t>
            </a:r>
            <a:r>
              <a:rPr lang="en-GB" dirty="0"/>
              <a:t> </a:t>
            </a:r>
            <a:r>
              <a:rPr lang="en-GB" dirty="0" err="1"/>
              <a:t>kullanan</a:t>
            </a:r>
            <a:r>
              <a:rPr lang="en-GB" dirty="0"/>
              <a:t> </a:t>
            </a:r>
            <a:r>
              <a:rPr lang="en-GB" dirty="0" err="1"/>
              <a:t>bir</a:t>
            </a:r>
            <a:r>
              <a:rPr lang="en-GB" dirty="0"/>
              <a:t> </a:t>
            </a:r>
            <a:r>
              <a:rPr lang="en-GB" dirty="0" err="1"/>
              <a:t>yönetim</a:t>
            </a:r>
            <a:r>
              <a:rPr lang="en-GB" dirty="0"/>
              <a:t> </a:t>
            </a:r>
            <a:r>
              <a:rPr lang="en-GB" dirty="0" err="1"/>
              <a:t>fonksiyonu</a:t>
            </a:r>
            <a:r>
              <a:rPr lang="tr-TR" dirty="0"/>
              <a:t>» (</a:t>
            </a:r>
            <a:r>
              <a:rPr lang="tr-TR" dirty="0" err="1"/>
              <a:t>akt</a:t>
            </a:r>
            <a:r>
              <a:rPr lang="tr-TR" dirty="0"/>
              <a:t>. Becerikli, 2008: 15)</a:t>
            </a:r>
            <a:endParaRPr lang="en-GB" dirty="0"/>
          </a:p>
        </p:txBody>
      </p:sp>
    </p:spTree>
    <p:extLst>
      <p:ext uri="{BB962C8B-B14F-4D97-AF65-F5344CB8AC3E}">
        <p14:creationId xmlns:p14="http://schemas.microsoft.com/office/powerpoint/2010/main" val="3127303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00E052-CEC2-4DB5-ABF7-6CE6E6FD8A15}"/>
              </a:ext>
            </a:extLst>
          </p:cNvPr>
          <p:cNvSpPr>
            <a:spLocks noGrp="1"/>
          </p:cNvSpPr>
          <p:nvPr>
            <p:ph idx="1"/>
          </p:nvPr>
        </p:nvSpPr>
        <p:spPr>
          <a:xfrm>
            <a:off x="457200" y="548680"/>
            <a:ext cx="8229600" cy="5577483"/>
          </a:xfrm>
        </p:spPr>
        <p:txBody>
          <a:bodyPr/>
          <a:lstStyle/>
          <a:p>
            <a:r>
              <a:rPr lang="en-GB" dirty="0" err="1"/>
              <a:t>Cutlip</a:t>
            </a:r>
            <a:r>
              <a:rPr lang="en-GB" dirty="0"/>
              <a:t>, </a:t>
            </a:r>
            <a:r>
              <a:rPr lang="en-GB" dirty="0" err="1"/>
              <a:t>Center</a:t>
            </a:r>
            <a:r>
              <a:rPr lang="en-GB" dirty="0"/>
              <a:t> </a:t>
            </a:r>
            <a:r>
              <a:rPr lang="en-GB" dirty="0" err="1"/>
              <a:t>ve</a:t>
            </a:r>
            <a:r>
              <a:rPr lang="en-GB" dirty="0"/>
              <a:t> Broom (1996)</a:t>
            </a:r>
            <a:endParaRPr lang="tr-TR" dirty="0"/>
          </a:p>
          <a:p>
            <a:pPr marL="0" indent="0">
              <a:buNone/>
            </a:pPr>
            <a:r>
              <a:rPr lang="tr-TR" dirty="0"/>
              <a:t>«</a:t>
            </a:r>
            <a:r>
              <a:rPr lang="en-GB" dirty="0" err="1"/>
              <a:t>kamuoyunu</a:t>
            </a:r>
            <a:r>
              <a:rPr lang="en-GB" dirty="0"/>
              <a:t>,</a:t>
            </a:r>
            <a:r>
              <a:rPr lang="tr-TR" dirty="0"/>
              <a:t> </a:t>
            </a:r>
            <a:r>
              <a:rPr lang="en-GB" dirty="0" err="1"/>
              <a:t>kar</a:t>
            </a:r>
            <a:r>
              <a:rPr lang="tr-TR" dirty="0"/>
              <a:t>ş</a:t>
            </a:r>
            <a:r>
              <a:rPr lang="en-GB" dirty="0" err="1"/>
              <a:t>ılıklı</a:t>
            </a:r>
            <a:r>
              <a:rPr lang="en-GB" dirty="0"/>
              <a:t> </a:t>
            </a:r>
            <a:r>
              <a:rPr lang="en-GB" dirty="0" err="1"/>
              <a:t>doyum</a:t>
            </a:r>
            <a:r>
              <a:rPr lang="en-GB" dirty="0"/>
              <a:t> </a:t>
            </a:r>
            <a:r>
              <a:rPr lang="en-GB" dirty="0" err="1"/>
              <a:t>sa</a:t>
            </a:r>
            <a:r>
              <a:rPr lang="tr-TR" dirty="0"/>
              <a:t>ğ</a:t>
            </a:r>
            <a:r>
              <a:rPr lang="en-GB" dirty="0" err="1"/>
              <a:t>layıcı</a:t>
            </a:r>
            <a:r>
              <a:rPr lang="en-GB" dirty="0"/>
              <a:t> </a:t>
            </a:r>
            <a:r>
              <a:rPr lang="en-GB" dirty="0" err="1"/>
              <a:t>iki</a:t>
            </a:r>
            <a:r>
              <a:rPr lang="en-GB" dirty="0"/>
              <a:t> </a:t>
            </a:r>
            <a:r>
              <a:rPr lang="en-GB" dirty="0" err="1"/>
              <a:t>yönlü</a:t>
            </a:r>
            <a:r>
              <a:rPr lang="en-GB" dirty="0"/>
              <a:t> </a:t>
            </a:r>
            <a:r>
              <a:rPr lang="en-GB" dirty="0" err="1"/>
              <a:t>ileti</a:t>
            </a:r>
            <a:r>
              <a:rPr lang="tr-TR" dirty="0"/>
              <a:t>ş</a:t>
            </a:r>
            <a:r>
              <a:rPr lang="en-GB" dirty="0" err="1"/>
              <a:t>ime</a:t>
            </a:r>
            <a:r>
              <a:rPr lang="en-GB" dirty="0"/>
              <a:t> </a:t>
            </a:r>
            <a:r>
              <a:rPr lang="en-GB" dirty="0" err="1"/>
              <a:t>dayalı</a:t>
            </a:r>
            <a:r>
              <a:rPr lang="en-GB" dirty="0"/>
              <a:t> </a:t>
            </a:r>
            <a:r>
              <a:rPr lang="en-GB" dirty="0" err="1"/>
              <a:t>olarak</a:t>
            </a:r>
            <a:r>
              <a:rPr lang="en-GB" dirty="0"/>
              <a:t>,</a:t>
            </a:r>
            <a:r>
              <a:rPr lang="tr-TR" dirty="0"/>
              <a:t> </a:t>
            </a:r>
            <a:r>
              <a:rPr lang="en-GB" dirty="0" err="1"/>
              <a:t>iyi</a:t>
            </a:r>
            <a:r>
              <a:rPr lang="en-GB" dirty="0"/>
              <a:t> </a:t>
            </a:r>
            <a:r>
              <a:rPr lang="en-GB" dirty="0" err="1"/>
              <a:t>özellikler</a:t>
            </a:r>
            <a:r>
              <a:rPr lang="en-GB" dirty="0"/>
              <a:t> </a:t>
            </a:r>
            <a:r>
              <a:rPr lang="en-GB" dirty="0" err="1"/>
              <a:t>ve</a:t>
            </a:r>
            <a:r>
              <a:rPr lang="en-GB" dirty="0"/>
              <a:t> </a:t>
            </a:r>
            <a:r>
              <a:rPr lang="en-GB" dirty="0" err="1"/>
              <a:t>sorumlu</a:t>
            </a:r>
            <a:r>
              <a:rPr lang="en-GB" dirty="0"/>
              <a:t> </a:t>
            </a:r>
            <a:r>
              <a:rPr lang="en-GB" dirty="0" err="1"/>
              <a:t>uygulama</a:t>
            </a:r>
            <a:r>
              <a:rPr lang="en-GB" dirty="0"/>
              <a:t> </a:t>
            </a:r>
            <a:r>
              <a:rPr lang="en-GB" dirty="0" err="1"/>
              <a:t>yoluyla</a:t>
            </a:r>
            <a:r>
              <a:rPr lang="en-GB" dirty="0"/>
              <a:t> </a:t>
            </a:r>
            <a:r>
              <a:rPr lang="en-GB" dirty="0" err="1"/>
              <a:t>etkilemeye</a:t>
            </a:r>
            <a:r>
              <a:rPr lang="en-GB" dirty="0"/>
              <a:t> </a:t>
            </a:r>
            <a:r>
              <a:rPr lang="en-GB" dirty="0" err="1"/>
              <a:t>çalışan</a:t>
            </a:r>
            <a:r>
              <a:rPr lang="tr-TR" dirty="0"/>
              <a:t> </a:t>
            </a:r>
            <a:r>
              <a:rPr lang="en-GB" dirty="0" err="1"/>
              <a:t>planlı</a:t>
            </a:r>
            <a:r>
              <a:rPr lang="en-GB" dirty="0"/>
              <a:t> </a:t>
            </a:r>
            <a:r>
              <a:rPr lang="en-GB" dirty="0" err="1"/>
              <a:t>çabalar</a:t>
            </a:r>
            <a:r>
              <a:rPr lang="tr-TR" dirty="0"/>
              <a:t>» (</a:t>
            </a:r>
            <a:r>
              <a:rPr lang="tr-TR" dirty="0" err="1"/>
              <a:t>akt</a:t>
            </a:r>
            <a:r>
              <a:rPr lang="tr-TR" dirty="0"/>
              <a:t>. Becerikli, 2008: 15)</a:t>
            </a:r>
            <a:endParaRPr lang="en-GB" dirty="0"/>
          </a:p>
        </p:txBody>
      </p:sp>
    </p:spTree>
    <p:extLst>
      <p:ext uri="{BB962C8B-B14F-4D97-AF65-F5344CB8AC3E}">
        <p14:creationId xmlns:p14="http://schemas.microsoft.com/office/powerpoint/2010/main" val="2419341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00E052-CEC2-4DB5-ABF7-6CE6E6FD8A15}"/>
              </a:ext>
            </a:extLst>
          </p:cNvPr>
          <p:cNvSpPr>
            <a:spLocks noGrp="1"/>
          </p:cNvSpPr>
          <p:nvPr>
            <p:ph idx="1"/>
          </p:nvPr>
        </p:nvSpPr>
        <p:spPr>
          <a:xfrm>
            <a:off x="457200" y="548680"/>
            <a:ext cx="8229600" cy="5577483"/>
          </a:xfrm>
        </p:spPr>
        <p:txBody>
          <a:bodyPr/>
          <a:lstStyle/>
          <a:p>
            <a:pPr marL="0" indent="0">
              <a:buNone/>
            </a:pPr>
            <a:r>
              <a:rPr lang="tr-TR" dirty="0"/>
              <a:t>Tüm bu tanımlarda halkla ilişkiler; </a:t>
            </a:r>
          </a:p>
          <a:p>
            <a:r>
              <a:rPr lang="tr-TR" dirty="0"/>
              <a:t>«ç</a:t>
            </a:r>
            <a:r>
              <a:rPr lang="en-GB" dirty="0" err="1"/>
              <a:t>atı</a:t>
            </a:r>
            <a:r>
              <a:rPr lang="tr-TR" dirty="0"/>
              <a:t>ş</a:t>
            </a:r>
            <a:r>
              <a:rPr lang="en-GB" dirty="0" err="1"/>
              <a:t>manın</a:t>
            </a:r>
            <a:r>
              <a:rPr lang="tr-TR" dirty="0"/>
              <a:t> </a:t>
            </a:r>
            <a:r>
              <a:rPr lang="en-GB" dirty="0" err="1"/>
              <a:t>olmadı</a:t>
            </a:r>
            <a:r>
              <a:rPr lang="tr-TR" dirty="0"/>
              <a:t>ğ</a:t>
            </a:r>
            <a:r>
              <a:rPr lang="en-GB" dirty="0"/>
              <a:t>ı, </a:t>
            </a:r>
            <a:endParaRPr lang="tr-TR" dirty="0"/>
          </a:p>
          <a:p>
            <a:r>
              <a:rPr lang="tr-TR" dirty="0" err="1"/>
              <a:t>varolan</a:t>
            </a:r>
            <a:r>
              <a:rPr lang="en-GB" dirty="0"/>
              <a:t> </a:t>
            </a:r>
            <a:r>
              <a:rPr lang="en-GB" dirty="0" err="1"/>
              <a:t>sistemin</a:t>
            </a:r>
            <a:r>
              <a:rPr lang="en-GB" dirty="0"/>
              <a:t> </a:t>
            </a:r>
            <a:r>
              <a:rPr lang="en-GB" dirty="0" err="1"/>
              <a:t>kamuların</a:t>
            </a:r>
            <a:r>
              <a:rPr lang="en-GB" dirty="0"/>
              <a:t> da </a:t>
            </a:r>
            <a:r>
              <a:rPr lang="en-GB" dirty="0" err="1"/>
              <a:t>rızası</a:t>
            </a:r>
            <a:r>
              <a:rPr lang="en-GB" dirty="0"/>
              <a:t> </a:t>
            </a:r>
            <a:r>
              <a:rPr lang="en-GB" dirty="0" err="1"/>
              <a:t>alınarak</a:t>
            </a:r>
            <a:r>
              <a:rPr lang="tr-TR" dirty="0"/>
              <a:t> </a:t>
            </a:r>
            <a:r>
              <a:rPr lang="en-GB" dirty="0" err="1"/>
              <a:t>kendini</a:t>
            </a:r>
            <a:r>
              <a:rPr lang="en-GB" dirty="0"/>
              <a:t> </a:t>
            </a:r>
            <a:r>
              <a:rPr lang="en-GB" dirty="0" err="1"/>
              <a:t>sürdürmesi</a:t>
            </a:r>
            <a:r>
              <a:rPr lang="en-GB" dirty="0"/>
              <a:t> </a:t>
            </a:r>
            <a:endParaRPr lang="tr-TR" dirty="0"/>
          </a:p>
          <a:p>
            <a:r>
              <a:rPr lang="en-GB" dirty="0"/>
              <a:t> </a:t>
            </a:r>
            <a:r>
              <a:rPr lang="en-GB" dirty="0" err="1"/>
              <a:t>örgüt-kamu</a:t>
            </a:r>
            <a:r>
              <a:rPr lang="en-GB" dirty="0"/>
              <a:t> </a:t>
            </a:r>
            <a:r>
              <a:rPr lang="en-GB" dirty="0" err="1"/>
              <a:t>özelinin</a:t>
            </a:r>
            <a:r>
              <a:rPr lang="en-GB" dirty="0"/>
              <a:t> </a:t>
            </a:r>
            <a:r>
              <a:rPr lang="en-GB" dirty="0" err="1"/>
              <a:t>dısında</a:t>
            </a:r>
            <a:r>
              <a:rPr lang="en-GB" dirty="0"/>
              <a:t> </a:t>
            </a:r>
            <a:r>
              <a:rPr lang="en-GB" dirty="0" err="1"/>
              <a:t>aslında</a:t>
            </a:r>
            <a:r>
              <a:rPr lang="en-GB" dirty="0"/>
              <a:t> </a:t>
            </a:r>
            <a:r>
              <a:rPr lang="en-GB" dirty="0" err="1"/>
              <a:t>tüm</a:t>
            </a:r>
            <a:r>
              <a:rPr lang="tr-TR" dirty="0"/>
              <a:t> </a:t>
            </a:r>
            <a:r>
              <a:rPr lang="en-GB" dirty="0" err="1"/>
              <a:t>toplumun</a:t>
            </a:r>
            <a:r>
              <a:rPr lang="en-GB" dirty="0"/>
              <a:t> </a:t>
            </a:r>
            <a:r>
              <a:rPr lang="en-GB" dirty="0" err="1"/>
              <a:t>ve</a:t>
            </a:r>
            <a:r>
              <a:rPr lang="en-GB" dirty="0"/>
              <a:t> </a:t>
            </a:r>
            <a:r>
              <a:rPr lang="en-GB" dirty="0" err="1"/>
              <a:t>makro</a:t>
            </a:r>
            <a:r>
              <a:rPr lang="en-GB" dirty="0"/>
              <a:t> </a:t>
            </a:r>
            <a:r>
              <a:rPr lang="en-GB" dirty="0" err="1"/>
              <a:t>sistemin</a:t>
            </a:r>
            <a:r>
              <a:rPr lang="en-GB" dirty="0"/>
              <a:t> de </a:t>
            </a:r>
            <a:r>
              <a:rPr lang="en-GB" dirty="0" err="1"/>
              <a:t>kendini</a:t>
            </a:r>
            <a:r>
              <a:rPr lang="en-GB" dirty="0"/>
              <a:t> </a:t>
            </a:r>
            <a:r>
              <a:rPr lang="en-GB" dirty="0" err="1"/>
              <a:t>üretmesi</a:t>
            </a:r>
            <a:r>
              <a:rPr lang="en-GB" dirty="0"/>
              <a:t> </a:t>
            </a:r>
            <a:r>
              <a:rPr lang="en-GB" dirty="0" err="1"/>
              <a:t>için</a:t>
            </a:r>
            <a:r>
              <a:rPr lang="en-GB" dirty="0"/>
              <a:t> </a:t>
            </a:r>
            <a:r>
              <a:rPr lang="en-GB" dirty="0" err="1"/>
              <a:t>bir</a:t>
            </a:r>
            <a:r>
              <a:rPr lang="en-GB" dirty="0"/>
              <a:t> </a:t>
            </a:r>
            <a:r>
              <a:rPr lang="en-GB" dirty="0" err="1"/>
              <a:t>araç</a:t>
            </a:r>
            <a:endParaRPr lang="en-GB" dirty="0"/>
          </a:p>
          <a:p>
            <a:r>
              <a:rPr lang="tr-TR" dirty="0"/>
              <a:t>(ve) </a:t>
            </a:r>
            <a:r>
              <a:rPr lang="en-GB" dirty="0" err="1"/>
              <a:t>bir</a:t>
            </a:r>
            <a:r>
              <a:rPr lang="en-GB" dirty="0"/>
              <a:t> </a:t>
            </a:r>
            <a:r>
              <a:rPr lang="en-GB" dirty="0" err="1"/>
              <a:t>yönetim</a:t>
            </a:r>
            <a:r>
              <a:rPr lang="en-GB" dirty="0"/>
              <a:t> </a:t>
            </a:r>
            <a:r>
              <a:rPr lang="en-GB" dirty="0" err="1"/>
              <a:t>fonksiyonu</a:t>
            </a:r>
            <a:r>
              <a:rPr lang="en-GB" dirty="0"/>
              <a:t> </a:t>
            </a:r>
            <a:r>
              <a:rPr lang="en-GB" dirty="0" err="1"/>
              <a:t>olarak</a:t>
            </a:r>
            <a:r>
              <a:rPr lang="en-GB" dirty="0"/>
              <a:t> </a:t>
            </a:r>
            <a:r>
              <a:rPr lang="en-GB" dirty="0" err="1"/>
              <a:t>tarif</a:t>
            </a:r>
            <a:r>
              <a:rPr lang="en-GB" dirty="0"/>
              <a:t> </a:t>
            </a:r>
            <a:r>
              <a:rPr lang="en-GB" dirty="0" err="1"/>
              <a:t>edilmektedir</a:t>
            </a:r>
            <a:r>
              <a:rPr lang="en-GB" dirty="0"/>
              <a:t>.</a:t>
            </a:r>
            <a:r>
              <a:rPr lang="tr-TR" dirty="0"/>
              <a:t>» (Becerikli, 2008: 15)</a:t>
            </a:r>
            <a:endParaRPr lang="en-GB" dirty="0"/>
          </a:p>
        </p:txBody>
      </p:sp>
    </p:spTree>
    <p:extLst>
      <p:ext uri="{BB962C8B-B14F-4D97-AF65-F5344CB8AC3E}">
        <p14:creationId xmlns:p14="http://schemas.microsoft.com/office/powerpoint/2010/main" val="2511379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00E052-CEC2-4DB5-ABF7-6CE6E6FD8A15}"/>
              </a:ext>
            </a:extLst>
          </p:cNvPr>
          <p:cNvSpPr>
            <a:spLocks noGrp="1"/>
          </p:cNvSpPr>
          <p:nvPr>
            <p:ph idx="1"/>
          </p:nvPr>
        </p:nvSpPr>
        <p:spPr>
          <a:xfrm>
            <a:off x="457200" y="548680"/>
            <a:ext cx="8229600" cy="5577483"/>
          </a:xfrm>
        </p:spPr>
        <p:txBody>
          <a:bodyPr/>
          <a:lstStyle/>
          <a:p>
            <a:pPr marL="0" indent="0">
              <a:buNone/>
            </a:pPr>
            <a:r>
              <a:rPr lang="tr-TR" dirty="0"/>
              <a:t>Ancak örgütler neye sahip?</a:t>
            </a:r>
          </a:p>
          <a:p>
            <a:pPr marL="0" indent="0">
              <a:buNone/>
            </a:pPr>
            <a:r>
              <a:rPr lang="tr-TR" dirty="0"/>
              <a:t>-kurumsallaşmış belli bir ekonomik güç</a:t>
            </a:r>
          </a:p>
          <a:p>
            <a:pPr marL="0" indent="0">
              <a:buNone/>
            </a:pPr>
            <a:r>
              <a:rPr lang="tr-TR" dirty="0"/>
              <a:t>-sermaye</a:t>
            </a:r>
          </a:p>
          <a:p>
            <a:pPr marL="0" indent="0">
              <a:buNone/>
            </a:pPr>
            <a:r>
              <a:rPr lang="tr-TR" dirty="0"/>
              <a:t>-egemen ideoloji</a:t>
            </a:r>
          </a:p>
          <a:p>
            <a:pPr marL="0" indent="0">
              <a:buNone/>
            </a:pPr>
            <a:r>
              <a:rPr lang="tr-TR" dirty="0"/>
              <a:t>-kendini ifade edebilmekte ve kamuoyunu biçimlendirmekte kullandığı halkla ilişkiler uzmanları (Becerikli, 2008: 15)</a:t>
            </a:r>
          </a:p>
        </p:txBody>
      </p:sp>
    </p:spTree>
    <p:extLst>
      <p:ext uri="{BB962C8B-B14F-4D97-AF65-F5344CB8AC3E}">
        <p14:creationId xmlns:p14="http://schemas.microsoft.com/office/powerpoint/2010/main" val="998023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00E052-CEC2-4DB5-ABF7-6CE6E6FD8A15}"/>
              </a:ext>
            </a:extLst>
          </p:cNvPr>
          <p:cNvSpPr>
            <a:spLocks noGrp="1"/>
          </p:cNvSpPr>
          <p:nvPr>
            <p:ph idx="1"/>
          </p:nvPr>
        </p:nvSpPr>
        <p:spPr>
          <a:xfrm>
            <a:off x="457200" y="548680"/>
            <a:ext cx="8229600" cy="5577483"/>
          </a:xfrm>
        </p:spPr>
        <p:txBody>
          <a:bodyPr/>
          <a:lstStyle/>
          <a:p>
            <a:pPr marL="0" indent="0">
              <a:buNone/>
            </a:pPr>
            <a:r>
              <a:rPr lang="en-GB" dirty="0" err="1"/>
              <a:t>Kamular</a:t>
            </a:r>
            <a:r>
              <a:rPr lang="en-GB" dirty="0"/>
              <a:t> </a:t>
            </a:r>
            <a:r>
              <a:rPr lang="en-GB" dirty="0" err="1"/>
              <a:t>neye</a:t>
            </a:r>
            <a:r>
              <a:rPr lang="en-GB" dirty="0"/>
              <a:t> </a:t>
            </a:r>
            <a:r>
              <a:rPr lang="en-GB" dirty="0" err="1"/>
              <a:t>sahip</a:t>
            </a:r>
            <a:r>
              <a:rPr lang="en-GB" dirty="0"/>
              <a:t>?</a:t>
            </a:r>
          </a:p>
          <a:p>
            <a:pPr marL="0" indent="0">
              <a:buNone/>
            </a:pPr>
            <a:r>
              <a:rPr lang="en-GB" dirty="0"/>
              <a:t>-</a:t>
            </a:r>
            <a:r>
              <a:rPr lang="en-GB" dirty="0" err="1"/>
              <a:t>Bazı</a:t>
            </a:r>
            <a:r>
              <a:rPr lang="en-GB" dirty="0"/>
              <a:t> </a:t>
            </a:r>
            <a:r>
              <a:rPr lang="en-GB" dirty="0" err="1"/>
              <a:t>STK’lar</a:t>
            </a:r>
            <a:r>
              <a:rPr lang="en-GB" dirty="0"/>
              <a:t> </a:t>
            </a:r>
            <a:r>
              <a:rPr lang="en-GB" dirty="0" err="1"/>
              <a:t>dışında</a:t>
            </a:r>
            <a:r>
              <a:rPr lang="en-GB" dirty="0"/>
              <a:t> </a:t>
            </a:r>
            <a:r>
              <a:rPr lang="en-GB" dirty="0" err="1"/>
              <a:t>böyle</a:t>
            </a:r>
            <a:r>
              <a:rPr lang="en-GB" dirty="0"/>
              <a:t> </a:t>
            </a:r>
            <a:r>
              <a:rPr lang="en-GB" dirty="0" err="1"/>
              <a:t>bir</a:t>
            </a:r>
            <a:r>
              <a:rPr lang="en-GB" dirty="0"/>
              <a:t> </a:t>
            </a:r>
            <a:r>
              <a:rPr lang="en-GB" dirty="0" err="1"/>
              <a:t>örgütlülüğe</a:t>
            </a:r>
            <a:r>
              <a:rPr lang="en-GB" dirty="0"/>
              <a:t> </a:t>
            </a:r>
            <a:r>
              <a:rPr lang="en-GB" dirty="0" err="1"/>
              <a:t>sahip</a:t>
            </a:r>
            <a:r>
              <a:rPr lang="en-GB" dirty="0"/>
              <a:t> </a:t>
            </a:r>
            <a:r>
              <a:rPr lang="en-GB" dirty="0" err="1"/>
              <a:t>kamu</a:t>
            </a:r>
            <a:r>
              <a:rPr lang="en-GB" dirty="0"/>
              <a:t> </a:t>
            </a:r>
            <a:r>
              <a:rPr lang="en-GB" dirty="0" err="1"/>
              <a:t>yoktur</a:t>
            </a:r>
            <a:r>
              <a:rPr lang="en-GB" dirty="0"/>
              <a:t>. </a:t>
            </a:r>
            <a:endParaRPr lang="tr-TR" dirty="0"/>
          </a:p>
          <a:p>
            <a:pPr marL="0" indent="0">
              <a:buNone/>
            </a:pPr>
            <a:endParaRPr lang="tr-TR" dirty="0"/>
          </a:p>
          <a:p>
            <a:pPr marL="0" indent="0">
              <a:buNone/>
            </a:pPr>
            <a:r>
              <a:rPr lang="tr-TR" dirty="0"/>
              <a:t>Dolayısıyla simetrik bir iletişimden söz etmememiz mümkün müdür? </a:t>
            </a:r>
            <a:endParaRPr lang="en-GB" dirty="0"/>
          </a:p>
          <a:p>
            <a:r>
              <a:rPr lang="tr-TR" dirty="0"/>
              <a:t>-Örgüt-çevre ve sistem-kamu ilişkisi içinde bir eşitsizlik, bir dengesizlik söz konusu olduğu için aralarındaki ilişki de asimetrik niteliktedir.  (Becerikli, 2008: 15)</a:t>
            </a:r>
            <a:endParaRPr lang="en-GB" dirty="0"/>
          </a:p>
        </p:txBody>
      </p:sp>
    </p:spTree>
    <p:extLst>
      <p:ext uri="{BB962C8B-B14F-4D97-AF65-F5344CB8AC3E}">
        <p14:creationId xmlns:p14="http://schemas.microsoft.com/office/powerpoint/2010/main" val="177635707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1138</Words>
  <Application>Microsoft Office PowerPoint</Application>
  <PresentationFormat>Ekran Gösterisi (4:3)</PresentationFormat>
  <Paragraphs>72</Paragraphs>
  <Slides>21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21</vt:i4>
      </vt:variant>
    </vt:vector>
  </HeadingPairs>
  <TitlesOfParts>
    <vt:vector size="24" baseType="lpstr">
      <vt:lpstr>Arial</vt:lpstr>
      <vt:lpstr>Calibri</vt:lpstr>
      <vt:lpstr>Ofis Teması</vt:lpstr>
      <vt:lpstr>KONU 1: Tanım ve Halkla İlişkiler: Halkla İlişkiler Tanımlarının Eleştirel Bir Yaklaşımla Analizi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Halkla İlişkiler Tanımlarının Eleştirel Bir Yaklaşımla Analizi Halkla İlişkiler Tanımlarının Eleştirel Bir Yaklaşımla Analizi </dc:title>
  <dc:creator>Nilüfer Pınar KILIÇ</dc:creator>
  <cp:lastModifiedBy>Author</cp:lastModifiedBy>
  <cp:revision>11</cp:revision>
  <dcterms:created xsi:type="dcterms:W3CDTF">2019-09-20T09:48:26Z</dcterms:created>
  <dcterms:modified xsi:type="dcterms:W3CDTF">2019-09-30T08:24:05Z</dcterms:modified>
</cp:coreProperties>
</file>