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99" r:id="rId5"/>
    <p:sldId id="302" r:id="rId6"/>
    <p:sldId id="300" r:id="rId7"/>
    <p:sldId id="301" r:id="rId8"/>
    <p:sldId id="303" r:id="rId9"/>
    <p:sldId id="304" r:id="rId10"/>
    <p:sldId id="28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Kaynaklar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Büyüköztürk</a:t>
            </a:r>
            <a:r>
              <a:rPr lang="tr-TR" dirty="0" smtClean="0"/>
              <a:t>, Ş. Çokluk-</a:t>
            </a:r>
            <a:r>
              <a:rPr lang="tr-TR" dirty="0" err="1" smtClean="0"/>
              <a:t>Bökeoğlu</a:t>
            </a:r>
            <a:r>
              <a:rPr lang="tr-TR" dirty="0" smtClean="0"/>
              <a:t>, Ö. Köklü, </a:t>
            </a:r>
            <a:r>
              <a:rPr lang="tr-TR" dirty="0" smtClean="0"/>
              <a:t>N. (2016). Sosyal </a:t>
            </a:r>
            <a:r>
              <a:rPr lang="tr-TR" dirty="0"/>
              <a:t>Bilimler için </a:t>
            </a:r>
            <a:r>
              <a:rPr lang="tr-TR" dirty="0" smtClean="0"/>
              <a:t>İstatistik. Ankara: </a:t>
            </a:r>
            <a:r>
              <a:rPr lang="tr-TR" dirty="0" err="1" smtClean="0"/>
              <a:t>Pegem</a:t>
            </a:r>
            <a:r>
              <a:rPr lang="tr-TR" dirty="0" smtClean="0"/>
              <a:t> Akademi Yayıncılık. </a:t>
            </a:r>
            <a:endParaRPr lang="tr-TR" dirty="0"/>
          </a:p>
          <a:p>
            <a:pPr algn="just"/>
            <a:r>
              <a:rPr lang="tr-TR" dirty="0" smtClean="0"/>
              <a:t>Büyüköztürk</a:t>
            </a:r>
            <a:r>
              <a:rPr lang="tr-TR" dirty="0"/>
              <a:t>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</a:t>
            </a:r>
            <a:r>
              <a:rPr lang="tr-TR" dirty="0" smtClean="0"/>
              <a:t>409-28.</a:t>
            </a:r>
          </a:p>
          <a:p>
            <a:pPr algn="just"/>
            <a:r>
              <a:rPr lang="tr-TR" dirty="0" smtClean="0"/>
              <a:t>Büyüköztürk</a:t>
            </a:r>
            <a:r>
              <a:rPr lang="tr-TR" dirty="0"/>
              <a:t>, Ş</a:t>
            </a:r>
            <a:r>
              <a:rPr lang="tr-TR" dirty="0" smtClean="0"/>
              <a:t>. (2017) Sosyal </a:t>
            </a:r>
            <a:r>
              <a:rPr lang="tr-TR" dirty="0"/>
              <a:t>Bilimler için Veri Analizi El </a:t>
            </a:r>
            <a:r>
              <a:rPr lang="tr-TR" dirty="0" smtClean="0"/>
              <a:t>Kitabı: </a:t>
            </a:r>
            <a:r>
              <a:rPr lang="tr-TR" dirty="0"/>
              <a:t>İstatistik, Araştırma Deseni SPSS Uygulamaları ve Yorum.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  <a:endParaRPr lang="tr-TR" dirty="0" smtClean="0"/>
          </a:p>
          <a:p>
            <a:r>
              <a:rPr lang="tr-TR" dirty="0" smtClean="0"/>
              <a:t>Çokluk, Ö. Şekercioğlu, G. Büyüköztürk, Ş. (2016). Sosyal </a:t>
            </a:r>
            <a:r>
              <a:rPr lang="tr-TR" dirty="0"/>
              <a:t>Bilimler İçin Çok Değişkenli </a:t>
            </a:r>
            <a:r>
              <a:rPr lang="tr-TR" dirty="0" smtClean="0"/>
              <a:t>İstatistik </a:t>
            </a:r>
            <a:r>
              <a:rPr lang="tr-TR" dirty="0"/>
              <a:t>SPSS ve </a:t>
            </a:r>
            <a:r>
              <a:rPr lang="tr-TR" dirty="0" smtClean="0"/>
              <a:t>LISREL Uygulamaları.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2020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Temel Kavramlar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Bilimsel Araştırma : </a:t>
            </a:r>
            <a:r>
              <a:rPr lang="tr-TR" dirty="0"/>
              <a:t>Bilimsel bilgi elde etme </a:t>
            </a:r>
            <a:r>
              <a:rPr lang="tr-TR" dirty="0" smtClean="0"/>
              <a:t>süreci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                                                                           (Büyüköztürk, </a:t>
            </a:r>
            <a:r>
              <a:rPr lang="tr-TR" dirty="0" smtClean="0"/>
              <a:t>2017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131" y="2385219"/>
            <a:ext cx="5055178" cy="3791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8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Temel Kavramlar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Değişken : </a:t>
            </a:r>
            <a:r>
              <a:rPr lang="tr-TR" dirty="0"/>
              <a:t>N</a:t>
            </a:r>
            <a:r>
              <a:rPr lang="tr-TR" dirty="0" smtClean="0"/>
              <a:t>icel </a:t>
            </a:r>
            <a:r>
              <a:rPr lang="tr-TR" dirty="0"/>
              <a:t>ya da nitel anlamda bir özelliğin belirgin olarak bir durumdan diğerine farklılık göstermesi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Bağımlı – Bağımsız </a:t>
            </a:r>
          </a:p>
          <a:p>
            <a:r>
              <a:rPr lang="tr-TR" dirty="0" smtClean="0"/>
              <a:t>Sürekli – Süreksiz </a:t>
            </a:r>
          </a:p>
          <a:p>
            <a:r>
              <a:rPr lang="tr-TR" dirty="0" smtClean="0"/>
              <a:t>Nicel – Nitel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318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Temel Kavramlar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Ölçme</a:t>
            </a:r>
            <a:r>
              <a:rPr lang="tr-TR" dirty="0"/>
              <a:t> </a:t>
            </a:r>
            <a:r>
              <a:rPr lang="tr-TR" dirty="0" smtClean="0"/>
              <a:t>: Gözlenen </a:t>
            </a:r>
            <a:r>
              <a:rPr lang="tr-TR" dirty="0"/>
              <a:t>bir olaya belli kurallara göre değer verme, sayısallaştırma </a:t>
            </a:r>
            <a:r>
              <a:rPr lang="tr-TR" dirty="0" smtClean="0"/>
              <a:t>işlemi </a:t>
            </a:r>
          </a:p>
          <a:p>
            <a:r>
              <a:rPr lang="tr-TR" dirty="0" smtClean="0"/>
              <a:t>Birey </a:t>
            </a:r>
            <a:r>
              <a:rPr lang="tr-TR" dirty="0"/>
              <a:t>ya da objelerin sahip oldukları özellikler, dört ayrı ölçek türü ya da ölçme düzeyi ile açıklanabilir. </a:t>
            </a:r>
            <a:endParaRPr lang="tr-TR" dirty="0" smtClean="0"/>
          </a:p>
          <a:p>
            <a:r>
              <a:rPr lang="tr-TR" dirty="0" smtClean="0"/>
              <a:t>Sınıflama Ölçeği</a:t>
            </a:r>
          </a:p>
          <a:p>
            <a:r>
              <a:rPr lang="tr-TR" dirty="0" smtClean="0"/>
              <a:t>Sıralama Ölçeği</a:t>
            </a:r>
          </a:p>
          <a:p>
            <a:r>
              <a:rPr lang="tr-TR" dirty="0" smtClean="0"/>
              <a:t>Aralık Ölçeği</a:t>
            </a:r>
          </a:p>
          <a:p>
            <a:r>
              <a:rPr lang="tr-TR" dirty="0" smtClean="0"/>
              <a:t>Oran Ölçeği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91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Temel Kavramlar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2389"/>
            <a:ext cx="10515600" cy="4351338"/>
          </a:xfrm>
        </p:spPr>
        <p:txBody>
          <a:bodyPr/>
          <a:lstStyle/>
          <a:p>
            <a:r>
              <a:rPr lang="tr-TR" dirty="0" smtClean="0"/>
              <a:t>Evren (kitle, yığın, popülasyon), araştırma kapsamına ve aynı özellikleri taşıyan birimlerin tümü</a:t>
            </a:r>
          </a:p>
          <a:p>
            <a:r>
              <a:rPr lang="tr-TR" dirty="0" smtClean="0"/>
              <a:t>Büyüklüğü ilgilenilen özelliğe göre değişir </a:t>
            </a:r>
          </a:p>
          <a:p>
            <a:r>
              <a:rPr lang="tr-TR" dirty="0" smtClean="0"/>
              <a:t>Evrene ilişkin özelliklerin sayı ile belirtilen değerlerine </a:t>
            </a:r>
            <a:r>
              <a:rPr lang="tr-TR" dirty="0" err="1" smtClean="0"/>
              <a:t>evrendeğer</a:t>
            </a:r>
            <a:r>
              <a:rPr lang="tr-TR" dirty="0" smtClean="0"/>
              <a:t> (parametre) denir</a:t>
            </a:r>
          </a:p>
          <a:p>
            <a:r>
              <a:rPr lang="tr-TR" dirty="0" smtClean="0"/>
              <a:t>Örneklem evrenle aynı özelliğe sahip daha küçük gruplar </a:t>
            </a:r>
          </a:p>
          <a:p>
            <a:r>
              <a:rPr lang="tr-TR" dirty="0" smtClean="0"/>
              <a:t>Örneklemden ilgilenilen özelliğe ilişkin olarak hesaplanan ve sayısal olarak ifade edilen değere </a:t>
            </a:r>
            <a:r>
              <a:rPr lang="tr-TR" dirty="0" err="1" smtClean="0"/>
              <a:t>örneklemdeğer</a:t>
            </a:r>
            <a:r>
              <a:rPr lang="tr-TR" dirty="0" smtClean="0"/>
              <a:t> (istatistik) 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78147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Temel Kavramlar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İstatistik </a:t>
            </a:r>
          </a:p>
          <a:p>
            <a:r>
              <a:rPr lang="tr-TR" u="sng" dirty="0" err="1" smtClean="0"/>
              <a:t>Betimsel</a:t>
            </a:r>
            <a:r>
              <a:rPr lang="tr-TR" u="sng" dirty="0" smtClean="0"/>
              <a:t> İstatistik </a:t>
            </a:r>
            <a:r>
              <a:rPr lang="tr-TR" dirty="0" smtClean="0"/>
              <a:t>; </a:t>
            </a:r>
            <a:r>
              <a:rPr lang="tr-TR" dirty="0"/>
              <a:t>bir değişkene ilişkin sayısal değerlerin toplanması, betimlenmesi ve sunulmasına olanak sağlayan istatistiksel </a:t>
            </a:r>
            <a:r>
              <a:rPr lang="tr-TR" dirty="0" smtClean="0"/>
              <a:t>işlemler</a:t>
            </a:r>
          </a:p>
          <a:p>
            <a:r>
              <a:rPr lang="tr-TR" u="sng" dirty="0" err="1" smtClean="0"/>
              <a:t>Kestirisel</a:t>
            </a:r>
            <a:r>
              <a:rPr lang="tr-TR" u="sng" dirty="0" smtClean="0"/>
              <a:t> İstatistik</a:t>
            </a:r>
            <a:r>
              <a:rPr lang="tr-TR" dirty="0" smtClean="0"/>
              <a:t>; örneklemden </a:t>
            </a:r>
            <a:r>
              <a:rPr lang="tr-TR" dirty="0"/>
              <a:t>hesaplanan istatistiklere dayalı olarak evren değerlerine ilişkin doğru kestirimler yapılmasını sağlayan yöntem ve </a:t>
            </a:r>
            <a:r>
              <a:rPr lang="tr-TR" dirty="0" smtClean="0"/>
              <a:t>teknikler (anlam </a:t>
            </a:r>
            <a:r>
              <a:rPr lang="tr-TR" dirty="0"/>
              <a:t>çıkarıcı istatistik</a:t>
            </a:r>
            <a:r>
              <a:rPr lang="tr-TR"/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4406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Temel Kavramlar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Hipotez :</a:t>
            </a:r>
          </a:p>
          <a:p>
            <a:pPr marL="514350" indent="-514350">
              <a:buAutoNum type="arabicParenR"/>
            </a:pPr>
            <a:r>
              <a:rPr lang="tr-TR" dirty="0" err="1" smtClean="0"/>
              <a:t>Null</a:t>
            </a:r>
            <a:r>
              <a:rPr lang="tr-TR" dirty="0" smtClean="0"/>
              <a:t> Hipotez: </a:t>
            </a:r>
            <a:r>
              <a:rPr lang="tr-TR" dirty="0"/>
              <a:t>değişkenler arasında anlamlı bir ilişkinin ya da farkın olmadığını ileri sürer. Örneğin, “dikkat eksikliği ve okuma becerisi arasında anlamlı bir ilişki </a:t>
            </a:r>
            <a:r>
              <a:rPr lang="tr-TR" dirty="0" smtClean="0"/>
              <a:t>yoktur’’ </a:t>
            </a:r>
          </a:p>
          <a:p>
            <a:pPr marL="514350" indent="-514350">
              <a:buAutoNum type="arabicParenR"/>
            </a:pPr>
            <a:r>
              <a:rPr lang="tr-TR" dirty="0" smtClean="0"/>
              <a:t>Araştırma Hipotezi: </a:t>
            </a:r>
            <a:r>
              <a:rPr lang="tr-TR" dirty="0"/>
              <a:t>değişkenler arasında anlamlı bir ilişkinin ya da farkın olduğunu ileri sürer. Örneğin, </a:t>
            </a:r>
            <a:r>
              <a:rPr lang="tr-TR" dirty="0" smtClean="0"/>
              <a:t>“</a:t>
            </a:r>
            <a:r>
              <a:rPr lang="tr-TR" dirty="0"/>
              <a:t>dikkat eksikliği ve okuma becerisi arasında anlamlı bir ilişki vardır” </a:t>
            </a:r>
          </a:p>
        </p:txBody>
      </p:sp>
    </p:spTree>
    <p:extLst>
      <p:ext uri="{BB962C8B-B14F-4D97-AF65-F5344CB8AC3E}">
        <p14:creationId xmlns:p14="http://schemas.microsoft.com/office/powerpoint/2010/main" val="2698024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Temel Kavramlar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Hipotez Testi: Bu süreç </a:t>
            </a:r>
            <a:r>
              <a:rPr lang="tr-TR" dirty="0"/>
              <a:t>dört aşamada açıklanabilir.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Null</a:t>
            </a:r>
            <a:r>
              <a:rPr lang="tr-TR" dirty="0" smtClean="0"/>
              <a:t> </a:t>
            </a:r>
            <a:r>
              <a:rPr lang="tr-TR" dirty="0"/>
              <a:t>hipotezi (istatistiksel hipotez) ve araştırma hipotezinin (alternatif hipotez) </a:t>
            </a:r>
            <a:r>
              <a:rPr lang="tr-TR" dirty="0" smtClean="0"/>
              <a:t>oluşturulması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/>
              <a:t>T</a:t>
            </a:r>
            <a:r>
              <a:rPr lang="tr-TR" dirty="0" smtClean="0"/>
              <a:t>est </a:t>
            </a:r>
            <a:r>
              <a:rPr lang="tr-TR" dirty="0"/>
              <a:t>ölçütlerinin (analizde kullanılacak test istatistiği ve anlamlılık düzeyi) </a:t>
            </a:r>
            <a:r>
              <a:rPr lang="tr-TR" dirty="0" smtClean="0"/>
              <a:t>belirlenmesi</a:t>
            </a:r>
          </a:p>
          <a:p>
            <a:pPr marL="514350" indent="-514350">
              <a:buAutoNum type="arabicPeriod"/>
            </a:pPr>
            <a:r>
              <a:rPr lang="tr-TR" dirty="0"/>
              <a:t>T</a:t>
            </a:r>
            <a:r>
              <a:rPr lang="tr-TR" dirty="0" smtClean="0"/>
              <a:t>est </a:t>
            </a:r>
            <a:r>
              <a:rPr lang="tr-TR" dirty="0"/>
              <a:t>istatistiğinin değerinin hesaplanması</a:t>
            </a:r>
            <a:r>
              <a:rPr lang="tr-TR" dirty="0" smtClean="0"/>
              <a:t>;</a:t>
            </a:r>
          </a:p>
          <a:p>
            <a:pPr marL="514350" indent="-514350">
              <a:buAutoNum type="arabicPeriod"/>
            </a:pPr>
            <a:r>
              <a:rPr lang="tr-TR" dirty="0" err="1"/>
              <a:t>N</a:t>
            </a:r>
            <a:r>
              <a:rPr lang="tr-TR" dirty="0" err="1" smtClean="0"/>
              <a:t>ull</a:t>
            </a:r>
            <a:r>
              <a:rPr lang="tr-TR" dirty="0" smtClean="0"/>
              <a:t> </a:t>
            </a:r>
            <a:r>
              <a:rPr lang="tr-TR" dirty="0"/>
              <a:t>hipotezi hakkında kararın verilmesi ve sonuçların </a:t>
            </a:r>
            <a:r>
              <a:rPr lang="tr-TR" dirty="0" smtClean="0"/>
              <a:t>yorumlanması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30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Veri Analizi İçin Uygun İstatistik Tekniğin </a:t>
            </a:r>
            <a:r>
              <a:rPr lang="tr-TR" b="1" dirty="0" smtClean="0"/>
              <a:t>Seçimi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istatistiksel tekniğin </a:t>
            </a:r>
            <a:r>
              <a:rPr lang="tr-TR" dirty="0" smtClean="0"/>
              <a:t>seçiminde </a:t>
            </a:r>
            <a:r>
              <a:rPr lang="tr-TR" dirty="0"/>
              <a:t>ya da kullanımında dikkate alınması gereken başlıca </a:t>
            </a:r>
            <a:r>
              <a:rPr lang="tr-TR" dirty="0" smtClean="0"/>
              <a:t>ölçütler;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Desenin </a:t>
            </a:r>
            <a:r>
              <a:rPr lang="tr-TR" dirty="0"/>
              <a:t>türü.</a:t>
            </a:r>
            <a:r>
              <a:rPr lang="tr-TR" b="1" dirty="0"/>
              <a:t> 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smtClean="0"/>
              <a:t>Bağımlı </a:t>
            </a:r>
            <a:r>
              <a:rPr lang="tr-TR" dirty="0"/>
              <a:t>değişkenin ölçme düzeyi, sayısı, türü ve </a:t>
            </a:r>
            <a:r>
              <a:rPr lang="tr-TR" dirty="0" smtClean="0"/>
              <a:t>dağılımı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smtClean="0"/>
              <a:t>Bağımlı </a:t>
            </a:r>
            <a:r>
              <a:rPr lang="tr-TR" dirty="0"/>
              <a:t>değişkende etkisi gözlenen değişken (faktör) sayısı, alt örneklemlerin sayısı ve </a:t>
            </a:r>
            <a:r>
              <a:rPr lang="tr-TR" dirty="0" smtClean="0"/>
              <a:t>büyüklükleri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smtClean="0"/>
              <a:t>İstatistiksel </a:t>
            </a:r>
            <a:r>
              <a:rPr lang="tr-TR" dirty="0"/>
              <a:t>kontrol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5766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469</Words>
  <Application>Microsoft Office PowerPoint</Application>
  <PresentationFormat>Geniş ekran</PresentationFormat>
  <Paragraphs>57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ÖDE5024 DAVRANIŞ BİLİMLERİNDE İSTATİSTİK  Yüksek Lisans</vt:lpstr>
      <vt:lpstr>Temel Kavramlar </vt:lpstr>
      <vt:lpstr>Temel Kavramlar </vt:lpstr>
      <vt:lpstr>Temel Kavramlar </vt:lpstr>
      <vt:lpstr>Temel Kavramlar </vt:lpstr>
      <vt:lpstr>Temel Kavramlar </vt:lpstr>
      <vt:lpstr>Temel Kavramlar </vt:lpstr>
      <vt:lpstr>Temel Kavramlar </vt:lpstr>
      <vt:lpstr>Veri Analizi İçin Uygun İstatistik Tekniğin Seçimi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78</cp:revision>
  <dcterms:created xsi:type="dcterms:W3CDTF">2017-05-17T14:02:52Z</dcterms:created>
  <dcterms:modified xsi:type="dcterms:W3CDTF">2018-02-01T12:02:15Z</dcterms:modified>
</cp:coreProperties>
</file>