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823" r:id="rId3"/>
    <p:sldId id="257" r:id="rId4"/>
    <p:sldId id="827" r:id="rId5"/>
    <p:sldId id="258" r:id="rId6"/>
    <p:sldId id="594" r:id="rId7"/>
    <p:sldId id="259" r:id="rId8"/>
    <p:sldId id="260" r:id="rId9"/>
    <p:sldId id="261" r:id="rId10"/>
    <p:sldId id="262" r:id="rId11"/>
    <p:sldId id="82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9" d="100"/>
          <a:sy n="69" d="100"/>
        </p:scale>
        <p:origin x="3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a:t>
            </a:r>
            <a:r>
              <a:rPr lang="tr-TR" b="1" dirty="0" smtClean="0">
                <a:solidFill>
                  <a:srgbClr val="FF0000"/>
                </a:solidFill>
              </a:rPr>
              <a:t>İHMAL  </a:t>
            </a:r>
            <a:r>
              <a:rPr lang="tr-TR" b="1" dirty="0">
                <a:solidFill>
                  <a:srgbClr val="FF0000"/>
                </a:solidFill>
              </a:rPr>
              <a:t>VE </a:t>
            </a:r>
            <a:r>
              <a:rPr lang="tr-TR" b="1" dirty="0" smtClean="0">
                <a:solidFill>
                  <a:srgbClr val="FF0000"/>
                </a:solidFill>
              </a:rPr>
              <a:t>İSTİSMARI</a:t>
            </a:r>
            <a:br>
              <a:rPr lang="tr-TR" b="1" dirty="0" smtClean="0">
                <a:solidFill>
                  <a:srgbClr val="FF0000"/>
                </a:solidFill>
              </a:rPr>
            </a:br>
            <a:r>
              <a:rPr lang="tr-TR" b="1" dirty="0">
                <a:solidFill>
                  <a:srgbClr val="FF0000"/>
                </a:solidFill>
              </a:rPr>
              <a:t/>
            </a:r>
            <a:br>
              <a:rPr lang="tr-TR" b="1" dirty="0">
                <a:solidFill>
                  <a:srgbClr val="FF0000"/>
                </a:solidFill>
              </a:rPr>
            </a:br>
            <a:r>
              <a:rPr lang="tr-TR" b="1" dirty="0" smtClean="0">
                <a:solidFill>
                  <a:srgbClr val="FF0000"/>
                </a:solidFill>
              </a:rPr>
              <a:t/>
            </a:r>
            <a:br>
              <a:rPr lang="tr-TR" b="1" dirty="0" smtClean="0">
                <a:solidFill>
                  <a:srgbClr val="FF0000"/>
                </a:solidFill>
              </a:rPr>
            </a:br>
            <a:r>
              <a:rPr lang="tr-TR" sz="2700" b="1" dirty="0" err="1" smtClean="0">
                <a:solidFill>
                  <a:srgbClr val="FF0000"/>
                </a:solidFill>
              </a:rPr>
              <a:t>Prof.Dr</a:t>
            </a:r>
            <a:r>
              <a:rPr lang="tr-TR" sz="2700" b="1" dirty="0" smtClean="0">
                <a:solidFill>
                  <a:srgbClr val="FF0000"/>
                </a:solidFill>
              </a:rPr>
              <a:t>. Aynur Bütün Ayhan</a:t>
            </a:r>
            <a:br>
              <a:rPr lang="tr-TR" sz="2700" b="1" dirty="0" smtClean="0">
                <a:solidFill>
                  <a:srgbClr val="FF0000"/>
                </a:solidFill>
              </a:rPr>
            </a:br>
            <a:r>
              <a:rPr lang="tr-TR" sz="2700" b="1" dirty="0" smtClean="0">
                <a:solidFill>
                  <a:srgbClr val="FF0000"/>
                </a:solidFill>
              </a:rPr>
              <a:t>Ankara Üniversitesi </a:t>
            </a:r>
            <a:br>
              <a:rPr lang="tr-TR" sz="2700" b="1" dirty="0" smtClean="0">
                <a:solidFill>
                  <a:srgbClr val="FF0000"/>
                </a:solidFill>
              </a:rPr>
            </a:br>
            <a:r>
              <a:rPr lang="tr-TR" sz="2700" b="1" dirty="0" smtClean="0">
                <a:solidFill>
                  <a:srgbClr val="FF0000"/>
                </a:solidFill>
              </a:rPr>
              <a:t>Sağlık Bilimleri Fakültesi</a:t>
            </a:r>
            <a:r>
              <a:rPr lang="tr-TR" sz="2700" b="1" dirty="0">
                <a:solidFill>
                  <a:srgbClr val="FF0000"/>
                </a:solidFill>
              </a:rPr>
              <a:t/>
            </a:r>
            <a:br>
              <a:rPr lang="tr-TR" sz="2700" b="1" dirty="0">
                <a:solidFill>
                  <a:srgbClr val="FF0000"/>
                </a:solidFill>
              </a:rPr>
            </a:br>
            <a:endParaRPr lang="tr-TR" sz="2700" b="1" dirty="0">
              <a:solidFill>
                <a:srgbClr val="FF0000"/>
              </a:solidFill>
            </a:endParaRPr>
          </a:p>
        </p:txBody>
      </p:sp>
    </p:spTree>
    <p:extLst>
      <p:ext uri="{BB962C8B-B14F-4D97-AF65-F5344CB8AC3E}">
        <p14:creationId xmlns:p14="http://schemas.microsoft.com/office/powerpoint/2010/main" val="113896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09193" y="82119"/>
            <a:ext cx="10018713" cy="1752599"/>
          </a:xfrm>
        </p:spPr>
        <p:txBody>
          <a:bodyPr/>
          <a:lstStyle/>
          <a:p>
            <a:r>
              <a:rPr lang="tr-TR" dirty="0"/>
              <a:t> </a:t>
            </a:r>
            <a:br>
              <a:rPr lang="tr-TR" dirty="0"/>
            </a:br>
            <a:r>
              <a:rPr lang="tr-TR" b="1" dirty="0">
                <a:solidFill>
                  <a:srgbClr val="FF0000"/>
                </a:solidFill>
              </a:rPr>
              <a:t>Çocuk İstismarının Türleri</a:t>
            </a:r>
            <a:endParaRPr lang="tr-TR" dirty="0">
              <a:solidFill>
                <a:srgbClr val="FF0000"/>
              </a:solidFill>
            </a:endParaRPr>
          </a:p>
        </p:txBody>
      </p:sp>
      <p:sp>
        <p:nvSpPr>
          <p:cNvPr id="3" name="İçerik Yer Tutucusu 2"/>
          <p:cNvSpPr>
            <a:spLocks noGrp="1"/>
          </p:cNvSpPr>
          <p:nvPr>
            <p:ph idx="1"/>
          </p:nvPr>
        </p:nvSpPr>
        <p:spPr>
          <a:xfrm>
            <a:off x="2451977" y="2277383"/>
            <a:ext cx="4552506" cy="4132295"/>
          </a:xfrm>
        </p:spPr>
        <p:txBody>
          <a:bodyPr>
            <a:normAutofit/>
          </a:bodyPr>
          <a:lstStyle/>
          <a:p>
            <a:r>
              <a:rPr lang="tr-TR" dirty="0"/>
              <a:t>Çocuk istismarı; fiziksel istismar, cinsel istismar, duygusal istismar ve olmaz üzere üç temel grupta incelenmektedir. Bununla birlikte kimi yazarlar, çocuk ihmali kavramını da istismarın alt türü olarak değerlendirmektedir.</a:t>
            </a:r>
          </a:p>
          <a:p>
            <a:endParaRPr lang="tr-TR" dirty="0"/>
          </a:p>
        </p:txBody>
      </p:sp>
    </p:spTree>
    <p:extLst>
      <p:ext uri="{BB962C8B-B14F-4D97-AF65-F5344CB8AC3E}">
        <p14:creationId xmlns:p14="http://schemas.microsoft.com/office/powerpoint/2010/main" val="154417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484310" y="2812142"/>
            <a:ext cx="10018713" cy="3124201"/>
          </a:xfrm>
        </p:spPr>
        <p:txBody>
          <a:bodyPr>
            <a:noAutofit/>
          </a:bodyPr>
          <a:lstStyle/>
          <a:p>
            <a:r>
              <a:rPr lang="tr-TR" sz="1400" dirty="0" smtClean="0"/>
              <a:t>BAYSAL, S. U., ŞAHİN, F. (2014). Çocuk istismarı ve ihmali. </a:t>
            </a:r>
            <a:r>
              <a:rPr lang="tr-TR" sz="1400" i="1" dirty="0" smtClean="0"/>
              <a:t>Türkiye Milli Pediatri Derneği ve Sosyal Pediatri Derneği Ortak Kılavuzu</a:t>
            </a:r>
            <a:r>
              <a:rPr lang="tr-TR" sz="1400" dirty="0" smtClean="0"/>
              <a:t> içinde (s. 93-16). Ankara: Türkiye Milli Pediatri Derneği.</a:t>
            </a:r>
          </a:p>
          <a:p>
            <a:r>
              <a:rPr lang="tr-TR" sz="1400" dirty="0" smtClean="0"/>
              <a:t>ÇOCUK MERKEZİ DERNEĞİ (2012). Çocukların Ev İçinde Yaşadıkları Şiddet Araştırması. İstanbul: Genç Hayat Yayınları, s.: 25-55.</a:t>
            </a:r>
          </a:p>
          <a:p>
            <a:r>
              <a:rPr lang="tr-TR" sz="1400" dirty="0" smtClean="0"/>
              <a:t>DERMAN, O. (2014). Çocuk İstismarı ve İhmaline Yaklaşım. Ankara: Akademisyen Tıp Kitabevi.</a:t>
            </a:r>
          </a:p>
          <a:p>
            <a:r>
              <a:rPr lang="tr-TR" sz="1400" dirty="0" smtClean="0"/>
              <a:t>KARAKOÇ, S. (2009). Aile içi şiddetin çocuk ruh sağlığına etkileri. </a:t>
            </a:r>
            <a:r>
              <a:rPr lang="tr-TR" sz="1400" i="1" dirty="0" smtClean="0"/>
              <a:t>Çocuk ve Şiddet </a:t>
            </a:r>
            <a:r>
              <a:rPr lang="tr-TR" sz="1400" i="1" dirty="0" err="1" smtClean="0"/>
              <a:t>Çalıştayı</a:t>
            </a:r>
            <a:r>
              <a:rPr lang="tr-TR" sz="1400" b="1" dirty="0" smtClean="0"/>
              <a:t>, </a:t>
            </a:r>
            <a:r>
              <a:rPr lang="tr-TR" sz="1400" dirty="0" smtClean="0"/>
              <a:t>s.:19-23.</a:t>
            </a:r>
          </a:p>
          <a:p>
            <a:r>
              <a:rPr lang="tr-TR" sz="1400" dirty="0" smtClean="0"/>
              <a:t>KEZER, İ. (2014). Çocuk ihmal ve istismarında risk etmenleri. Çocuk İstismarına ve İhmaline Yaklaşım. Temel Bilgiler. Ed.: O. Derman, Ankara: Akademisyen Tıp Kitabevi, s.: 29-33.</a:t>
            </a:r>
          </a:p>
          <a:p>
            <a:r>
              <a:rPr lang="tr-TR" sz="1400" dirty="0" smtClean="0"/>
              <a:t>MASH, E., WOLFE, D.A. (2007). </a:t>
            </a:r>
            <a:r>
              <a:rPr lang="tr-TR" sz="1400" dirty="0" err="1" smtClean="0"/>
              <a:t>Abnormal</a:t>
            </a:r>
            <a:r>
              <a:rPr lang="tr-TR" sz="1400" dirty="0" smtClean="0"/>
              <a:t> Child </a:t>
            </a:r>
            <a:r>
              <a:rPr lang="tr-TR" sz="1400" dirty="0" err="1" smtClean="0"/>
              <a:t>Psychology</a:t>
            </a:r>
            <a:r>
              <a:rPr lang="tr-TR" sz="1400" dirty="0" smtClean="0"/>
              <a:t>. </a:t>
            </a:r>
            <a:r>
              <a:rPr lang="tr-TR" sz="1400" dirty="0" err="1" smtClean="0"/>
              <a:t>Belmont</a:t>
            </a:r>
            <a:r>
              <a:rPr lang="tr-TR" sz="1400" dirty="0" smtClean="0"/>
              <a:t> CA: </a:t>
            </a:r>
            <a:r>
              <a:rPr lang="tr-TR" sz="1400" dirty="0" err="1" smtClean="0"/>
              <a:t>Wadsworth</a:t>
            </a:r>
            <a:r>
              <a:rPr lang="tr-TR" sz="1400" dirty="0" smtClean="0"/>
              <a:t>.</a:t>
            </a:r>
          </a:p>
          <a:p>
            <a:r>
              <a:rPr lang="tr-TR" sz="1400" dirty="0" smtClean="0"/>
              <a:t>MIAN, M., BOOTHBY, M. R. K. (2016). Çocuk İstismarını Önlemeye Yönelik Sektörler Arası Yaklaşım. </a:t>
            </a:r>
            <a:r>
              <a:rPr lang="tr-TR" sz="1400" i="1" dirty="0" smtClean="0"/>
              <a:t>Çocuk Koruma Sistemleri </a:t>
            </a:r>
            <a:r>
              <a:rPr lang="tr-TR" sz="1400" dirty="0" smtClean="0"/>
              <a:t>içinde. Ed.: T. Dağlı. İstanbul: Çocuk Koruma Merkezlerini Destekleme Derneği, s. 38-53.</a:t>
            </a:r>
          </a:p>
          <a:p>
            <a:r>
              <a:rPr lang="tr-TR" sz="1400" dirty="0" smtClean="0"/>
              <a:t>MILLER-PERRIN, C. L., PERRIN, R. D. (2007). Child </a:t>
            </a:r>
            <a:r>
              <a:rPr lang="tr-TR" sz="1400" dirty="0" err="1" smtClean="0"/>
              <a:t>Maltreatment</a:t>
            </a:r>
            <a:r>
              <a:rPr lang="tr-TR" sz="1400" dirty="0" smtClean="0"/>
              <a:t>: An </a:t>
            </a:r>
            <a:r>
              <a:rPr lang="tr-TR" sz="1400" dirty="0" err="1" smtClean="0"/>
              <a:t>Introduction</a:t>
            </a:r>
            <a:r>
              <a:rPr lang="tr-TR" sz="1400" dirty="0" smtClean="0"/>
              <a:t>. </a:t>
            </a:r>
            <a:r>
              <a:rPr lang="tr-TR" sz="1400" dirty="0" err="1" smtClean="0"/>
              <a:t>London</a:t>
            </a:r>
            <a:r>
              <a:rPr lang="tr-TR" sz="1400" dirty="0" smtClean="0"/>
              <a:t>: </a:t>
            </a:r>
            <a:r>
              <a:rPr lang="tr-TR" sz="1400" dirty="0" err="1" smtClean="0"/>
              <a:t>Sage</a:t>
            </a:r>
            <a:r>
              <a:rPr lang="tr-TR" sz="1400" dirty="0" smtClean="0"/>
              <a:t> Publications.</a:t>
            </a:r>
          </a:p>
          <a:p>
            <a:r>
              <a:rPr lang="tr-TR" sz="1400" dirty="0" smtClean="0"/>
              <a:t>ÖZDEMİR, N. (2009). Aile içi şiddette uğrayan ya da tanık olan çocuğa danışmanlık ve aile içi şiddete yaklaşım. Çocuk ve Şiddet </a:t>
            </a:r>
            <a:r>
              <a:rPr lang="tr-TR" sz="1400" dirty="0" err="1" smtClean="0"/>
              <a:t>Çalıştayı</a:t>
            </a:r>
            <a:r>
              <a:rPr lang="tr-TR" sz="1400" dirty="0" smtClean="0"/>
              <a:t>, s.:64-72.</a:t>
            </a:r>
          </a:p>
          <a:p>
            <a:r>
              <a:rPr lang="tr-TR" sz="1400" dirty="0"/>
              <a:t>POLAT, O. (2007). Tüm Boyutlarıyla Çocuk İstismarı: Tanımlar. Ankara: Seçkin Yayıncılık.</a:t>
            </a:r>
          </a:p>
          <a:p>
            <a:endParaRPr lang="tr-TR" sz="1400" dirty="0" smtClean="0"/>
          </a:p>
          <a:p>
            <a:endParaRPr lang="tr-TR" sz="1400" dirty="0" smtClean="0"/>
          </a:p>
          <a:p>
            <a:endParaRPr lang="tr-TR" sz="1400" dirty="0" smtClean="0"/>
          </a:p>
          <a:p>
            <a:endParaRPr lang="tr-TR" sz="1400" dirty="0"/>
          </a:p>
        </p:txBody>
      </p:sp>
    </p:spTree>
    <p:extLst>
      <p:ext uri="{BB962C8B-B14F-4D97-AF65-F5344CB8AC3E}">
        <p14:creationId xmlns:p14="http://schemas.microsoft.com/office/powerpoint/2010/main" val="1324985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600" y="1510004"/>
            <a:ext cx="10018713" cy="3124201"/>
          </a:xfrm>
        </p:spPr>
        <p:txBody>
          <a:bodyPr>
            <a:normAutofit/>
          </a:bodyPr>
          <a:lstStyle/>
          <a:p>
            <a:pPr algn="ctr"/>
            <a:r>
              <a:rPr lang="tr-TR" sz="4000" dirty="0"/>
              <a:t>Çocuk İstismarı ve İhmalinin Tanımı ve Konu İle İlgili Temel </a:t>
            </a:r>
            <a:r>
              <a:rPr lang="tr-TR" sz="4000" dirty="0" smtClean="0"/>
              <a:t>Kavramlar</a:t>
            </a:r>
          </a:p>
        </p:txBody>
      </p:sp>
    </p:spTree>
    <p:extLst>
      <p:ext uri="{BB962C8B-B14F-4D97-AF65-F5344CB8AC3E}">
        <p14:creationId xmlns:p14="http://schemas.microsoft.com/office/powerpoint/2010/main" val="87289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42268" y="0"/>
            <a:ext cx="10018713" cy="1752599"/>
          </a:xfrm>
        </p:spPr>
        <p:txBody>
          <a:bodyPr/>
          <a:lstStyle/>
          <a:p>
            <a:r>
              <a:rPr lang="tr-TR" b="1" dirty="0">
                <a:solidFill>
                  <a:srgbClr val="FF0000"/>
                </a:solidFill>
              </a:rPr>
              <a:t>Çocuk </a:t>
            </a:r>
            <a:r>
              <a:rPr lang="tr-TR" b="1" dirty="0" smtClean="0">
                <a:solidFill>
                  <a:srgbClr val="FF0000"/>
                </a:solidFill>
              </a:rPr>
              <a:t>İstismarı</a:t>
            </a:r>
            <a:r>
              <a:rPr lang="tr-TR" dirty="0"/>
              <a:t/>
            </a:r>
            <a:br>
              <a:rPr lang="tr-TR" dirty="0"/>
            </a:br>
            <a:endParaRPr lang="tr-TR" dirty="0"/>
          </a:p>
        </p:txBody>
      </p:sp>
      <p:sp>
        <p:nvSpPr>
          <p:cNvPr id="3" name="İçerik Yer Tutucusu 2"/>
          <p:cNvSpPr>
            <a:spLocks noGrp="1"/>
          </p:cNvSpPr>
          <p:nvPr>
            <p:ph idx="1"/>
          </p:nvPr>
        </p:nvSpPr>
        <p:spPr>
          <a:xfrm>
            <a:off x="1519820" y="876299"/>
            <a:ext cx="10018713" cy="3464882"/>
          </a:xfrm>
        </p:spPr>
        <p:txBody>
          <a:bodyPr>
            <a:normAutofit/>
          </a:bodyPr>
          <a:lstStyle/>
          <a:p>
            <a:r>
              <a:rPr lang="tr-TR" dirty="0"/>
              <a:t>“Çocukların başta anne babaları olmak üzere, onlara bakmakla yükümlü kimseler veya diğer yetişkinler tarafından, fiziksel, duygusal, zihinsel veya cinsel gelişimlerini engelleyen ya da beden veya ruh </a:t>
            </a:r>
            <a:r>
              <a:rPr lang="tr-TR" dirty="0" smtClean="0"/>
              <a:t>sağlığına </a:t>
            </a:r>
            <a:r>
              <a:rPr lang="tr-TR" dirty="0"/>
              <a:t>zarar veren durumlarla karşı karşıya kalması</a:t>
            </a:r>
            <a:r>
              <a:rPr lang="tr-TR" dirty="0" smtClean="0"/>
              <a:t>” (Polat, 2007)</a:t>
            </a:r>
            <a:endParaRPr lang="tr-TR" dirty="0"/>
          </a:p>
          <a:p>
            <a:r>
              <a:rPr lang="tr-TR" dirty="0"/>
              <a:t> </a:t>
            </a:r>
          </a:p>
        </p:txBody>
      </p:sp>
    </p:spTree>
    <p:extLst>
      <p:ext uri="{BB962C8B-B14F-4D97-AF65-F5344CB8AC3E}">
        <p14:creationId xmlns:p14="http://schemas.microsoft.com/office/powerpoint/2010/main" val="1706597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3643" y="1684866"/>
            <a:ext cx="10018713" cy="3124201"/>
          </a:xfrm>
        </p:spPr>
        <p:txBody>
          <a:bodyPr>
            <a:normAutofit lnSpcReduction="10000"/>
          </a:bodyPr>
          <a:lstStyle/>
          <a:p>
            <a:r>
              <a:rPr lang="tr-TR" dirty="0"/>
              <a:t>“</a:t>
            </a:r>
            <a:r>
              <a:rPr lang="tr-TR" sz="4000" dirty="0">
                <a:latin typeface="Times New Roman" panose="02020603050405020304" pitchFamily="18" charset="0"/>
                <a:cs typeface="Times New Roman" panose="02020603050405020304" pitchFamily="18" charset="0"/>
              </a:rPr>
              <a:t>Çocuğun sağlığını, fiziksel ve sosyal gelişimini olumsuz yönde etkileyen bir yetişkin, toplum veya ülke tarafından bilerek veya bilmeyerek yapılan davranışlar” (Dünya Sağlık Örgütü, 2014). </a:t>
            </a:r>
          </a:p>
          <a:p>
            <a:endParaRPr lang="tr-TR" dirty="0"/>
          </a:p>
        </p:txBody>
      </p:sp>
    </p:spTree>
    <p:extLst>
      <p:ext uri="{BB962C8B-B14F-4D97-AF65-F5344CB8AC3E}">
        <p14:creationId xmlns:p14="http://schemas.microsoft.com/office/powerpoint/2010/main" val="260043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2986" y="1805865"/>
            <a:ext cx="10018713" cy="3124201"/>
          </a:xfrm>
        </p:spPr>
        <p:txBody>
          <a:bodyPr>
            <a:noAutofit/>
          </a:bodyPr>
          <a:lstStyle/>
          <a:p>
            <a:r>
              <a:rPr lang="tr-TR" sz="3200" dirty="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tanımlara </a:t>
            </a:r>
            <a:r>
              <a:rPr lang="tr-TR" sz="3200" dirty="0">
                <a:latin typeface="Times New Roman" panose="02020603050405020304" pitchFamily="18" charset="0"/>
                <a:cs typeface="Times New Roman" panose="02020603050405020304" pitchFamily="18" charset="0"/>
              </a:rPr>
              <a:t>göre çocuk istismarı ve ihmali olgularında amaç değil, sonuçlar; yani yetişkinin niyetinden çok, eylemin çocuk üzerindeki etkisi önem taşır.</a:t>
            </a:r>
          </a:p>
          <a:p>
            <a:pPr marL="0" indent="0">
              <a:buNone/>
            </a:pPr>
            <a:endParaRPr lang="tr-TR" sz="3200" dirty="0">
              <a:latin typeface="Times New Roman" panose="02020603050405020304" pitchFamily="18" charset="0"/>
              <a:cs typeface="Times New Roman" panose="02020603050405020304" pitchFamily="18" charset="0"/>
            </a:endParaRPr>
          </a:p>
          <a:p>
            <a:r>
              <a:rPr lang="tr-TR" sz="3200" dirty="0">
                <a:latin typeface="Times New Roman" panose="02020603050405020304" pitchFamily="18" charset="0"/>
                <a:cs typeface="Times New Roman" panose="02020603050405020304" pitchFamily="18" charset="0"/>
              </a:rPr>
              <a:t>Bir davranışın istismar olarak sınıflandırılabilmesi için, çocuğun fiziksel, </a:t>
            </a:r>
            <a:r>
              <a:rPr lang="tr-TR" sz="3200" dirty="0" err="1">
                <a:latin typeface="Times New Roman" panose="02020603050405020304" pitchFamily="18" charset="0"/>
                <a:cs typeface="Times New Roman" panose="02020603050405020304" pitchFamily="18" charset="0"/>
              </a:rPr>
              <a:t>psiko</a:t>
            </a:r>
            <a:r>
              <a:rPr lang="tr-TR" sz="3200" dirty="0">
                <a:latin typeface="Times New Roman" panose="02020603050405020304" pitchFamily="18" charset="0"/>
                <a:cs typeface="Times New Roman" panose="02020603050405020304" pitchFamily="18" charset="0"/>
              </a:rPr>
              <a:t>-sosyal gelişimini engelleyen, gerçekleştikleri toplumun kültür değerleri dışında kalan ve uzmanlar  tarafından da istismar olarak kabul edilen bir davranış olması  gereklidir. </a:t>
            </a:r>
          </a:p>
          <a:p>
            <a:endParaRPr lang="tr-TR" sz="3200" dirty="0"/>
          </a:p>
        </p:txBody>
      </p:sp>
    </p:spTree>
    <p:extLst>
      <p:ext uri="{BB962C8B-B14F-4D97-AF65-F5344CB8AC3E}">
        <p14:creationId xmlns:p14="http://schemas.microsoft.com/office/powerpoint/2010/main" val="1896345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0294" y="2153815"/>
            <a:ext cx="10018713" cy="3124201"/>
          </a:xfrm>
        </p:spPr>
        <p:txBody>
          <a:bodyPr>
            <a:noAutofit/>
          </a:bodyPr>
          <a:lstStyle/>
          <a:p>
            <a:r>
              <a:rPr lang="tr-TR" sz="3200" dirty="0" smtClean="0">
                <a:latin typeface="Times New Roman" panose="02020603050405020304" pitchFamily="18" charset="0"/>
                <a:ea typeface="Calibri" panose="020F0502020204030204" pitchFamily="34" charset="0"/>
              </a:rPr>
              <a:t>«Çocuk  </a:t>
            </a:r>
            <a:r>
              <a:rPr lang="tr-TR" sz="3200" dirty="0" err="1" smtClean="0">
                <a:latin typeface="Times New Roman" panose="02020603050405020304" pitchFamily="18" charset="0"/>
                <a:ea typeface="Calibri" panose="020F0502020204030204" pitchFamily="34" charset="0"/>
              </a:rPr>
              <a:t>istismarı»nın</a:t>
            </a:r>
            <a:r>
              <a:rPr lang="tr-TR" sz="3200" dirty="0" smtClean="0">
                <a:latin typeface="Times New Roman" panose="02020603050405020304" pitchFamily="18" charset="0"/>
                <a:ea typeface="Calibri" panose="020F0502020204030204" pitchFamily="34" charset="0"/>
              </a:rPr>
              <a:t> bir kavram olarak  </a:t>
            </a:r>
            <a:r>
              <a:rPr lang="tr-TR" sz="3200" dirty="0">
                <a:latin typeface="Times New Roman" panose="02020603050405020304" pitchFamily="18" charset="0"/>
                <a:ea typeface="Calibri" panose="020F0502020204030204" pitchFamily="34" charset="0"/>
              </a:rPr>
              <a:t>tartışılmaya başlaması </a:t>
            </a:r>
            <a:r>
              <a:rPr lang="tr-TR" sz="3200" dirty="0" smtClean="0">
                <a:latin typeface="Times New Roman" panose="02020603050405020304" pitchFamily="18" charset="0"/>
                <a:ea typeface="Calibri" panose="020F0502020204030204" pitchFamily="34" charset="0"/>
              </a:rPr>
              <a:t>ise ilk </a:t>
            </a:r>
            <a:r>
              <a:rPr lang="tr-TR" sz="3200" dirty="0">
                <a:latin typeface="Times New Roman" panose="02020603050405020304" pitchFamily="18" charset="0"/>
                <a:ea typeface="Calibri" panose="020F0502020204030204" pitchFamily="34" charset="0"/>
              </a:rPr>
              <a:t>kez 1960’larda  gerçekleşmiştir. Amerika ve İngiltere’de, sonra da tüm dünyada, 1970’li yıllarda yaygın olarak çalışılmaya ve toplum tarafından da konuşulmaya </a:t>
            </a:r>
            <a:r>
              <a:rPr lang="tr-TR" sz="3200" dirty="0" smtClean="0">
                <a:latin typeface="Times New Roman" panose="02020603050405020304" pitchFamily="18" charset="0"/>
                <a:ea typeface="Calibri" panose="020F0502020204030204" pitchFamily="34" charset="0"/>
              </a:rPr>
              <a:t>başlanmıştır. </a:t>
            </a:r>
            <a:r>
              <a:rPr lang="tr-TR" sz="3200" dirty="0">
                <a:latin typeface="Times New Roman" panose="02020603050405020304" pitchFamily="18" charset="0"/>
                <a:ea typeface="Calibri" panose="020F0502020204030204" pitchFamily="34" charset="0"/>
              </a:rPr>
              <a:t>İ</a:t>
            </a:r>
            <a:r>
              <a:rPr lang="tr-TR" sz="3200" dirty="0" smtClean="0">
                <a:latin typeface="Times New Roman" panose="02020603050405020304" pitchFamily="18" charset="0"/>
                <a:ea typeface="Calibri" panose="020F0502020204030204" pitchFamily="34" charset="0"/>
              </a:rPr>
              <a:t>lk </a:t>
            </a:r>
            <a:r>
              <a:rPr lang="tr-TR" sz="3200" dirty="0">
                <a:latin typeface="Times New Roman" panose="02020603050405020304" pitchFamily="18" charset="0"/>
                <a:ea typeface="Calibri" panose="020F0502020204030204" pitchFamily="34" charset="0"/>
              </a:rPr>
              <a:t>kez 1972’de Henry </a:t>
            </a:r>
            <a:r>
              <a:rPr lang="tr-TR" sz="3200" dirty="0" err="1">
                <a:latin typeface="Times New Roman" panose="02020603050405020304" pitchFamily="18" charset="0"/>
                <a:ea typeface="Calibri" panose="020F0502020204030204" pitchFamily="34" charset="0"/>
              </a:rPr>
              <a:t>Kempe</a:t>
            </a:r>
            <a:r>
              <a:rPr lang="tr-TR" sz="3200" dirty="0">
                <a:latin typeface="Times New Roman" panose="02020603050405020304" pitchFamily="18" charset="0"/>
                <a:ea typeface="Calibri" panose="020F0502020204030204" pitchFamily="34" charset="0"/>
              </a:rPr>
              <a:t> tarafından tanımlanmıştır</a:t>
            </a:r>
            <a:r>
              <a:rPr lang="tr-TR" sz="3200" dirty="0" smtClean="0">
                <a:latin typeface="Times New Roman" panose="02020603050405020304" pitchFamily="18" charset="0"/>
                <a:ea typeface="Calibri" panose="020F0502020204030204" pitchFamily="34" charset="0"/>
              </a:rPr>
              <a:t>.</a:t>
            </a:r>
          </a:p>
          <a:p>
            <a:r>
              <a:rPr lang="tr-TR" sz="3200" dirty="0" smtClean="0">
                <a:latin typeface="Times New Roman" panose="02020603050405020304" pitchFamily="18" charset="0"/>
                <a:ea typeface="ArialMT"/>
              </a:rPr>
              <a:t>İnsanlık </a:t>
            </a:r>
            <a:r>
              <a:rPr lang="tr-TR" sz="3200" dirty="0">
                <a:latin typeface="Times New Roman" panose="02020603050405020304" pitchFamily="18" charset="0"/>
                <a:ea typeface="ArialMT"/>
              </a:rPr>
              <a:t>tarihi boyunca çeşitli varyasyonlarıyla görülen çocuk </a:t>
            </a:r>
            <a:r>
              <a:rPr lang="tr-TR" sz="3200" dirty="0" smtClean="0">
                <a:latin typeface="Times New Roman" panose="02020603050405020304" pitchFamily="18" charset="0"/>
                <a:ea typeface="ArialMT"/>
              </a:rPr>
              <a:t>istismarı olgusu, </a:t>
            </a:r>
            <a:r>
              <a:rPr lang="tr-TR" sz="3200" dirty="0">
                <a:latin typeface="Times New Roman" panose="02020603050405020304" pitchFamily="18" charset="0"/>
                <a:ea typeface="ArialMT"/>
              </a:rPr>
              <a:t>günümüzde insan hakları ve çocuk hakları bilincinin artmasıyla birlikte, üzerinde daha çok durulan bir konu halini </a:t>
            </a:r>
            <a:r>
              <a:rPr lang="tr-TR" sz="3200" dirty="0" smtClean="0">
                <a:latin typeface="Times New Roman" panose="02020603050405020304" pitchFamily="18" charset="0"/>
                <a:ea typeface="ArialMT"/>
              </a:rPr>
              <a:t>almıştır.</a:t>
            </a:r>
            <a:endParaRPr lang="tr-TR" sz="3200" dirty="0">
              <a:latin typeface="Calibri" panose="020F0502020204030204" pitchFamily="34" charset="0"/>
              <a:ea typeface="Calibri" panose="020F0502020204030204" pitchFamily="34" charset="0"/>
            </a:endParaRPr>
          </a:p>
          <a:p>
            <a:endParaRPr lang="tr-TR" sz="3200" dirty="0"/>
          </a:p>
        </p:txBody>
      </p:sp>
    </p:spTree>
    <p:extLst>
      <p:ext uri="{BB962C8B-B14F-4D97-AF65-F5344CB8AC3E}">
        <p14:creationId xmlns:p14="http://schemas.microsoft.com/office/powerpoint/2010/main" val="846027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4412" y="295182"/>
            <a:ext cx="10018713" cy="1752599"/>
          </a:xfrm>
        </p:spPr>
        <p:txBody>
          <a:bodyPr/>
          <a:lstStyle/>
          <a:p>
            <a:r>
              <a:rPr lang="tr-TR" dirty="0">
                <a:solidFill>
                  <a:srgbClr val="FF0000"/>
                </a:solidFill>
              </a:rPr>
              <a:t>Hangi olgu “çocuk istismarıdır”?</a:t>
            </a:r>
            <a:r>
              <a:rPr lang="tr-TR" dirty="0"/>
              <a:t/>
            </a:r>
            <a:br>
              <a:rPr lang="tr-TR" dirty="0"/>
            </a:br>
            <a:endParaRPr lang="tr-TR" dirty="0"/>
          </a:p>
        </p:txBody>
      </p:sp>
      <p:sp>
        <p:nvSpPr>
          <p:cNvPr id="3" name="İçerik Yer Tutucusu 2"/>
          <p:cNvSpPr>
            <a:spLocks noGrp="1"/>
          </p:cNvSpPr>
          <p:nvPr>
            <p:ph idx="1"/>
          </p:nvPr>
        </p:nvSpPr>
        <p:spPr>
          <a:xfrm>
            <a:off x="1289001" y="705034"/>
            <a:ext cx="10018713" cy="3124201"/>
          </a:xfrm>
        </p:spPr>
        <p:txBody>
          <a:bodyPr>
            <a:normAutofit fontScale="92500" lnSpcReduction="20000"/>
          </a:bodyPr>
          <a:lstStyle/>
          <a:p>
            <a:pPr marL="0" indent="0">
              <a:buNone/>
            </a:pPr>
            <a:endParaRPr lang="tr-TR" dirty="0"/>
          </a:p>
          <a:p>
            <a:pPr marL="0" indent="0">
              <a:buNone/>
            </a:pPr>
            <a:endParaRPr lang="tr-TR" dirty="0"/>
          </a:p>
          <a:p>
            <a:pPr lvl="0"/>
            <a:r>
              <a:rPr lang="tr-TR" dirty="0" smtClean="0">
                <a:solidFill>
                  <a:srgbClr val="FF0000"/>
                </a:solidFill>
              </a:rPr>
              <a:t>1. Kavramın </a:t>
            </a:r>
            <a:r>
              <a:rPr lang="tr-TR" dirty="0">
                <a:solidFill>
                  <a:srgbClr val="FF0000"/>
                </a:solidFill>
              </a:rPr>
              <a:t>zaman içinde değişiklikler göstermesi: </a:t>
            </a:r>
            <a:r>
              <a:rPr lang="tr-TR" dirty="0"/>
              <a:t>Örneğin, elli yıl önce normal kabul edilen bir </a:t>
            </a:r>
            <a:r>
              <a:rPr lang="tr-TR" dirty="0" smtClean="0"/>
              <a:t>davranış, </a:t>
            </a:r>
            <a:r>
              <a:rPr lang="tr-TR" dirty="0"/>
              <a:t>günümüzde çocuk istismarı olarak </a:t>
            </a:r>
            <a:r>
              <a:rPr lang="tr-TR" dirty="0" smtClean="0"/>
              <a:t>tanımlanabilir</a:t>
            </a:r>
            <a:r>
              <a:rPr lang="tr-TR" dirty="0"/>
              <a:t>. </a:t>
            </a:r>
          </a:p>
          <a:p>
            <a:pPr lvl="0"/>
            <a:r>
              <a:rPr lang="tr-TR" dirty="0" smtClean="0">
                <a:solidFill>
                  <a:srgbClr val="FF0000"/>
                </a:solidFill>
              </a:rPr>
              <a:t>2. Çocuk </a:t>
            </a:r>
            <a:r>
              <a:rPr lang="tr-TR" dirty="0">
                <a:solidFill>
                  <a:srgbClr val="FF0000"/>
                </a:solidFill>
              </a:rPr>
              <a:t>istismarı olarak tanımlanan davranışların ülkeden ülkeye değişiklik göstermesi: </a:t>
            </a:r>
            <a:r>
              <a:rPr lang="tr-TR" dirty="0"/>
              <a:t>Örneğin 19.  yüzyılda, okullarda kemerle vurarak uygulanan disiplin yöntemi kabul edilebilir bir uygulama iken, günümüzde öğretmenin çocuğa hafifçe </a:t>
            </a:r>
            <a:r>
              <a:rPr lang="tr-TR" dirty="0" smtClean="0"/>
              <a:t>vurması </a:t>
            </a:r>
            <a:r>
              <a:rPr lang="tr-TR" dirty="0"/>
              <a:t>dahi, öğretmen hakkında soruşturma açılması için yeterli bir neden olarak görülür.</a:t>
            </a:r>
          </a:p>
          <a:p>
            <a:endParaRPr lang="tr-TR" dirty="0"/>
          </a:p>
        </p:txBody>
      </p:sp>
    </p:spTree>
    <p:extLst>
      <p:ext uri="{BB962C8B-B14F-4D97-AF65-F5344CB8AC3E}">
        <p14:creationId xmlns:p14="http://schemas.microsoft.com/office/powerpoint/2010/main" val="420881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81964" y="1264328"/>
            <a:ext cx="10018713" cy="4470647"/>
          </a:xfrm>
        </p:spPr>
        <p:txBody>
          <a:bodyPr>
            <a:normAutofit lnSpcReduction="10000"/>
          </a:bodyPr>
          <a:lstStyle/>
          <a:p>
            <a:r>
              <a:rPr lang="tr-TR" dirty="0" smtClean="0">
                <a:solidFill>
                  <a:srgbClr val="FF0000"/>
                </a:solidFill>
              </a:rPr>
              <a:t>3. Eylemin </a:t>
            </a:r>
            <a:r>
              <a:rPr lang="tr-TR" dirty="0">
                <a:solidFill>
                  <a:srgbClr val="FF0000"/>
                </a:solidFill>
              </a:rPr>
              <a:t>ne tip hareket olduğu ve bir zarara yol açıp açmadığı</a:t>
            </a:r>
            <a:r>
              <a:rPr lang="tr-TR" dirty="0"/>
              <a:t>: Bir eylemin zarar vermiş olması değil, zarar verebilecek potansiyelde olması, bu eylemin istismar olarak kabul edilmesi için yeterlidir. </a:t>
            </a:r>
            <a:endParaRPr lang="tr-TR" dirty="0" smtClean="0"/>
          </a:p>
          <a:p>
            <a:endParaRPr lang="tr-TR" dirty="0"/>
          </a:p>
          <a:p>
            <a:r>
              <a:rPr lang="tr-TR" dirty="0" smtClean="0"/>
              <a:t>Örneğin</a:t>
            </a:r>
            <a:r>
              <a:rPr lang="tr-TR" dirty="0"/>
              <a:t>, bir çocuğu iple bağlamak, evden atmak veya </a:t>
            </a:r>
            <a:r>
              <a:rPr lang="tr-TR" dirty="0" err="1"/>
              <a:t>genital</a:t>
            </a:r>
            <a:r>
              <a:rPr lang="tr-TR" dirty="0"/>
              <a:t> organlarını ellemek çocukta fizik ya da ruhsal bir iz bırakmasa bile istismar eylemi olarak kabul edilmektedir</a:t>
            </a:r>
            <a:r>
              <a:rPr lang="tr-TR" dirty="0" smtClean="0"/>
              <a:t>.</a:t>
            </a:r>
          </a:p>
          <a:p>
            <a:endParaRPr lang="tr-TR" dirty="0"/>
          </a:p>
          <a:p>
            <a:r>
              <a:rPr lang="tr-TR" dirty="0" smtClean="0"/>
              <a:t> </a:t>
            </a:r>
            <a:r>
              <a:rPr lang="tr-TR" dirty="0"/>
              <a:t>Ancak, yeterince yiyecek vermemek, bakımına özen göstermemek gibi eylemler çocukta ciddi problemlere yol açması halinde istismar olarak kabul edilmelidir.</a:t>
            </a:r>
          </a:p>
          <a:p>
            <a:endParaRPr lang="tr-TR" dirty="0"/>
          </a:p>
        </p:txBody>
      </p:sp>
    </p:spTree>
    <p:extLst>
      <p:ext uri="{BB962C8B-B14F-4D97-AF65-F5344CB8AC3E}">
        <p14:creationId xmlns:p14="http://schemas.microsoft.com/office/powerpoint/2010/main" val="3658080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81965" y="1530657"/>
            <a:ext cx="10018713" cy="4191001"/>
          </a:xfrm>
        </p:spPr>
        <p:txBody>
          <a:bodyPr>
            <a:normAutofit fontScale="92500" lnSpcReduction="10000"/>
          </a:bodyPr>
          <a:lstStyle/>
          <a:p>
            <a:r>
              <a:rPr lang="tr-TR" dirty="0" smtClean="0">
                <a:solidFill>
                  <a:srgbClr val="FF0000"/>
                </a:solidFill>
              </a:rPr>
              <a:t>4. Eylemin </a:t>
            </a:r>
            <a:r>
              <a:rPr lang="tr-TR" dirty="0">
                <a:solidFill>
                  <a:srgbClr val="FF0000"/>
                </a:solidFill>
              </a:rPr>
              <a:t>bir zarara yol açıp açmaması</a:t>
            </a:r>
            <a:r>
              <a:rPr lang="tr-TR" dirty="0"/>
              <a:t>: Çocuk istismarının, herhangi bir zarar verici olayla aynı kapsamda değerlendirilmemesi gerekir. </a:t>
            </a:r>
            <a:endParaRPr lang="tr-TR" dirty="0" smtClean="0"/>
          </a:p>
          <a:p>
            <a:endParaRPr lang="tr-TR" dirty="0"/>
          </a:p>
          <a:p>
            <a:r>
              <a:rPr lang="tr-TR" dirty="0" smtClean="0"/>
              <a:t>Ortaya </a:t>
            </a:r>
            <a:r>
              <a:rPr lang="tr-TR" dirty="0"/>
              <a:t>çıkan zararın insan eyleminden kaynaklanan bir olaya bağlı olarak meydana gelmiş olması gerekir. Çocuğa zarar veren deprem, sel gibi felaketler ya da hastalıkların çocuk istismar kapsamına girmez. </a:t>
            </a:r>
            <a:endParaRPr lang="tr-TR" dirty="0" smtClean="0"/>
          </a:p>
          <a:p>
            <a:endParaRPr lang="tr-TR" dirty="0"/>
          </a:p>
          <a:p>
            <a:r>
              <a:rPr lang="tr-TR" dirty="0" smtClean="0"/>
              <a:t>Temel </a:t>
            </a:r>
            <a:r>
              <a:rPr lang="tr-TR" dirty="0"/>
              <a:t>kriter çocuğa acı verme, incitme ya da zarar verme amacını taşıyan kasıt ögesidir. Ancak, bir çocuğun para kazanmak için güvenliği yetersiz bir fabrikada çalışırken parmağını kaybetmesi, işverenin kastı olmasa da, istismar olarak ele alınabilecek bir durumdur.</a:t>
            </a:r>
          </a:p>
          <a:p>
            <a:endParaRPr lang="tr-TR" dirty="0"/>
          </a:p>
        </p:txBody>
      </p:sp>
    </p:spTree>
    <p:extLst>
      <p:ext uri="{BB962C8B-B14F-4D97-AF65-F5344CB8AC3E}">
        <p14:creationId xmlns:p14="http://schemas.microsoft.com/office/powerpoint/2010/main" val="37658626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991</TotalTime>
  <Words>830</Words>
  <Application>Microsoft Office PowerPoint</Application>
  <PresentationFormat>Geniş ekran</PresentationFormat>
  <Paragraphs>41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ArialMT</vt:lpstr>
      <vt:lpstr>Calibri</vt:lpstr>
      <vt:lpstr>Corbel</vt:lpstr>
      <vt:lpstr>Times New Roman</vt:lpstr>
      <vt:lpstr>Paralaks</vt:lpstr>
      <vt:lpstr>ÇOCUK İHMAL  VE İSTİSMARI   Prof.Dr. Aynur Bütün Ayhan Ankara Üniversitesi  Sağlık Bilimleri Fakültesi </vt:lpstr>
      <vt:lpstr>PowerPoint Sunusu</vt:lpstr>
      <vt:lpstr>Çocuk İstismarı </vt:lpstr>
      <vt:lpstr>PowerPoint Sunusu</vt:lpstr>
      <vt:lpstr>PowerPoint Sunusu</vt:lpstr>
      <vt:lpstr>PowerPoint Sunusu</vt:lpstr>
      <vt:lpstr>Hangi olgu “çocuk istismarıdır”? </vt:lpstr>
      <vt:lpstr>PowerPoint Sunusu</vt:lpstr>
      <vt:lpstr>PowerPoint Sunusu</vt:lpstr>
      <vt:lpstr>  Çocuk İstismarının Türleri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104</cp:revision>
  <dcterms:created xsi:type="dcterms:W3CDTF">2019-08-30T07:33:32Z</dcterms:created>
  <dcterms:modified xsi:type="dcterms:W3CDTF">2021-03-13T16:58:10Z</dcterms:modified>
</cp:coreProperties>
</file>