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5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BCE894-4CA8-4887-B95E-A65A30FF01FD}"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97457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BCE894-4CA8-4887-B95E-A65A30FF01FD}"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705001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BCE894-4CA8-4887-B95E-A65A30FF01FD}"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2802552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BCE894-4CA8-4887-B95E-A65A30FF01FD}"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394064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BCE894-4CA8-4887-B95E-A65A30FF01FD}"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132936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BCE894-4CA8-4887-B95E-A65A30FF01FD}"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231629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BCE894-4CA8-4887-B95E-A65A30FF01FD}" type="datetimeFigureOut">
              <a:rPr lang="tr-TR" smtClean="0"/>
              <a:t>22.2.2019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1605237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BCE894-4CA8-4887-B95E-A65A30FF01FD}" type="datetimeFigureOut">
              <a:rPr lang="tr-TR" smtClean="0"/>
              <a:t>22.2.2019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856463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BCE894-4CA8-4887-B95E-A65A30FF01FD}" type="datetimeFigureOut">
              <a:rPr lang="tr-TR" smtClean="0"/>
              <a:t>22.2.2019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37995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BCE894-4CA8-4887-B95E-A65A30FF01FD}"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4104314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BCE894-4CA8-4887-B95E-A65A30FF01FD}"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F44145-8B38-4C76-8CB6-1E58568DD2C5}" type="slidenum">
              <a:rPr lang="tr-TR" smtClean="0"/>
              <a:t>‹#›</a:t>
            </a:fld>
            <a:endParaRPr lang="tr-TR"/>
          </a:p>
        </p:txBody>
      </p:sp>
    </p:spTree>
    <p:extLst>
      <p:ext uri="{BB962C8B-B14F-4D97-AF65-F5344CB8AC3E}">
        <p14:creationId xmlns:p14="http://schemas.microsoft.com/office/powerpoint/2010/main" val="1438336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BCE894-4CA8-4887-B95E-A65A30FF01FD}" type="datetimeFigureOut">
              <a:rPr lang="tr-TR" smtClean="0"/>
              <a:t>22.2.2019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F44145-8B38-4C76-8CB6-1E58568DD2C5}" type="slidenum">
              <a:rPr lang="tr-TR" smtClean="0"/>
              <a:t>‹#›</a:t>
            </a:fld>
            <a:endParaRPr lang="tr-TR"/>
          </a:p>
        </p:txBody>
      </p:sp>
    </p:spTree>
    <p:extLst>
      <p:ext uri="{BB962C8B-B14F-4D97-AF65-F5344CB8AC3E}">
        <p14:creationId xmlns:p14="http://schemas.microsoft.com/office/powerpoint/2010/main" val="2041761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75520" y="764705"/>
            <a:ext cx="8496944" cy="461665"/>
          </a:xfrm>
          <a:prstGeom prst="rect">
            <a:avLst/>
          </a:prstGeom>
          <a:noFill/>
        </p:spPr>
        <p:txBody>
          <a:bodyPr wrap="square" rtlCol="0">
            <a:spAutoFit/>
          </a:bodyPr>
          <a:lstStyle/>
          <a:p>
            <a:pPr algn="ctr"/>
            <a:r>
              <a:rPr lang="tr-TR" sz="2400" dirty="0"/>
              <a:t>FLORESANS VE FOSFORESANS</a:t>
            </a:r>
          </a:p>
        </p:txBody>
      </p:sp>
      <p:sp>
        <p:nvSpPr>
          <p:cNvPr id="3" name="2 Metin kutusu"/>
          <p:cNvSpPr txBox="1"/>
          <p:nvPr/>
        </p:nvSpPr>
        <p:spPr>
          <a:xfrm>
            <a:off x="1775520" y="1268761"/>
            <a:ext cx="8568952" cy="4524315"/>
          </a:xfrm>
          <a:prstGeom prst="rect">
            <a:avLst/>
          </a:prstGeom>
          <a:noFill/>
        </p:spPr>
        <p:txBody>
          <a:bodyPr wrap="square" rtlCol="0">
            <a:spAutoFit/>
          </a:bodyPr>
          <a:lstStyle/>
          <a:p>
            <a:pPr marL="176213" indent="-176213" algn="just">
              <a:buFont typeface="Arial" pitchFamily="34" charset="0"/>
              <a:buChar char="•"/>
            </a:pPr>
            <a:r>
              <a:rPr lang="tr-TR" sz="2400" dirty="0"/>
              <a:t>Bu iki emisyon </a:t>
            </a:r>
            <a:r>
              <a:rPr lang="tr-TR" sz="2400" dirty="0" err="1"/>
              <a:t>türündende</a:t>
            </a:r>
            <a:r>
              <a:rPr lang="tr-TR" sz="2400" dirty="0"/>
              <a:t> uyarılan tür fotonlar salarak enerjisini ışımalı olarak ya da ışımasız olarak gerçekleştirir.  </a:t>
            </a:r>
            <a:r>
              <a:rPr lang="tr-TR" sz="2400" dirty="0" err="1"/>
              <a:t>Fosforesans</a:t>
            </a:r>
            <a:r>
              <a:rPr lang="tr-TR" sz="2400" dirty="0"/>
              <a:t> emisyonu </a:t>
            </a:r>
            <a:r>
              <a:rPr lang="tr-TR" sz="2400" dirty="0" err="1"/>
              <a:t>floresansa</a:t>
            </a:r>
            <a:r>
              <a:rPr lang="tr-TR" sz="2400" dirty="0"/>
              <a:t> göre daha uzun sürelidir. </a:t>
            </a:r>
            <a:r>
              <a:rPr lang="tr-TR" sz="2400" dirty="0" err="1"/>
              <a:t>Floresans</a:t>
            </a:r>
            <a:r>
              <a:rPr lang="tr-TR" sz="2400" dirty="0"/>
              <a:t> atomik ve moleküler </a:t>
            </a:r>
            <a:r>
              <a:rPr lang="tr-TR" sz="2400" dirty="0" err="1"/>
              <a:t>floresans</a:t>
            </a:r>
            <a:r>
              <a:rPr lang="tr-TR" sz="2400" dirty="0"/>
              <a:t> olmak üzere iki kısma ayrılabilir. Uyaran ışığın dalga boyu ile yayılan ışığın dalga boyu birbirinin aynı ise bu duruma rezonans </a:t>
            </a:r>
            <a:r>
              <a:rPr lang="tr-TR" sz="2400" dirty="0" err="1"/>
              <a:t>floresansı</a:t>
            </a:r>
            <a:r>
              <a:rPr lang="tr-TR" sz="2400" dirty="0"/>
              <a:t> denir. Yayılan ışığın dalga boyu, uyaran ışığın dalga boyundan daha büyükse bu taktirde </a:t>
            </a:r>
            <a:r>
              <a:rPr lang="tr-TR" sz="2400" dirty="0" err="1"/>
              <a:t>Stokes</a:t>
            </a:r>
            <a:r>
              <a:rPr lang="tr-TR" sz="2400" dirty="0"/>
              <a:t> kayması dediğimiz olay meydana gelir. </a:t>
            </a:r>
          </a:p>
          <a:p>
            <a:pPr marL="176213" indent="-176213" algn="just">
              <a:buFont typeface="Arial" pitchFamily="34" charset="0"/>
              <a:buChar char="•"/>
            </a:pPr>
            <a:r>
              <a:rPr lang="tr-TR" sz="2400" dirty="0"/>
              <a:t>Moleküler </a:t>
            </a:r>
            <a:r>
              <a:rPr lang="tr-TR" sz="2400" dirty="0" err="1"/>
              <a:t>floresansta</a:t>
            </a:r>
            <a:r>
              <a:rPr lang="tr-TR" sz="2400" dirty="0"/>
              <a:t> uyarılmış </a:t>
            </a:r>
            <a:r>
              <a:rPr lang="tr-TR" sz="2400" dirty="0" err="1"/>
              <a:t>singlet</a:t>
            </a:r>
            <a:r>
              <a:rPr lang="tr-TR" sz="2400" dirty="0"/>
              <a:t> halden temel enerji düzeyine geçişi görülmektedir. Moleküler </a:t>
            </a:r>
            <a:r>
              <a:rPr lang="tr-TR" sz="2400" dirty="0" err="1"/>
              <a:t>fosforesansta</a:t>
            </a:r>
            <a:r>
              <a:rPr lang="tr-TR" sz="2400" dirty="0"/>
              <a:t> ise uyarılmış </a:t>
            </a:r>
            <a:r>
              <a:rPr lang="tr-TR" sz="2400" dirty="0" err="1"/>
              <a:t>triplet</a:t>
            </a:r>
            <a:r>
              <a:rPr lang="tr-TR" sz="2400" dirty="0"/>
              <a:t> halden </a:t>
            </a:r>
            <a:r>
              <a:rPr lang="tr-TR" sz="2400" dirty="0" err="1"/>
              <a:t>singlet</a:t>
            </a:r>
            <a:r>
              <a:rPr lang="tr-TR" sz="2400" dirty="0"/>
              <a:t> hale geçiş </a:t>
            </a:r>
            <a:r>
              <a:rPr lang="tr-TR" sz="2400" dirty="0" err="1"/>
              <a:t>sözkonusudur</a:t>
            </a:r>
            <a:r>
              <a:rPr lang="tr-TR" sz="2400" dirty="0"/>
              <a:t>. </a:t>
            </a:r>
            <a:r>
              <a:rPr lang="tr-TR" sz="2400" dirty="0" err="1"/>
              <a:t>Spin</a:t>
            </a:r>
            <a:r>
              <a:rPr lang="tr-TR" sz="2400" dirty="0"/>
              <a:t> yönleri değişeceği için </a:t>
            </a:r>
            <a:r>
              <a:rPr lang="tr-TR" sz="2400" dirty="0" err="1"/>
              <a:t>fosforesansta</a:t>
            </a:r>
            <a:r>
              <a:rPr lang="tr-TR" sz="2400" dirty="0"/>
              <a:t> süre daha uzundur. </a:t>
            </a:r>
          </a:p>
        </p:txBody>
      </p:sp>
    </p:spTree>
    <p:extLst>
      <p:ext uri="{BB962C8B-B14F-4D97-AF65-F5344CB8AC3E}">
        <p14:creationId xmlns:p14="http://schemas.microsoft.com/office/powerpoint/2010/main" val="3634315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75520" y="1"/>
            <a:ext cx="8496944" cy="7109639"/>
          </a:xfrm>
          <a:prstGeom prst="rect">
            <a:avLst/>
          </a:prstGeom>
          <a:noFill/>
        </p:spPr>
        <p:txBody>
          <a:bodyPr wrap="square" rtlCol="0">
            <a:spAutoFit/>
          </a:bodyPr>
          <a:lstStyle/>
          <a:p>
            <a:pPr algn="just">
              <a:buFont typeface="Arial" pitchFamily="34" charset="0"/>
              <a:buChar char="•"/>
            </a:pPr>
            <a:r>
              <a:rPr lang="tr-TR" sz="2400" dirty="0"/>
              <a:t>Aromatik halka içeren bileşikler en şiddetli </a:t>
            </a:r>
            <a:r>
              <a:rPr lang="tr-TR" sz="2400" dirty="0" err="1"/>
              <a:t>floresans</a:t>
            </a:r>
            <a:r>
              <a:rPr lang="tr-TR" sz="2400" dirty="0"/>
              <a:t> özellik gösterirler. </a:t>
            </a:r>
          </a:p>
          <a:p>
            <a:pPr algn="just"/>
            <a:endParaRPr lang="tr-TR" sz="2400" dirty="0"/>
          </a:p>
          <a:p>
            <a:pPr algn="just">
              <a:buFont typeface="Arial" pitchFamily="34" charset="0"/>
              <a:buChar char="•"/>
            </a:pPr>
            <a:r>
              <a:rPr lang="tr-TR" sz="2400" dirty="0" err="1"/>
              <a:t>Floresans</a:t>
            </a:r>
            <a:r>
              <a:rPr lang="tr-TR" sz="2400" dirty="0"/>
              <a:t> özelliği, halka sayısı ve </a:t>
            </a:r>
            <a:r>
              <a:rPr lang="tr-TR" sz="2400" dirty="0" err="1"/>
              <a:t>kondensasyon</a:t>
            </a:r>
            <a:r>
              <a:rPr lang="tr-TR" sz="2400" dirty="0"/>
              <a:t> derecesi ile artar. </a:t>
            </a:r>
            <a:r>
              <a:rPr lang="tr-TR" sz="2400" dirty="0" err="1"/>
              <a:t>Piridin</a:t>
            </a:r>
            <a:r>
              <a:rPr lang="tr-TR" sz="2400" dirty="0"/>
              <a:t>, </a:t>
            </a:r>
            <a:r>
              <a:rPr lang="tr-TR" sz="2400" dirty="0" err="1"/>
              <a:t>furan</a:t>
            </a:r>
            <a:r>
              <a:rPr lang="tr-TR" sz="2400" dirty="0"/>
              <a:t>, </a:t>
            </a:r>
            <a:r>
              <a:rPr lang="tr-TR" sz="2400" dirty="0" err="1"/>
              <a:t>tiyofen</a:t>
            </a:r>
            <a:r>
              <a:rPr lang="tr-TR" sz="2400" dirty="0"/>
              <a:t> ve </a:t>
            </a:r>
            <a:r>
              <a:rPr lang="tr-TR" sz="2400" dirty="0" err="1"/>
              <a:t>pirol</a:t>
            </a:r>
            <a:r>
              <a:rPr lang="tr-TR" sz="2400" dirty="0"/>
              <a:t> halkaları </a:t>
            </a:r>
            <a:r>
              <a:rPr lang="tr-TR" sz="2400" dirty="0" err="1"/>
              <a:t>floresans</a:t>
            </a:r>
            <a:r>
              <a:rPr lang="tr-TR" sz="2400" dirty="0"/>
              <a:t> özellik göstermez. Bu tür halkaların birleşmesi beraberinde </a:t>
            </a:r>
            <a:r>
              <a:rPr lang="tr-TR" sz="2400" dirty="0" err="1"/>
              <a:t>floresans</a:t>
            </a:r>
            <a:r>
              <a:rPr lang="tr-TR" sz="2400" dirty="0"/>
              <a:t> özelliğini de getirir. </a:t>
            </a:r>
          </a:p>
          <a:p>
            <a:pPr algn="just">
              <a:buFont typeface="Arial" pitchFamily="34" charset="0"/>
              <a:buChar char="•"/>
            </a:pPr>
            <a:endParaRPr lang="tr-TR" sz="2400" dirty="0"/>
          </a:p>
          <a:p>
            <a:pPr algn="just">
              <a:buFont typeface="Arial" pitchFamily="34" charset="0"/>
              <a:buChar char="•"/>
            </a:pPr>
            <a:r>
              <a:rPr lang="tr-TR" sz="2400" dirty="0" err="1"/>
              <a:t>Floresans</a:t>
            </a:r>
            <a:r>
              <a:rPr lang="tr-TR" sz="2400" dirty="0"/>
              <a:t> özelliği </a:t>
            </a:r>
            <a:r>
              <a:rPr lang="tr-TR" sz="2400" dirty="0" err="1"/>
              <a:t>rijit</a:t>
            </a:r>
            <a:r>
              <a:rPr lang="tr-TR" sz="2400" dirty="0"/>
              <a:t> moleküllerde artış gösterir. </a:t>
            </a:r>
          </a:p>
          <a:p>
            <a:pPr algn="just">
              <a:buFont typeface="Arial" pitchFamily="34" charset="0"/>
              <a:buChar char="•"/>
            </a:pPr>
            <a:endParaRPr lang="tr-TR" sz="2400" dirty="0"/>
          </a:p>
          <a:p>
            <a:pPr algn="just">
              <a:buFont typeface="Arial" pitchFamily="34" charset="0"/>
              <a:buChar char="•"/>
            </a:pPr>
            <a:r>
              <a:rPr lang="tr-TR" sz="2400" dirty="0" err="1"/>
              <a:t>Floresans</a:t>
            </a:r>
            <a:r>
              <a:rPr lang="tr-TR" sz="2400" dirty="0"/>
              <a:t> kuantum verimi sıcaklığın artmasıyla azalır. </a:t>
            </a:r>
          </a:p>
          <a:p>
            <a:pPr algn="just">
              <a:buFont typeface="Arial" pitchFamily="34" charset="0"/>
              <a:buChar char="•"/>
            </a:pPr>
            <a:endParaRPr lang="tr-TR" sz="2400" dirty="0"/>
          </a:p>
          <a:p>
            <a:pPr algn="just">
              <a:buFont typeface="Arial" pitchFamily="34" charset="0"/>
              <a:buChar char="•"/>
            </a:pPr>
            <a:r>
              <a:rPr lang="tr-TR" sz="2400" dirty="0"/>
              <a:t>Çözücü polaritesi, </a:t>
            </a:r>
            <a:r>
              <a:rPr lang="tr-TR" sz="2400" dirty="0" err="1"/>
              <a:t>vizkozitesi</a:t>
            </a:r>
            <a:r>
              <a:rPr lang="tr-TR" sz="2400" dirty="0"/>
              <a:t> ve ağır atomların varlığı </a:t>
            </a:r>
            <a:r>
              <a:rPr lang="tr-TR" sz="2400" dirty="0" err="1"/>
              <a:t>floresans</a:t>
            </a:r>
            <a:r>
              <a:rPr lang="tr-TR" sz="2400" dirty="0"/>
              <a:t> verimini etkileyen diğer özelliklerdir.</a:t>
            </a:r>
          </a:p>
          <a:p>
            <a:pPr algn="just">
              <a:buFont typeface="Arial" pitchFamily="34" charset="0"/>
              <a:buChar char="•"/>
            </a:pPr>
            <a:endParaRPr lang="tr-TR" sz="2400" dirty="0"/>
          </a:p>
          <a:p>
            <a:pPr algn="just">
              <a:buFont typeface="Arial" pitchFamily="34" charset="0"/>
              <a:buChar char="•"/>
            </a:pPr>
            <a:r>
              <a:rPr lang="tr-TR" sz="2400" dirty="0"/>
              <a:t> </a:t>
            </a:r>
            <a:r>
              <a:rPr lang="tr-TR" sz="2400" dirty="0" err="1"/>
              <a:t>Kemilüminans</a:t>
            </a:r>
            <a:r>
              <a:rPr lang="tr-TR" sz="2400" dirty="0"/>
              <a:t> ise, Bir kimyasal reaksiyon yardımıyla uyarılmış moleküllerin temel hale geçişleri sırasında yaydıkları ışının kullanılarak gerçekleştirilen bir analiz yöntemidir. </a:t>
            </a:r>
          </a:p>
          <a:p>
            <a:pPr algn="just"/>
            <a:endParaRPr lang="tr-TR" sz="2400" dirty="0"/>
          </a:p>
        </p:txBody>
      </p:sp>
    </p:spTree>
    <p:extLst>
      <p:ext uri="{BB962C8B-B14F-4D97-AF65-F5344CB8AC3E}">
        <p14:creationId xmlns:p14="http://schemas.microsoft.com/office/powerpoint/2010/main" val="365151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836712"/>
            <a:ext cx="8229600" cy="5415880"/>
          </a:xfrm>
        </p:spPr>
        <p:txBody>
          <a:bodyPr>
            <a:normAutofit fontScale="92500" lnSpcReduction="10000"/>
          </a:bodyPr>
          <a:lstStyle/>
          <a:p>
            <a:pPr algn="just">
              <a:buNone/>
            </a:pPr>
            <a:r>
              <a:rPr lang="tr-TR" dirty="0" smtClean="0"/>
              <a:t>     </a:t>
            </a:r>
            <a:r>
              <a:rPr lang="tr-TR" dirty="0"/>
              <a:t>Optik </a:t>
            </a:r>
            <a:r>
              <a:rPr lang="tr-TR" dirty="0" err="1"/>
              <a:t>spektoskopik</a:t>
            </a:r>
            <a:r>
              <a:rPr lang="tr-TR" dirty="0"/>
              <a:t> yöntemler için cihazlar şu kısımlardan meydana gelir.</a:t>
            </a:r>
          </a:p>
          <a:p>
            <a:pPr algn="just">
              <a:buNone/>
            </a:pPr>
            <a:endParaRPr lang="tr-TR" dirty="0"/>
          </a:p>
          <a:p>
            <a:pPr marL="514350" indent="-514350" algn="just">
              <a:buAutoNum type="arabicParenR"/>
            </a:pPr>
            <a:r>
              <a:rPr lang="tr-TR" dirty="0"/>
              <a:t>Işın kaynağı</a:t>
            </a:r>
          </a:p>
          <a:p>
            <a:pPr marL="514350" indent="-514350" algn="just">
              <a:buAutoNum type="arabicParenR"/>
            </a:pPr>
            <a:r>
              <a:rPr lang="tr-TR" dirty="0"/>
              <a:t>Dalga boyu seçicisi</a:t>
            </a:r>
          </a:p>
          <a:p>
            <a:pPr marL="514350" indent="-514350" algn="just">
              <a:buAutoNum type="arabicParenR"/>
            </a:pPr>
            <a:r>
              <a:rPr lang="tr-TR" dirty="0"/>
              <a:t>Numune kabı</a:t>
            </a:r>
          </a:p>
          <a:p>
            <a:pPr marL="514350" indent="-514350" algn="just">
              <a:buAutoNum type="arabicParenR"/>
            </a:pPr>
            <a:r>
              <a:rPr lang="tr-TR" dirty="0" err="1"/>
              <a:t>Dedektör</a:t>
            </a:r>
            <a:endParaRPr lang="tr-TR" dirty="0"/>
          </a:p>
          <a:p>
            <a:pPr marL="514350" indent="-514350" algn="just">
              <a:buAutoNum type="arabicParenR"/>
            </a:pPr>
            <a:r>
              <a:rPr lang="tr-TR" dirty="0"/>
              <a:t>Sinyal işleyici</a:t>
            </a:r>
          </a:p>
          <a:p>
            <a:pPr marL="514350" indent="-514350" algn="just">
              <a:buNone/>
            </a:pPr>
            <a:r>
              <a:rPr lang="tr-TR" dirty="0"/>
              <a:t>       </a:t>
            </a:r>
          </a:p>
          <a:p>
            <a:pPr marL="514350" indent="-514350" algn="just">
              <a:buNone/>
            </a:pPr>
            <a:r>
              <a:rPr lang="tr-TR" dirty="0"/>
              <a:t>       Numune kapları: Normal silikat camı görünür bölge için, </a:t>
            </a:r>
            <a:r>
              <a:rPr lang="tr-TR" dirty="0" err="1"/>
              <a:t>kuvarz</a:t>
            </a:r>
            <a:r>
              <a:rPr lang="tr-TR" dirty="0"/>
              <a:t> camlar ise UV bölgesinde ölçümlerde kullanılır. IR bölgesinde numune kapları genellikle </a:t>
            </a:r>
            <a:r>
              <a:rPr lang="tr-TR" dirty="0" err="1"/>
              <a:t>halojenür</a:t>
            </a:r>
            <a:r>
              <a:rPr lang="tr-TR" dirty="0"/>
              <a:t> tuzlarından ya da bazı </a:t>
            </a:r>
            <a:r>
              <a:rPr lang="tr-TR" dirty="0" err="1"/>
              <a:t>polimerik</a:t>
            </a:r>
            <a:r>
              <a:rPr lang="tr-TR" dirty="0"/>
              <a:t> maddelerden yapılır. </a:t>
            </a:r>
          </a:p>
        </p:txBody>
      </p:sp>
    </p:spTree>
    <p:extLst>
      <p:ext uri="{BB962C8B-B14F-4D97-AF65-F5344CB8AC3E}">
        <p14:creationId xmlns:p14="http://schemas.microsoft.com/office/powerpoint/2010/main" val="168163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980728"/>
            <a:ext cx="8229600" cy="5343872"/>
          </a:xfrm>
        </p:spPr>
        <p:txBody>
          <a:bodyPr>
            <a:normAutofit/>
          </a:bodyPr>
          <a:lstStyle/>
          <a:p>
            <a:pPr algn="ctr">
              <a:buNone/>
            </a:pPr>
            <a:r>
              <a:rPr lang="tr-TR" sz="2400" dirty="0"/>
              <a:t>Işın kaynakları iki tiptir.</a:t>
            </a:r>
          </a:p>
          <a:p>
            <a:pPr marL="514350" indent="-514350" algn="just"/>
            <a:r>
              <a:rPr lang="tr-TR" sz="2400" dirty="0"/>
              <a:t>Sürekli kaynaklar, şiddeti dalga boyu ile yavaş ama sürekli bir şekilde değişen ışınlar  yayarlar. Tungsten – halojen lambaları ve döteryum lambaları UV- görünür bölgede, </a:t>
            </a:r>
            <a:r>
              <a:rPr lang="tr-TR" sz="2400" dirty="0" err="1"/>
              <a:t>Nernst</a:t>
            </a:r>
            <a:r>
              <a:rPr lang="tr-TR" sz="2400" dirty="0"/>
              <a:t> çubuğu, nikel-krom alaşım teli ve silisyum karbür çubuktan ibaret </a:t>
            </a:r>
            <a:r>
              <a:rPr lang="tr-TR" sz="2400" dirty="0" err="1"/>
              <a:t>Globar</a:t>
            </a:r>
            <a:r>
              <a:rPr lang="tr-TR" sz="2400" dirty="0"/>
              <a:t> IR bölgede kullanılan sürekli kaynaklara örnektirler.</a:t>
            </a:r>
          </a:p>
          <a:p>
            <a:pPr marL="514350" indent="-514350" algn="just"/>
            <a:r>
              <a:rPr lang="tr-TR" sz="2400" dirty="0"/>
              <a:t>Çizgi kaynakları ise çok az sayıda dalga boyu bölgesinde ve her biri çok daha dar aralıklardan oluşan sınırlı sayıda spektral çizgi yayan kaynaklardır. Çizgi kaynağı olarak, lazerler ve </a:t>
            </a:r>
            <a:r>
              <a:rPr lang="tr-TR" sz="2400" dirty="0" err="1"/>
              <a:t>civa</a:t>
            </a:r>
            <a:r>
              <a:rPr lang="tr-TR" sz="2400" dirty="0"/>
              <a:t> ark lambaları sıklıkla kullanılmaktadır. </a:t>
            </a:r>
          </a:p>
        </p:txBody>
      </p:sp>
    </p:spTree>
    <p:extLst>
      <p:ext uri="{BB962C8B-B14F-4D97-AF65-F5344CB8AC3E}">
        <p14:creationId xmlns:p14="http://schemas.microsoft.com/office/powerpoint/2010/main" val="2313216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260648"/>
            <a:ext cx="8229600" cy="6336704"/>
          </a:xfrm>
        </p:spPr>
        <p:txBody>
          <a:bodyPr>
            <a:normAutofit fontScale="85000" lnSpcReduction="20000"/>
          </a:bodyPr>
          <a:lstStyle/>
          <a:p>
            <a:pPr algn="just"/>
            <a:r>
              <a:rPr lang="tr-TR" dirty="0"/>
              <a:t>Optik </a:t>
            </a:r>
            <a:r>
              <a:rPr lang="tr-TR" dirty="0" err="1"/>
              <a:t>spektroskopik</a:t>
            </a:r>
            <a:r>
              <a:rPr lang="tr-TR" dirty="0"/>
              <a:t> cihazlarda kullanılan dalga boyu </a:t>
            </a:r>
            <a:r>
              <a:rPr lang="tr-TR" dirty="0" err="1"/>
              <a:t>seçiçiler</a:t>
            </a:r>
            <a:r>
              <a:rPr lang="tr-TR" dirty="0"/>
              <a:t> </a:t>
            </a:r>
            <a:r>
              <a:rPr lang="tr-TR" dirty="0" err="1"/>
              <a:t>monokromatörler</a:t>
            </a:r>
            <a:r>
              <a:rPr lang="tr-TR" dirty="0"/>
              <a:t>, </a:t>
            </a:r>
            <a:r>
              <a:rPr lang="tr-TR" dirty="0" err="1"/>
              <a:t>polikromatörler</a:t>
            </a:r>
            <a:r>
              <a:rPr lang="tr-TR" dirty="0"/>
              <a:t> ve ışın filtrelerinden oluşmaktadır. </a:t>
            </a:r>
            <a:r>
              <a:rPr lang="tr-TR" dirty="0" err="1"/>
              <a:t>Polikromatörlerin</a:t>
            </a:r>
            <a:r>
              <a:rPr lang="tr-TR" dirty="0"/>
              <a:t> yapısı </a:t>
            </a:r>
            <a:r>
              <a:rPr lang="tr-TR" dirty="0" err="1"/>
              <a:t>monokromatörlere</a:t>
            </a:r>
            <a:r>
              <a:rPr lang="tr-TR" dirty="0"/>
              <a:t> benzer olmakla birlikte çok sayıda çıkış </a:t>
            </a:r>
            <a:r>
              <a:rPr lang="tr-TR" dirty="0" err="1"/>
              <a:t>silidini</a:t>
            </a:r>
            <a:r>
              <a:rPr lang="tr-TR" dirty="0"/>
              <a:t> yapılarında barındırmaktadırlar. Işın filtrelerinin aralığı diğerleriyle karşılaştırıldığında çok daha geniştir ve girişim ve </a:t>
            </a:r>
            <a:r>
              <a:rPr lang="tr-TR" dirty="0" err="1"/>
              <a:t>absorbsiyon</a:t>
            </a:r>
            <a:r>
              <a:rPr lang="tr-TR" dirty="0"/>
              <a:t> </a:t>
            </a:r>
            <a:r>
              <a:rPr lang="tr-TR" dirty="0" err="1"/>
              <a:t>filtleri</a:t>
            </a:r>
            <a:r>
              <a:rPr lang="tr-TR" dirty="0"/>
              <a:t> olarak iki kısma ayrılırlar.</a:t>
            </a:r>
          </a:p>
          <a:p>
            <a:pPr algn="just">
              <a:buNone/>
            </a:pPr>
            <a:endParaRPr lang="tr-TR" dirty="0"/>
          </a:p>
          <a:p>
            <a:pPr algn="just"/>
            <a:r>
              <a:rPr lang="tr-TR" dirty="0"/>
              <a:t>Optik spektroskopide kullanılan </a:t>
            </a:r>
            <a:r>
              <a:rPr lang="tr-TR" dirty="0" err="1"/>
              <a:t>dedektörlerde</a:t>
            </a:r>
            <a:r>
              <a:rPr lang="tr-TR" dirty="0"/>
              <a:t> iki kısımdır.</a:t>
            </a:r>
          </a:p>
          <a:p>
            <a:pPr marL="514350" indent="-514350" algn="just"/>
            <a:r>
              <a:rPr lang="tr-TR" dirty="0"/>
              <a:t>Foton </a:t>
            </a:r>
            <a:r>
              <a:rPr lang="tr-TR" dirty="0" err="1"/>
              <a:t>dedektörleri</a:t>
            </a:r>
            <a:r>
              <a:rPr lang="tr-TR" dirty="0"/>
              <a:t>, fotonların aktif bir yüzeye çarparak elektron koparması (</a:t>
            </a:r>
            <a:r>
              <a:rPr lang="tr-TR" dirty="0" err="1"/>
              <a:t>fotoemisyon</a:t>
            </a:r>
            <a:r>
              <a:rPr lang="tr-TR" dirty="0"/>
              <a:t>) ya da çarptığı yüzeyi uyararak yüzeyi iletken hale getirmesi (fotoiletkenlik) yardımıyla görev görmektedirler. </a:t>
            </a:r>
            <a:r>
              <a:rPr lang="tr-TR" dirty="0" err="1"/>
              <a:t>Fotodiyot</a:t>
            </a:r>
            <a:r>
              <a:rPr lang="tr-TR" dirty="0"/>
              <a:t> serileri, </a:t>
            </a:r>
            <a:r>
              <a:rPr lang="tr-TR" dirty="0" err="1"/>
              <a:t>fototüpler</a:t>
            </a:r>
            <a:r>
              <a:rPr lang="tr-TR" dirty="0"/>
              <a:t>, </a:t>
            </a:r>
            <a:r>
              <a:rPr lang="tr-TR" dirty="0" err="1"/>
              <a:t>fotoçoğaltıcı</a:t>
            </a:r>
            <a:r>
              <a:rPr lang="tr-TR" dirty="0"/>
              <a:t> tüpler, fotoiletken hücreler, silisyum </a:t>
            </a:r>
            <a:r>
              <a:rPr lang="tr-TR" dirty="0" err="1"/>
              <a:t>fotodiyotlar</a:t>
            </a:r>
            <a:r>
              <a:rPr lang="tr-TR" dirty="0"/>
              <a:t> ve yük aktarma </a:t>
            </a:r>
            <a:r>
              <a:rPr lang="tr-TR" dirty="0" err="1"/>
              <a:t>dedektörleri</a:t>
            </a:r>
            <a:r>
              <a:rPr lang="tr-TR" dirty="0"/>
              <a:t> bu tip </a:t>
            </a:r>
            <a:r>
              <a:rPr lang="tr-TR" dirty="0" err="1"/>
              <a:t>dedektörlere</a:t>
            </a:r>
            <a:r>
              <a:rPr lang="tr-TR" dirty="0"/>
              <a:t> örnektir.</a:t>
            </a:r>
          </a:p>
          <a:p>
            <a:pPr marL="514350" indent="-514350" algn="just"/>
            <a:r>
              <a:rPr lang="tr-TR" dirty="0"/>
              <a:t>Isı </a:t>
            </a:r>
            <a:r>
              <a:rPr lang="tr-TR" dirty="0" err="1"/>
              <a:t>dedektörleri</a:t>
            </a:r>
            <a:r>
              <a:rPr lang="tr-TR" dirty="0"/>
              <a:t> ise IR ışınları gibi fotonların enerjisinin yeterli olmadığı alanlarda kullanılır. </a:t>
            </a:r>
            <a:r>
              <a:rPr lang="tr-TR" dirty="0" err="1"/>
              <a:t>Piroelektrik</a:t>
            </a:r>
            <a:r>
              <a:rPr lang="tr-TR" dirty="0"/>
              <a:t> kristaller, </a:t>
            </a:r>
            <a:r>
              <a:rPr lang="tr-TR" dirty="0" err="1"/>
              <a:t>termopiller</a:t>
            </a:r>
            <a:r>
              <a:rPr lang="tr-TR" dirty="0"/>
              <a:t>, bolometreler ve </a:t>
            </a:r>
            <a:r>
              <a:rPr lang="tr-TR" dirty="0" err="1"/>
              <a:t>pnömatik</a:t>
            </a:r>
            <a:r>
              <a:rPr lang="tr-TR" dirty="0"/>
              <a:t> </a:t>
            </a:r>
            <a:r>
              <a:rPr lang="tr-TR" dirty="0" err="1"/>
              <a:t>dedektörler</a:t>
            </a:r>
            <a:r>
              <a:rPr lang="tr-TR" dirty="0"/>
              <a:t> ısı </a:t>
            </a:r>
            <a:r>
              <a:rPr lang="tr-TR" dirty="0" err="1"/>
              <a:t>dedektörlerine</a:t>
            </a:r>
            <a:r>
              <a:rPr lang="tr-TR" dirty="0"/>
              <a:t> birer örnektir.</a:t>
            </a:r>
          </a:p>
          <a:p>
            <a:pPr algn="just"/>
            <a:endParaRPr lang="tr-TR" sz="2400" dirty="0"/>
          </a:p>
          <a:p>
            <a:pPr algn="just"/>
            <a:endParaRPr lang="tr-TR" sz="2400" dirty="0"/>
          </a:p>
          <a:p>
            <a:pPr algn="just">
              <a:buNone/>
            </a:pPr>
            <a:endParaRPr lang="tr-TR" sz="2600" dirty="0"/>
          </a:p>
          <a:p>
            <a:pPr marL="514350" indent="-514350" algn="just">
              <a:buAutoNum type="arabicParenR"/>
            </a:pPr>
            <a:endParaRPr lang="tr-TR" dirty="0" smtClean="0"/>
          </a:p>
        </p:txBody>
      </p:sp>
    </p:spTree>
    <p:extLst>
      <p:ext uri="{BB962C8B-B14F-4D97-AF65-F5344CB8AC3E}">
        <p14:creationId xmlns:p14="http://schemas.microsoft.com/office/powerpoint/2010/main" val="1902643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47528" y="260649"/>
            <a:ext cx="8496944" cy="6370975"/>
          </a:xfrm>
          <a:prstGeom prst="rect">
            <a:avLst/>
          </a:prstGeom>
          <a:noFill/>
        </p:spPr>
        <p:txBody>
          <a:bodyPr wrap="square" rtlCol="0">
            <a:spAutoFit/>
          </a:bodyPr>
          <a:lstStyle/>
          <a:p>
            <a:pPr marL="354013" indent="-354013" algn="just">
              <a:buFont typeface="Arial" pitchFamily="34" charset="0"/>
              <a:buChar char="•"/>
            </a:pPr>
            <a:r>
              <a:rPr lang="tr-TR" sz="2400" dirty="0"/>
              <a:t> Fotometrelerde dalga boyu seçimi için uygun bir filtre kullanılmaktadır.  Spektrometrelerde ise dalga boyu seçimi için </a:t>
            </a:r>
            <a:r>
              <a:rPr lang="tr-TR" sz="2400" dirty="0" err="1"/>
              <a:t>polikromatör</a:t>
            </a:r>
            <a:r>
              <a:rPr lang="tr-TR" sz="2400" dirty="0"/>
              <a:t> ya da </a:t>
            </a:r>
            <a:r>
              <a:rPr lang="tr-TR" sz="2400" dirty="0" err="1"/>
              <a:t>monokromatör</a:t>
            </a:r>
            <a:r>
              <a:rPr lang="tr-TR" sz="2400" dirty="0"/>
              <a:t> kullanılmaktadır. </a:t>
            </a:r>
            <a:r>
              <a:rPr lang="tr-TR" sz="2400" dirty="0" err="1"/>
              <a:t>Spektrofotometreler</a:t>
            </a:r>
            <a:r>
              <a:rPr lang="tr-TR" sz="2400" dirty="0"/>
              <a:t>, tek ışınlı, çok ışınlı ve çok kanallı olmak üzere üç kısma ayrılır. </a:t>
            </a:r>
          </a:p>
          <a:p>
            <a:pPr marL="354013" indent="-354013" algn="just">
              <a:buFont typeface="Arial" pitchFamily="34" charset="0"/>
              <a:buChar char="•"/>
            </a:pPr>
            <a:endParaRPr lang="tr-TR" sz="2400" dirty="0"/>
          </a:p>
          <a:p>
            <a:pPr marL="354013" indent="-354013" algn="just">
              <a:buFont typeface="Arial" pitchFamily="34" charset="0"/>
              <a:buChar char="•"/>
            </a:pPr>
            <a:r>
              <a:rPr lang="tr-TR" sz="2400" dirty="0"/>
              <a:t>Organik bileşiklerin ışığı </a:t>
            </a:r>
            <a:r>
              <a:rPr lang="tr-TR" sz="2400" dirty="0" err="1"/>
              <a:t>absorbsiyonu</a:t>
            </a:r>
            <a:r>
              <a:rPr lang="tr-TR" sz="2400" dirty="0"/>
              <a:t> ya bağ elektronlarının ya da yapılarında bulunan oksijen, kükürt ve azot gibi atomların değerlik elektronlarının fotonlarla uyarılması sonucu meydana gelir.  Organik bileşiklerdeki tekli bağların uyarılması zor olduğu için bu tip maddelerin analizinde 180 </a:t>
            </a:r>
            <a:r>
              <a:rPr lang="tr-TR" sz="2400" dirty="0" err="1"/>
              <a:t>nm</a:t>
            </a:r>
            <a:r>
              <a:rPr lang="tr-TR" sz="2400" dirty="0"/>
              <a:t> altındaki vakum UV bölgesi kullanılır. Ultraviyole ve görünür alanda </a:t>
            </a:r>
            <a:r>
              <a:rPr lang="tr-TR" sz="2400" dirty="0" err="1"/>
              <a:t>absorbsiyon</a:t>
            </a:r>
            <a:r>
              <a:rPr lang="tr-TR" sz="2400" dirty="0"/>
              <a:t> yapan doymamış gruplara </a:t>
            </a:r>
            <a:r>
              <a:rPr lang="tr-TR" sz="2400" dirty="0" err="1"/>
              <a:t>kromofor</a:t>
            </a:r>
            <a:r>
              <a:rPr lang="tr-TR" sz="2400" dirty="0"/>
              <a:t> grup denir. </a:t>
            </a:r>
          </a:p>
          <a:p>
            <a:pPr marL="354013" indent="-354013" algn="just">
              <a:buFont typeface="Arial" pitchFamily="34" charset="0"/>
              <a:buChar char="•"/>
            </a:pPr>
            <a:endParaRPr lang="tr-TR" sz="2400" dirty="0"/>
          </a:p>
          <a:p>
            <a:pPr marL="354013" indent="-354013" algn="just">
              <a:buFont typeface="Arial" pitchFamily="34" charset="0"/>
              <a:buChar char="•"/>
            </a:pPr>
            <a:r>
              <a:rPr lang="tr-TR" sz="2400" dirty="0"/>
              <a:t>Geçiş  elementlerinin bulunduğu iyonlar ve bunların meydana getirdiği komplekslerdeki geçişler ise dolmuş ya da dolmamış d </a:t>
            </a:r>
            <a:r>
              <a:rPr lang="tr-TR" sz="2400" dirty="0" err="1"/>
              <a:t>orbitalleri</a:t>
            </a:r>
            <a:r>
              <a:rPr lang="tr-TR" sz="2400" dirty="0"/>
              <a:t> ile ilişkilidir ve bu bileşikler renklidirler. </a:t>
            </a:r>
          </a:p>
        </p:txBody>
      </p:sp>
    </p:spTree>
    <p:extLst>
      <p:ext uri="{BB962C8B-B14F-4D97-AF65-F5344CB8AC3E}">
        <p14:creationId xmlns:p14="http://schemas.microsoft.com/office/powerpoint/2010/main" val="2386664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919536" y="404664"/>
            <a:ext cx="8352928" cy="7848302"/>
          </a:xfrm>
          <a:prstGeom prst="rect">
            <a:avLst/>
          </a:prstGeom>
          <a:noFill/>
        </p:spPr>
        <p:txBody>
          <a:bodyPr wrap="square" rtlCol="0">
            <a:spAutoFit/>
          </a:bodyPr>
          <a:lstStyle/>
          <a:p>
            <a:pPr marL="265113" indent="-265113" algn="just">
              <a:buFont typeface="Arial" pitchFamily="34" charset="0"/>
              <a:buChar char="•"/>
            </a:pPr>
            <a:r>
              <a:rPr lang="tr-TR" sz="2400" dirty="0"/>
              <a:t> Ultraviyole ve görünür alan spektroskopisi maddelerin nitel tayininde NMR, IR ya da Kütle </a:t>
            </a:r>
            <a:r>
              <a:rPr lang="tr-TR" sz="2400" dirty="0" err="1"/>
              <a:t>spektroskopik</a:t>
            </a:r>
            <a:r>
              <a:rPr lang="tr-TR" sz="2400" dirty="0"/>
              <a:t> tekniklere destek olarak kullanılabilmektedir.</a:t>
            </a:r>
          </a:p>
          <a:p>
            <a:pPr marL="265113" indent="-265113" algn="just">
              <a:buFont typeface="Arial" pitchFamily="34" charset="0"/>
              <a:buChar char="•"/>
            </a:pPr>
            <a:endParaRPr lang="tr-TR" sz="2400" dirty="0"/>
          </a:p>
          <a:p>
            <a:pPr marL="265113" indent="-265113" algn="just">
              <a:buFont typeface="Arial" pitchFamily="34" charset="0"/>
              <a:buChar char="•"/>
            </a:pPr>
            <a:r>
              <a:rPr lang="tr-TR" sz="2400" dirty="0"/>
              <a:t> Miktar tayinlerinde bu yöntemler gerek tek tek gerekse karışım analizlerinde yaygın biçimde kullanılmaktadır.  Karışım analizlerinde toplam </a:t>
            </a:r>
            <a:r>
              <a:rPr lang="tr-TR" sz="2400" dirty="0" err="1"/>
              <a:t>absorbans</a:t>
            </a:r>
            <a:r>
              <a:rPr lang="tr-TR" sz="2400" dirty="0"/>
              <a:t> ölçümleri kullanılmaktadır.</a:t>
            </a:r>
          </a:p>
          <a:p>
            <a:pPr marL="265113" indent="-265113" algn="just">
              <a:buFont typeface="Arial" pitchFamily="34" charset="0"/>
              <a:buChar char="•"/>
            </a:pPr>
            <a:endParaRPr lang="tr-TR" sz="2400" dirty="0"/>
          </a:p>
          <a:p>
            <a:pPr marL="265113" indent="-265113" algn="just">
              <a:buFont typeface="Arial" pitchFamily="34" charset="0"/>
              <a:buChar char="•"/>
            </a:pPr>
            <a:r>
              <a:rPr lang="tr-TR" sz="2400" dirty="0" err="1"/>
              <a:t>Fotometrik</a:t>
            </a:r>
            <a:r>
              <a:rPr lang="tr-TR" sz="2400" dirty="0"/>
              <a:t> ve </a:t>
            </a:r>
            <a:r>
              <a:rPr lang="tr-TR" sz="2400" dirty="0" err="1"/>
              <a:t>spektrofotometrik</a:t>
            </a:r>
            <a:r>
              <a:rPr lang="tr-TR" sz="2400" dirty="0"/>
              <a:t> </a:t>
            </a:r>
            <a:r>
              <a:rPr lang="tr-TR" sz="2400" dirty="0" err="1"/>
              <a:t>titrasyonlar</a:t>
            </a:r>
            <a:r>
              <a:rPr lang="tr-TR" sz="2400" dirty="0"/>
              <a:t> da reaksiyona girenlerden ya da ürünlerden herhangi birinin ışığı </a:t>
            </a:r>
            <a:r>
              <a:rPr lang="tr-TR" sz="2400" dirty="0" err="1"/>
              <a:t>absorblaması</a:t>
            </a:r>
            <a:r>
              <a:rPr lang="tr-TR" sz="2400" dirty="0"/>
              <a:t> gerekmektedir. İki doğrunun kesişim noktası </a:t>
            </a:r>
            <a:r>
              <a:rPr lang="tr-TR" sz="2400" dirty="0" err="1"/>
              <a:t>titrasyonun</a:t>
            </a:r>
            <a:r>
              <a:rPr lang="tr-TR" sz="2400" dirty="0"/>
              <a:t> bittiği noktadır.</a:t>
            </a:r>
          </a:p>
          <a:p>
            <a:pPr marL="265113" indent="-265113" algn="just"/>
            <a:endParaRPr lang="tr-TR" sz="2400" dirty="0"/>
          </a:p>
          <a:p>
            <a:pPr marL="265113" indent="-265113" algn="just">
              <a:buFont typeface="Arial" pitchFamily="34" charset="0"/>
              <a:buChar char="•"/>
            </a:pPr>
            <a:r>
              <a:rPr lang="tr-TR" sz="2400" dirty="0" err="1"/>
              <a:t>Spektrofotometrik</a:t>
            </a:r>
            <a:r>
              <a:rPr lang="tr-TR" sz="2400" dirty="0"/>
              <a:t> olarak kompleksleşme sonucunda meydana gelen iyonların bileşimleri ve kompleksleşme dereceleri de aydınlatılabilir.  Bunun için sürekli değiştirme, </a:t>
            </a:r>
            <a:r>
              <a:rPr lang="tr-TR" sz="2400" dirty="0" err="1"/>
              <a:t>mol</a:t>
            </a:r>
            <a:r>
              <a:rPr lang="tr-TR" sz="2400" dirty="0"/>
              <a:t> oranı ve eğim oranı </a:t>
            </a:r>
            <a:r>
              <a:rPr lang="tr-TR" sz="2400"/>
              <a:t>yöntemlerinden faydalanılır.</a:t>
            </a:r>
            <a:endParaRPr lang="tr-TR" sz="2400" dirty="0"/>
          </a:p>
          <a:p>
            <a:pPr marL="265113" indent="-265113" algn="just">
              <a:buFont typeface="Arial" pitchFamily="34" charset="0"/>
              <a:buChar char="•"/>
            </a:pPr>
            <a:endParaRPr lang="tr-TR" sz="2400" dirty="0"/>
          </a:p>
          <a:p>
            <a:pPr marL="265113" indent="-265113" algn="just">
              <a:buFont typeface="Arial" pitchFamily="34" charset="0"/>
              <a:buChar char="•"/>
            </a:pPr>
            <a:endParaRPr lang="tr-TR" sz="2400" dirty="0"/>
          </a:p>
          <a:p>
            <a:pPr marL="265113" indent="-265113" algn="just">
              <a:buFont typeface="Arial" pitchFamily="34" charset="0"/>
              <a:buChar char="•"/>
            </a:pPr>
            <a:endParaRPr lang="tr-TR" sz="2400" dirty="0"/>
          </a:p>
          <a:p>
            <a:pPr marL="265113" indent="-265113" algn="just">
              <a:buFont typeface="Arial" pitchFamily="34" charset="0"/>
              <a:buChar char="•"/>
            </a:pPr>
            <a:endParaRPr lang="tr-TR" sz="2400" dirty="0"/>
          </a:p>
        </p:txBody>
      </p:sp>
    </p:spTree>
    <p:extLst>
      <p:ext uri="{BB962C8B-B14F-4D97-AF65-F5344CB8AC3E}">
        <p14:creationId xmlns:p14="http://schemas.microsoft.com/office/powerpoint/2010/main" val="1126920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919536" y="476673"/>
            <a:ext cx="8424936" cy="4524315"/>
          </a:xfrm>
          <a:prstGeom prst="rect">
            <a:avLst/>
          </a:prstGeom>
          <a:noFill/>
        </p:spPr>
        <p:txBody>
          <a:bodyPr wrap="square" rtlCol="0">
            <a:spAutoFit/>
          </a:bodyPr>
          <a:lstStyle/>
          <a:p>
            <a:pPr algn="ctr"/>
            <a:endParaRPr lang="tr-TR" b="1" dirty="0"/>
          </a:p>
          <a:p>
            <a:pPr algn="ctr"/>
            <a:r>
              <a:rPr lang="tr-TR" b="1" dirty="0"/>
              <a:t>KOMPLEKSLERİN SPEKTROFOTOMETRİK OLARAK İNCELENMESİ</a:t>
            </a:r>
            <a:endParaRPr lang="tr-TR" dirty="0"/>
          </a:p>
          <a:p>
            <a:pPr algn="just"/>
            <a:r>
              <a:rPr lang="tr-TR" dirty="0"/>
              <a:t>        </a:t>
            </a:r>
            <a:r>
              <a:rPr lang="tr-TR" dirty="0" err="1"/>
              <a:t>Spektrofotometrik</a:t>
            </a:r>
            <a:r>
              <a:rPr lang="tr-TR" dirty="0"/>
              <a:t> yöntemler, </a:t>
            </a:r>
            <a:r>
              <a:rPr lang="tr-TR" dirty="0" err="1"/>
              <a:t>kompeks</a:t>
            </a:r>
            <a:r>
              <a:rPr lang="tr-TR" dirty="0"/>
              <a:t> iyonların bileşimlerinin aydınlatılmasında ve oluşum sabitlerinin tayininde de kullanılır. </a:t>
            </a:r>
          </a:p>
          <a:p>
            <a:pPr marL="342900" indent="-342900" algn="just">
              <a:buAutoNum type="arabicParenR"/>
            </a:pPr>
            <a:r>
              <a:rPr lang="tr-TR" dirty="0"/>
              <a:t>Sürekli değiştirme yöntemi: </a:t>
            </a:r>
            <a:r>
              <a:rPr lang="tr-TR" dirty="0" err="1"/>
              <a:t>Analit</a:t>
            </a:r>
            <a:r>
              <a:rPr lang="tr-TR" dirty="0"/>
              <a:t> </a:t>
            </a:r>
            <a:r>
              <a:rPr lang="tr-TR" dirty="0" err="1"/>
              <a:t>derişimleri</a:t>
            </a:r>
            <a:r>
              <a:rPr lang="tr-TR" dirty="0"/>
              <a:t> eşit olacak şekilde hazırlanmış katyon ve </a:t>
            </a:r>
            <a:r>
              <a:rPr lang="tr-TR" dirty="0" err="1"/>
              <a:t>ligant</a:t>
            </a:r>
            <a:r>
              <a:rPr lang="tr-TR" dirty="0"/>
              <a:t> çözeltileri belirli oranlarda karıştırılır.  Sonra ölçülen </a:t>
            </a:r>
            <a:r>
              <a:rPr lang="tr-TR" dirty="0" err="1"/>
              <a:t>absorbanslar</a:t>
            </a:r>
            <a:r>
              <a:rPr lang="tr-TR" dirty="0"/>
              <a:t> katyonun hacmine karşı grafiğe geçirilir.  Kompleks bileşimindeki katyon sayısı </a:t>
            </a:r>
            <a:r>
              <a:rPr lang="tr-TR" dirty="0" err="1"/>
              <a:t>ligand</a:t>
            </a:r>
            <a:r>
              <a:rPr lang="tr-TR" dirty="0"/>
              <a:t> sayısına eşit olunca bir spektrumda bir maksimum gözlenir.  Bu maksimumdaki oran kompleksin bileşimini gösterir.</a:t>
            </a:r>
          </a:p>
          <a:p>
            <a:pPr marL="342900" indent="-342900" algn="just">
              <a:buAutoNum type="arabicParenR"/>
            </a:pPr>
            <a:r>
              <a:rPr lang="tr-TR" dirty="0" err="1"/>
              <a:t>Mol</a:t>
            </a:r>
            <a:r>
              <a:rPr lang="tr-TR" dirty="0"/>
              <a:t> oranı yöntemi: </a:t>
            </a:r>
            <a:r>
              <a:rPr lang="tr-TR" dirty="0" err="1"/>
              <a:t>Mol</a:t>
            </a:r>
            <a:r>
              <a:rPr lang="tr-TR" dirty="0"/>
              <a:t> oranı yönteminde katyonun derişimi sabit,</a:t>
            </a:r>
            <a:r>
              <a:rPr lang="tr-TR" dirty="0" err="1"/>
              <a:t>ligandınki</a:t>
            </a:r>
            <a:r>
              <a:rPr lang="tr-TR" dirty="0"/>
              <a:t> değişkendir. Okunan </a:t>
            </a:r>
            <a:r>
              <a:rPr lang="tr-TR" dirty="0" err="1"/>
              <a:t>absorbanslara</a:t>
            </a:r>
            <a:r>
              <a:rPr lang="tr-TR" dirty="0"/>
              <a:t> karşı </a:t>
            </a:r>
            <a:r>
              <a:rPr lang="tr-TR" dirty="0" err="1"/>
              <a:t>reaktantların</a:t>
            </a:r>
            <a:r>
              <a:rPr lang="tr-TR" dirty="0"/>
              <a:t> </a:t>
            </a:r>
            <a:r>
              <a:rPr lang="tr-TR" dirty="0" err="1"/>
              <a:t>mol</a:t>
            </a:r>
            <a:r>
              <a:rPr lang="tr-TR" dirty="0"/>
              <a:t> oranı grafiğe geçirilir.</a:t>
            </a:r>
          </a:p>
          <a:p>
            <a:pPr marL="342900" indent="-342900" algn="just">
              <a:buAutoNum type="arabicParenR"/>
            </a:pPr>
            <a:r>
              <a:rPr lang="tr-TR" dirty="0"/>
              <a:t>Eğim oranı yöntemi: Katyonun veya ligandın çok aşırı </a:t>
            </a:r>
            <a:r>
              <a:rPr lang="tr-TR" dirty="0" err="1"/>
              <a:t>derişimleri</a:t>
            </a:r>
            <a:r>
              <a:rPr lang="tr-TR" dirty="0"/>
              <a:t> kullanılarak  kompleksin oluşum reaksiyonu tamamlanır. Daha sonra kompleksin </a:t>
            </a:r>
            <a:r>
              <a:rPr lang="tr-TR" dirty="0" err="1"/>
              <a:t>absorbsiyonu</a:t>
            </a:r>
            <a:r>
              <a:rPr lang="tr-TR" dirty="0"/>
              <a:t> ölçülerek tayin yapılır.</a:t>
            </a:r>
          </a:p>
          <a:p>
            <a:pPr marL="342900" indent="-342900" algn="just"/>
            <a:endParaRPr lang="tr-TR" dirty="0"/>
          </a:p>
          <a:p>
            <a:pPr marL="342900" indent="-342900" algn="just">
              <a:buAutoNum type="arabicParenR"/>
            </a:pPr>
            <a:endParaRPr lang="tr-TR" dirty="0"/>
          </a:p>
        </p:txBody>
      </p:sp>
    </p:spTree>
    <p:extLst>
      <p:ext uri="{BB962C8B-B14F-4D97-AF65-F5344CB8AC3E}">
        <p14:creationId xmlns:p14="http://schemas.microsoft.com/office/powerpoint/2010/main" val="228806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801</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Engin</dc:creator>
  <cp:lastModifiedBy>kullanicii</cp:lastModifiedBy>
  <cp:revision>1</cp:revision>
  <dcterms:created xsi:type="dcterms:W3CDTF">2019-02-21T13:35:41Z</dcterms:created>
  <dcterms:modified xsi:type="dcterms:W3CDTF">2019-02-22T07:06:47Z</dcterms:modified>
</cp:coreProperties>
</file>