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1" r:id="rId2"/>
    <p:sldId id="273" r:id="rId3"/>
    <p:sldId id="274" r:id="rId4"/>
    <p:sldId id="275" r:id="rId5"/>
    <p:sldId id="278" r:id="rId6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152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E3298FE-8CE0-445C-B435-E751B6B5E1AF}" type="datetimeFigureOut">
              <a:rPr lang="tr-TR" smtClean="0"/>
              <a:t>1.03.2021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22F8E4-8EFD-4769-81F8-208BB5333DB8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1823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A22F8E4-8EFD-4769-81F8-208BB5333DB8}" type="slidenum">
              <a:rPr lang="tr-TR" smtClean="0"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94442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 dirty="0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1.03.2021</a:t>
            </a:fld>
            <a:endParaRPr lang="tr-TR" dirty="0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 dirty="0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Critical </a:t>
            </a:r>
            <a:r>
              <a:rPr lang="en-GB" dirty="0"/>
              <a:t>reading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70912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/>
              <a:t>When you read, ask yourself the following questions: </a:t>
            </a:r>
          </a:p>
          <a:p>
            <a:r>
              <a:rPr lang="en-US" dirty="0"/>
              <a:t>What is the author trying to prove? </a:t>
            </a:r>
          </a:p>
          <a:p>
            <a:r>
              <a:rPr lang="en-US" dirty="0"/>
              <a:t>What is the author assuming I will agree with?</a:t>
            </a:r>
          </a:p>
          <a:p>
            <a:r>
              <a:rPr lang="en-US" dirty="0"/>
              <a:t>Do I agree with the author? </a:t>
            </a:r>
          </a:p>
          <a:p>
            <a:r>
              <a:rPr lang="en-US" dirty="0"/>
              <a:t>Does the author adequately defend </a:t>
            </a:r>
            <a:r>
              <a:rPr lang="en-US" dirty="0" smtClean="0"/>
              <a:t>her</a:t>
            </a:r>
            <a:r>
              <a:rPr lang="tr-TR" dirty="0" smtClean="0"/>
              <a:t>/his</a:t>
            </a:r>
            <a:r>
              <a:rPr lang="en-US" dirty="0" smtClean="0"/>
              <a:t> </a:t>
            </a:r>
            <a:r>
              <a:rPr lang="en-US" dirty="0"/>
              <a:t>argument? What kind of proof does </a:t>
            </a:r>
            <a:r>
              <a:rPr lang="en-US" dirty="0" smtClean="0"/>
              <a:t>s</a:t>
            </a:r>
            <a:r>
              <a:rPr lang="tr-TR" dirty="0" smtClean="0"/>
              <a:t>/</a:t>
            </a:r>
            <a:r>
              <a:rPr lang="en-US" dirty="0" smtClean="0"/>
              <a:t>he </a:t>
            </a:r>
            <a:r>
              <a:rPr lang="en-US" dirty="0"/>
              <a:t>use</a:t>
            </a:r>
            <a:r>
              <a:rPr lang="en-US" dirty="0" smtClean="0"/>
              <a:t>?</a:t>
            </a:r>
            <a:endParaRPr lang="tr-TR" dirty="0" smtClean="0"/>
          </a:p>
          <a:p>
            <a:pPr marL="0" indent="0">
              <a:buNone/>
            </a:pPr>
            <a:r>
              <a:rPr lang="tr-TR" dirty="0" smtClean="0"/>
              <a:t>(</a:t>
            </a:r>
            <a:r>
              <a:rPr lang="tr-TR" dirty="0" err="1" smtClean="0"/>
              <a:t>See</a:t>
            </a:r>
            <a:r>
              <a:rPr lang="tr-TR" dirty="0"/>
              <a:t> https://teachingenglishlanguagearts.com/writing-convincing-arguments</a:t>
            </a:r>
            <a:r>
              <a:rPr lang="tr-TR" dirty="0" smtClean="0"/>
              <a:t>/)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308879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9512" y="116632"/>
            <a:ext cx="8507288" cy="6009531"/>
          </a:xfrm>
        </p:spPr>
        <p:txBody>
          <a:bodyPr>
            <a:normAutofit fontScale="25000" lnSpcReduction="20000"/>
          </a:bodyPr>
          <a:lstStyle/>
          <a:p>
            <a:pPr marL="0" indent="0" algn="just">
              <a:buNone/>
            </a:pPr>
            <a:endParaRPr lang="tr-TR" sz="11200" dirty="0" smtClean="0"/>
          </a:p>
          <a:p>
            <a:pPr marL="0" indent="0" algn="just">
              <a:buNone/>
            </a:pPr>
            <a:r>
              <a:rPr lang="en-US" sz="11200" dirty="0" smtClean="0"/>
              <a:t>Here</a:t>
            </a:r>
            <a:r>
              <a:rPr lang="tr-TR" sz="11200" dirty="0" smtClean="0"/>
              <a:t>’</a:t>
            </a:r>
            <a:r>
              <a:rPr lang="en-US" sz="11200" dirty="0" smtClean="0"/>
              <a:t>s </a:t>
            </a:r>
            <a:r>
              <a:rPr lang="tr-TR" sz="11200" dirty="0" smtClean="0"/>
              <a:t>a </a:t>
            </a:r>
            <a:r>
              <a:rPr lang="en-US" sz="11200" dirty="0" smtClean="0"/>
              <a:t>very </a:t>
            </a:r>
            <a:r>
              <a:rPr lang="en-US" sz="11200" dirty="0"/>
              <a:t>useful list of questions to ask of every text you read: </a:t>
            </a:r>
            <a:endParaRPr lang="tr-TR" sz="11200" dirty="0"/>
          </a:p>
          <a:p>
            <a:pPr algn="just"/>
            <a:endParaRPr lang="en-US" sz="11200" dirty="0"/>
          </a:p>
          <a:p>
            <a:pPr algn="just"/>
            <a:r>
              <a:rPr lang="en-US" sz="11200" dirty="0"/>
              <a:t>Who is the </a:t>
            </a:r>
            <a:r>
              <a:rPr lang="en-US" sz="11200" dirty="0" smtClean="0"/>
              <a:t>text</a:t>
            </a:r>
            <a:r>
              <a:rPr lang="tr-TR" sz="11200" dirty="0" smtClean="0"/>
              <a:t>’</a:t>
            </a:r>
            <a:r>
              <a:rPr lang="en-US" sz="11200" dirty="0" smtClean="0"/>
              <a:t>s </a:t>
            </a:r>
            <a:r>
              <a:rPr lang="en-US" sz="11200" dirty="0"/>
              <a:t>author, and what is important to know about him or her? </a:t>
            </a:r>
          </a:p>
          <a:p>
            <a:pPr algn="just"/>
            <a:endParaRPr lang="tr-TR" sz="11200" dirty="0"/>
          </a:p>
          <a:p>
            <a:pPr algn="just"/>
            <a:r>
              <a:rPr lang="en-US" sz="11200" dirty="0"/>
              <a:t>For whom is the author writing, and why? How would you describe the </a:t>
            </a:r>
            <a:r>
              <a:rPr lang="en-US" sz="11200" dirty="0" smtClean="0"/>
              <a:t>text</a:t>
            </a:r>
            <a:r>
              <a:rPr lang="tr-TR" sz="11200" dirty="0" smtClean="0"/>
              <a:t>’</a:t>
            </a:r>
            <a:r>
              <a:rPr lang="en-US" sz="11200" dirty="0" smtClean="0"/>
              <a:t>s </a:t>
            </a:r>
            <a:r>
              <a:rPr lang="en-US" sz="11200" dirty="0"/>
              <a:t>audience? </a:t>
            </a:r>
          </a:p>
          <a:p>
            <a:pPr algn="just"/>
            <a:endParaRPr lang="tr-TR" sz="11200" dirty="0"/>
          </a:p>
          <a:p>
            <a:pPr algn="just"/>
            <a:r>
              <a:rPr lang="en-US" sz="11200" dirty="0"/>
              <a:t>How does the </a:t>
            </a:r>
            <a:r>
              <a:rPr lang="en-US" sz="11200" i="1" dirty="0"/>
              <a:t>genre </a:t>
            </a:r>
            <a:r>
              <a:rPr lang="en-US" sz="11200" dirty="0"/>
              <a:t>of your text (poetry, novel, play, etc.) actually work? </a:t>
            </a:r>
            <a:r>
              <a:rPr lang="en-US" sz="11200" dirty="0" smtClean="0"/>
              <a:t>What </a:t>
            </a:r>
            <a:r>
              <a:rPr lang="en-US" sz="11200" i="1" dirty="0"/>
              <a:t>conventions </a:t>
            </a:r>
            <a:r>
              <a:rPr lang="en-US" sz="11200" dirty="0"/>
              <a:t>(traditional and widely accepted ways of conveying information) does the </a:t>
            </a:r>
            <a:r>
              <a:rPr lang="en-US" sz="11200" dirty="0" smtClean="0"/>
              <a:t>genre</a:t>
            </a:r>
            <a:r>
              <a:rPr lang="tr-TR" sz="11200" dirty="0" smtClean="0"/>
              <a:t> of </a:t>
            </a:r>
            <a:r>
              <a:rPr lang="tr-TR" sz="11200" dirty="0" err="1" smtClean="0"/>
              <a:t>your</a:t>
            </a:r>
            <a:r>
              <a:rPr lang="tr-TR" sz="11200" dirty="0" smtClean="0"/>
              <a:t> </a:t>
            </a:r>
            <a:r>
              <a:rPr lang="tr-TR" sz="11200" dirty="0" err="1" smtClean="0"/>
              <a:t>text</a:t>
            </a:r>
            <a:r>
              <a:rPr lang="en-US" sz="11200" dirty="0" smtClean="0"/>
              <a:t> use? </a:t>
            </a:r>
            <a:endParaRPr lang="en-US" sz="11200" dirty="0"/>
          </a:p>
          <a:p>
            <a:endParaRPr lang="tr-TR" sz="11200" dirty="0"/>
          </a:p>
          <a:p>
            <a:pPr marL="0" indent="0">
              <a:buNone/>
            </a:pPr>
            <a:endParaRPr lang="tr-TR" sz="9800" dirty="0"/>
          </a:p>
        </p:txBody>
      </p:sp>
    </p:spTree>
    <p:extLst>
      <p:ext uri="{BB962C8B-B14F-4D97-AF65-F5344CB8AC3E}">
        <p14:creationId xmlns:p14="http://schemas.microsoft.com/office/powerpoint/2010/main" val="21162329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836712"/>
            <a:ext cx="8435280" cy="5445224"/>
          </a:xfrm>
        </p:spPr>
        <p:txBody>
          <a:bodyPr>
            <a:normAutofit fontScale="70000" lnSpcReduction="20000"/>
          </a:bodyPr>
          <a:lstStyle/>
          <a:p>
            <a:pPr algn="just"/>
            <a:endParaRPr lang="tr-TR" sz="11200" dirty="0"/>
          </a:p>
          <a:p>
            <a:pPr algn="just"/>
            <a:r>
              <a:rPr lang="en-US" sz="5100" dirty="0"/>
              <a:t>What is the historical context in which </a:t>
            </a:r>
            <a:r>
              <a:rPr lang="tr-TR" sz="5100" dirty="0" err="1" smtClean="0"/>
              <a:t>the</a:t>
            </a:r>
            <a:r>
              <a:rPr lang="tr-TR" sz="5100" dirty="0" smtClean="0"/>
              <a:t> </a:t>
            </a:r>
            <a:r>
              <a:rPr lang="en-US" sz="5100" dirty="0" smtClean="0"/>
              <a:t>text </a:t>
            </a:r>
            <a:r>
              <a:rPr lang="en-US" sz="5100" dirty="0"/>
              <a:t>was written? How does this text engage with</a:t>
            </a:r>
            <a:r>
              <a:rPr lang="tr-TR" sz="5100" dirty="0"/>
              <a:t> </a:t>
            </a:r>
            <a:r>
              <a:rPr lang="en-US" sz="5100" dirty="0"/>
              <a:t>the intellectual, social, and political climate of its time? </a:t>
            </a:r>
          </a:p>
          <a:p>
            <a:pPr algn="just"/>
            <a:r>
              <a:rPr lang="en-US" sz="5100" dirty="0" smtClean="0"/>
              <a:t>How </a:t>
            </a:r>
            <a:r>
              <a:rPr lang="en-US" sz="5100" dirty="0"/>
              <a:t>does </a:t>
            </a:r>
            <a:r>
              <a:rPr lang="tr-TR" sz="5100" dirty="0" err="1" smtClean="0"/>
              <a:t>the</a:t>
            </a:r>
            <a:r>
              <a:rPr lang="en-US" sz="5100" dirty="0" smtClean="0"/>
              <a:t> </a:t>
            </a:r>
            <a:r>
              <a:rPr lang="tr-TR" sz="5100" dirty="0" err="1" smtClean="0"/>
              <a:t>literary</a:t>
            </a:r>
            <a:r>
              <a:rPr lang="tr-TR" sz="5100" dirty="0" smtClean="0"/>
              <a:t> </a:t>
            </a:r>
            <a:r>
              <a:rPr lang="tr-TR" sz="5100" dirty="0" err="1" smtClean="0"/>
              <a:t>work</a:t>
            </a:r>
            <a:r>
              <a:rPr lang="tr-TR" sz="5100" dirty="0" smtClean="0"/>
              <a:t> </a:t>
            </a:r>
            <a:r>
              <a:rPr lang="tr-TR" sz="5100" dirty="0" err="1" smtClean="0"/>
              <a:t>that</a:t>
            </a:r>
            <a:r>
              <a:rPr lang="tr-TR" sz="5100" dirty="0" smtClean="0"/>
              <a:t> </a:t>
            </a:r>
            <a:r>
              <a:rPr lang="tr-TR" sz="5100" dirty="0" err="1" smtClean="0"/>
              <a:t>you</a:t>
            </a:r>
            <a:r>
              <a:rPr lang="tr-TR" sz="5100" dirty="0" smtClean="0"/>
              <a:t> </a:t>
            </a:r>
            <a:r>
              <a:rPr lang="tr-TR" sz="5100" dirty="0" err="1" smtClean="0"/>
              <a:t>study</a:t>
            </a:r>
            <a:r>
              <a:rPr lang="en-US" sz="5100" dirty="0" smtClean="0"/>
              <a:t> </a:t>
            </a:r>
            <a:r>
              <a:rPr lang="en-US" sz="5100" dirty="0"/>
              <a:t>challenge or agree with other texts? What, in other words, are its </a:t>
            </a:r>
            <a:r>
              <a:rPr lang="en-US" sz="5100" dirty="0" err="1"/>
              <a:t>intertextual</a:t>
            </a:r>
            <a:r>
              <a:rPr lang="en-US" sz="5100" dirty="0"/>
              <a:t> characteristics? </a:t>
            </a:r>
          </a:p>
          <a:p>
            <a:pPr marL="0" indent="0" algn="just">
              <a:buNone/>
            </a:pPr>
            <a:endParaRPr lang="tr-TR" sz="11200" dirty="0"/>
          </a:p>
          <a:p>
            <a:pPr algn="just"/>
            <a:endParaRPr lang="tr-TR" sz="11200" dirty="0"/>
          </a:p>
          <a:p>
            <a:endParaRPr lang="tr-TR" sz="9600" dirty="0"/>
          </a:p>
        </p:txBody>
      </p:sp>
    </p:spTree>
    <p:extLst>
      <p:ext uri="{BB962C8B-B14F-4D97-AF65-F5344CB8AC3E}">
        <p14:creationId xmlns:p14="http://schemas.microsoft.com/office/powerpoint/2010/main" val="38863123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1520" y="404664"/>
            <a:ext cx="8784976" cy="6336704"/>
          </a:xfrm>
        </p:spPr>
        <p:txBody>
          <a:bodyPr>
            <a:normAutofit fontScale="85000" lnSpcReduction="20000"/>
          </a:bodyPr>
          <a:lstStyle/>
          <a:p>
            <a:pPr algn="just"/>
            <a:endParaRPr lang="tr-TR" sz="4000" dirty="0"/>
          </a:p>
          <a:p>
            <a:pPr algn="just"/>
            <a:r>
              <a:rPr lang="en-US" sz="4000" dirty="0"/>
              <a:t>What key terms, images and concepts has the author chosen to highlight in </a:t>
            </a:r>
            <a:r>
              <a:rPr lang="tr-TR" sz="4000" dirty="0" err="1" smtClean="0"/>
              <a:t>the</a:t>
            </a:r>
            <a:r>
              <a:rPr lang="en-US" sz="4000" dirty="0" smtClean="0"/>
              <a:t> </a:t>
            </a:r>
            <a:r>
              <a:rPr lang="en-US" sz="4000" dirty="0"/>
              <a:t>text? Where in the piece do you encounter these terms, and are their patterns to their use? </a:t>
            </a:r>
          </a:p>
          <a:p>
            <a:pPr algn="just"/>
            <a:endParaRPr lang="tr-TR" sz="4000" dirty="0"/>
          </a:p>
          <a:p>
            <a:pPr algn="just"/>
            <a:r>
              <a:rPr lang="en-US" sz="4000" dirty="0"/>
              <a:t>Are there any terms or phrases that seem historically specific? </a:t>
            </a:r>
          </a:p>
          <a:p>
            <a:pPr marL="0" indent="0" algn="just">
              <a:buNone/>
            </a:pPr>
            <a:endParaRPr lang="tr-TR" sz="4000" dirty="0"/>
          </a:p>
          <a:p>
            <a:pPr algn="just"/>
            <a:r>
              <a:rPr lang="en-US" sz="4000" dirty="0"/>
              <a:t>What claims (about people, the world, history, science, life, death, etc.) are made in </a:t>
            </a:r>
            <a:r>
              <a:rPr lang="en-US" sz="4000" dirty="0" err="1" smtClean="0"/>
              <a:t>th</a:t>
            </a:r>
            <a:r>
              <a:rPr lang="tr-TR" sz="4000" dirty="0" smtClean="0"/>
              <a:t>e</a:t>
            </a:r>
            <a:r>
              <a:rPr lang="en-US" sz="4000" dirty="0" smtClean="0"/>
              <a:t> </a:t>
            </a:r>
            <a:r>
              <a:rPr lang="en-US" sz="4000" dirty="0"/>
              <a:t>text? Which claims are the most important? Are they supported?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088010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en-US" dirty="0" smtClean="0"/>
              <a:t>Remember </a:t>
            </a:r>
            <a:r>
              <a:rPr lang="en-US" dirty="0"/>
              <a:t>that one of the qualities that makes for a good interpretation is that it avoids the obvious. You want to develop complex ideas, and the best way to do that is to keep your ideas flexible until </a:t>
            </a:r>
            <a:r>
              <a:rPr lang="en-US" dirty="0" smtClean="0"/>
              <a:t>you</a:t>
            </a:r>
            <a:r>
              <a:rPr lang="tr-TR" dirty="0"/>
              <a:t> </a:t>
            </a:r>
            <a:r>
              <a:rPr lang="tr-TR" dirty="0" err="1" smtClean="0"/>
              <a:t>have</a:t>
            </a:r>
            <a:r>
              <a:rPr lang="en-US" dirty="0" smtClean="0"/>
              <a:t> </a:t>
            </a:r>
            <a:r>
              <a:rPr lang="en-US" dirty="0"/>
              <a:t>considered the evidence carefully. </a:t>
            </a:r>
            <a:endParaRPr lang="tr-TR" dirty="0"/>
          </a:p>
          <a:p>
            <a:pPr marL="0" indent="0" algn="just">
              <a:buNone/>
            </a:pPr>
            <a:r>
              <a:rPr lang="en-US" dirty="0"/>
              <a:t>Above all, you </a:t>
            </a:r>
            <a:r>
              <a:rPr lang="tr-TR" dirty="0" err="1" smtClean="0"/>
              <a:t>would</a:t>
            </a:r>
            <a:r>
              <a:rPr lang="tr-TR" dirty="0" smtClean="0"/>
              <a:t> not</a:t>
            </a:r>
            <a:r>
              <a:rPr lang="en-US" dirty="0" smtClean="0"/>
              <a:t> </a:t>
            </a:r>
            <a:r>
              <a:rPr lang="en-US" dirty="0"/>
              <a:t>want to write a simplistic paper, and to avoid that, you need to be willing to challenge or expand your own thoughts. </a:t>
            </a:r>
            <a:endParaRPr lang="tr-TR" dirty="0" smtClean="0"/>
          </a:p>
          <a:p>
            <a:pPr marL="0" indent="0" algn="just">
              <a:buNone/>
            </a:pPr>
            <a:r>
              <a:rPr lang="tr-TR" dirty="0" smtClean="0"/>
              <a:t>(</a:t>
            </a:r>
            <a:r>
              <a:rPr lang="tr-TR" dirty="0" err="1" smtClean="0"/>
              <a:t>See</a:t>
            </a:r>
            <a:r>
              <a:rPr lang="tr-TR" dirty="0" smtClean="0"/>
              <a:t> </a:t>
            </a:r>
            <a:r>
              <a:rPr lang="tr-TR" dirty="0"/>
              <a:t>https://writingcenter.unc.edu/tips-and-tools/literature-fiction</a:t>
            </a:r>
            <a:r>
              <a:rPr lang="tr-TR" dirty="0" smtClean="0"/>
              <a:t>/)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26993887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1009</TotalTime>
  <Words>381</Words>
  <Application>Microsoft Office PowerPoint</Application>
  <PresentationFormat>Ekran Gösterisi (4:3)</PresentationFormat>
  <Paragraphs>29</Paragraphs>
  <Slides>5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8" baseType="lpstr">
      <vt:lpstr>Arial</vt:lpstr>
      <vt:lpstr>Calibri</vt:lpstr>
      <vt:lpstr>Ofis Teması</vt:lpstr>
      <vt:lpstr>Critical reading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CRITICAL AND ANALYTICAL THINKING</dc:title>
  <dc:creator>Hp</dc:creator>
  <cp:lastModifiedBy>xx</cp:lastModifiedBy>
  <cp:revision>30</cp:revision>
  <dcterms:created xsi:type="dcterms:W3CDTF">2017-09-28T23:10:40Z</dcterms:created>
  <dcterms:modified xsi:type="dcterms:W3CDTF">2021-03-01T10:38:29Z</dcterms:modified>
</cp:coreProperties>
</file>