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8E9EB-2D35-4C73-A9B7-011234FC3A7A}" type="datetimeFigureOut">
              <a:rPr lang="tr-TR" smtClean="0"/>
              <a:t>26.06.2019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A1B7B-505B-406B-9068-16B3AEB63E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7712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8E9EB-2D35-4C73-A9B7-011234FC3A7A}" type="datetimeFigureOut">
              <a:rPr lang="tr-TR" smtClean="0"/>
              <a:t>26.06.2019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A1B7B-505B-406B-9068-16B3AEB63E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08582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8E9EB-2D35-4C73-A9B7-011234FC3A7A}" type="datetimeFigureOut">
              <a:rPr lang="tr-TR" smtClean="0"/>
              <a:t>26.06.2019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A1B7B-505B-406B-9068-16B3AEB63E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6611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8E9EB-2D35-4C73-A9B7-011234FC3A7A}" type="datetimeFigureOut">
              <a:rPr lang="tr-TR" smtClean="0"/>
              <a:t>26.06.2019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A1B7B-505B-406B-9068-16B3AEB63E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62172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8E9EB-2D35-4C73-A9B7-011234FC3A7A}" type="datetimeFigureOut">
              <a:rPr lang="tr-TR" smtClean="0"/>
              <a:t>26.06.2019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A1B7B-505B-406B-9068-16B3AEB63E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1669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8E9EB-2D35-4C73-A9B7-011234FC3A7A}" type="datetimeFigureOut">
              <a:rPr lang="tr-TR" smtClean="0"/>
              <a:t>26.06.2019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A1B7B-505B-406B-9068-16B3AEB63E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0031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8E9EB-2D35-4C73-A9B7-011234FC3A7A}" type="datetimeFigureOut">
              <a:rPr lang="tr-TR" smtClean="0"/>
              <a:t>26.06.2019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A1B7B-505B-406B-9068-16B3AEB63E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0660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8E9EB-2D35-4C73-A9B7-011234FC3A7A}" type="datetimeFigureOut">
              <a:rPr lang="tr-TR" smtClean="0"/>
              <a:t>26.06.2019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A1B7B-505B-406B-9068-16B3AEB63E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89416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8E9EB-2D35-4C73-A9B7-011234FC3A7A}" type="datetimeFigureOut">
              <a:rPr lang="tr-TR" smtClean="0"/>
              <a:t>26.06.2019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A1B7B-505B-406B-9068-16B3AEB63E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0474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8E9EB-2D35-4C73-A9B7-011234FC3A7A}" type="datetimeFigureOut">
              <a:rPr lang="tr-TR" smtClean="0"/>
              <a:t>26.06.2019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A1B7B-505B-406B-9068-16B3AEB63E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34187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8E9EB-2D35-4C73-A9B7-011234FC3A7A}" type="datetimeFigureOut">
              <a:rPr lang="tr-TR" smtClean="0"/>
              <a:t>26.06.2019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A1B7B-505B-406B-9068-16B3AEB63E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9240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A8E9EB-2D35-4C73-A9B7-011234FC3A7A}" type="datetimeFigureOut">
              <a:rPr lang="tr-TR" smtClean="0"/>
              <a:t>26.06.2019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DA1B7B-505B-406B-9068-16B3AEB63E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16072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>
            <a:spLocks noGrp="1" noChangeArrowheads="1"/>
          </p:cNvSpPr>
          <p:nvPr>
            <p:ph type="ftr" sz="quarter" idx="4294967295"/>
          </p:nvPr>
        </p:nvSpPr>
        <p:spPr>
          <a:xfrm>
            <a:off x="5791200" y="6248400"/>
            <a:ext cx="2897188" cy="474663"/>
          </a:xfrm>
          <a:prstGeom prst="rect">
            <a:avLst/>
          </a:prstGeom>
        </p:spPr>
        <p:txBody>
          <a:bodyPr/>
          <a:lstStyle/>
          <a:p>
            <a:r>
              <a:rPr lang="tr-TR"/>
              <a:t>Dr. Semiyha Dolaşır TUNCEL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76200" y="6248400"/>
            <a:ext cx="587375" cy="488950"/>
          </a:xfrm>
          <a:prstGeom prst="rect">
            <a:avLst/>
          </a:prstGeom>
        </p:spPr>
        <p:txBody>
          <a:bodyPr/>
          <a:lstStyle/>
          <a:p>
            <a:fld id="{CD172866-B4F2-4D25-B8D4-1EC4FD61B450}" type="slidenum">
              <a:rPr lang="tr-TR"/>
              <a:pPr/>
              <a:t>1</a:t>
            </a:fld>
            <a:endParaRPr lang="tr-TR"/>
          </a:p>
        </p:txBody>
      </p:sp>
      <p:sp>
        <p:nvSpPr>
          <p:cNvPr id="2050" name="AutoShap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tr-TR" sz="3200"/>
              <a:t>BEDEN EĞİTİMİNDE YÖNETİM VE ORGANİZASYON</a:t>
            </a:r>
          </a:p>
        </p:txBody>
      </p:sp>
    </p:spTree>
    <p:extLst>
      <p:ext uri="{BB962C8B-B14F-4D97-AF65-F5344CB8AC3E}">
        <p14:creationId xmlns:p14="http://schemas.microsoft.com/office/powerpoint/2010/main" val="40371304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Semiyha Dolaşır TUNCEL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8F253-9BEA-49A7-B1CA-63371847FBC7}" type="slidenum">
              <a:rPr lang="tr-TR"/>
              <a:pPr/>
              <a:t>2</a:t>
            </a:fld>
            <a:endParaRPr lang="tr-TR"/>
          </a:p>
        </p:txBody>
      </p:sp>
      <p:sp>
        <p:nvSpPr>
          <p:cNvPr id="5120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 </a:t>
            </a:r>
            <a:r>
              <a:rPr lang="tr-TR">
                <a:solidFill>
                  <a:srgbClr val="FF0000"/>
                </a:solidFill>
              </a:rPr>
              <a:t>Douglas McGregor X ve Y Kuramı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X KURAMI</a:t>
            </a:r>
          </a:p>
          <a:p>
            <a:pPr>
              <a:lnSpc>
                <a:spcPct val="90000"/>
              </a:lnSpc>
            </a:pPr>
            <a:r>
              <a:rPr lang="tr-TR"/>
              <a:t>İnsan işi sevmez, işten kaçar,</a:t>
            </a:r>
          </a:p>
          <a:p>
            <a:pPr>
              <a:lnSpc>
                <a:spcPct val="90000"/>
              </a:lnSpc>
            </a:pPr>
            <a:r>
              <a:rPr lang="tr-TR"/>
              <a:t>Sorumluluktan kaçar, yönetilmeyi tercih eder,</a:t>
            </a:r>
          </a:p>
          <a:p>
            <a:pPr>
              <a:lnSpc>
                <a:spcPct val="90000"/>
              </a:lnSpc>
            </a:pPr>
            <a:r>
              <a:rPr lang="tr-TR"/>
              <a:t>Bencildir, kendi arzu ve amaçlarını örgüt amaçlarına tercih eder,</a:t>
            </a:r>
          </a:p>
          <a:p>
            <a:pPr>
              <a:lnSpc>
                <a:spcPct val="90000"/>
              </a:lnSpc>
            </a:pPr>
            <a:r>
              <a:rPr lang="tr-TR"/>
              <a:t>Yenilik ve değişiklikten hoşlanmaz ve bunlara direnir, alışkanlıklara bağlıdır,</a:t>
            </a:r>
          </a:p>
          <a:p>
            <a:pPr>
              <a:lnSpc>
                <a:spcPct val="90000"/>
              </a:lnSpc>
            </a:pPr>
            <a:r>
              <a:rPr lang="tr-TR"/>
              <a:t>Parlak zekâlı değildir, kolayca kandırılır.</a:t>
            </a:r>
          </a:p>
          <a:p>
            <a:pPr>
              <a:lnSpc>
                <a:spcPct val="90000"/>
              </a:lnSpc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33850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Semiyha Dolaşır TUNCEL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1D2EF-D3CF-48EC-9428-05E3162DB704}" type="slidenum">
              <a:rPr lang="tr-TR"/>
              <a:pPr/>
              <a:t>3</a:t>
            </a:fld>
            <a:endParaRPr lang="tr-TR"/>
          </a:p>
        </p:txBody>
      </p:sp>
      <p:sp>
        <p:nvSpPr>
          <p:cNvPr id="5222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Y Kuramı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sz="2400"/>
              <a:t>Ortalama insan işten nefret etmez, iş başarı ve tatmin kaynağıdır,</a:t>
            </a:r>
          </a:p>
          <a:p>
            <a:r>
              <a:rPr lang="tr-TR" sz="2400"/>
              <a:t>Örgütü,işi ve arkadaşlarını sevmek verimliliği artırır,</a:t>
            </a:r>
          </a:p>
          <a:p>
            <a:r>
              <a:rPr lang="tr-TR" sz="2400"/>
              <a:t>Amaçlara ulaşmak için hizmet veren çalışan ödüllendirildiğinde (takdir edilme)örgütsel bağlılık ve verimlilik artar,</a:t>
            </a:r>
          </a:p>
          <a:p>
            <a:r>
              <a:rPr lang="tr-TR" sz="2400"/>
              <a:t>Elverişli koşullar sağlanırsa, normal insan sorumluluk almakla kalmaz, onu aramayı da öğrenir,</a:t>
            </a:r>
          </a:p>
          <a:p>
            <a:pPr>
              <a:buFont typeface="Wingdings" pitchFamily="2" charset="2"/>
              <a:buNone/>
            </a:pPr>
            <a:endParaRPr lang="tr-TR" sz="2400"/>
          </a:p>
          <a:p>
            <a:endParaRPr lang="tr-TR" sz="2400"/>
          </a:p>
        </p:txBody>
      </p:sp>
    </p:spTree>
    <p:extLst>
      <p:ext uri="{BB962C8B-B14F-4D97-AF65-F5344CB8AC3E}">
        <p14:creationId xmlns:p14="http://schemas.microsoft.com/office/powerpoint/2010/main" val="12105072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Semiyha Dolaşır TUNCEL</a:t>
            </a:r>
          </a:p>
        </p:txBody>
      </p:sp>
      <p:sp>
        <p:nvSpPr>
          <p:cNvPr id="10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D694E-6407-4916-818F-BD03008B7559}" type="slidenum">
              <a:rPr lang="tr-TR"/>
              <a:pPr/>
              <a:t>4</a:t>
            </a:fld>
            <a:endParaRPr lang="tr-TR"/>
          </a:p>
        </p:txBody>
      </p:sp>
      <p:sp>
        <p:nvSpPr>
          <p:cNvPr id="5529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 b="0">
                <a:solidFill>
                  <a:srgbClr val="FF0000"/>
                </a:solidFill>
              </a:rPr>
              <a:t>ÖZETLE</a:t>
            </a:r>
            <a:br>
              <a:rPr lang="tr-TR" sz="3200" b="0">
                <a:solidFill>
                  <a:srgbClr val="FF0000"/>
                </a:solidFill>
              </a:rPr>
            </a:br>
            <a:endParaRPr lang="tr-TR" sz="3200" b="0">
              <a:solidFill>
                <a:srgbClr val="FF0000"/>
              </a:solidFill>
            </a:endParaRP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2362200"/>
            <a:ext cx="3775075" cy="3724275"/>
          </a:xfrm>
        </p:spPr>
        <p:txBody>
          <a:bodyPr/>
          <a:lstStyle/>
          <a:p>
            <a:r>
              <a:rPr lang="tr-TR" sz="2400"/>
              <a:t>	</a:t>
            </a:r>
            <a:r>
              <a:rPr lang="tr-TR" sz="2400" b="1"/>
              <a:t>	“</a:t>
            </a:r>
            <a:r>
              <a:rPr lang="tr-TR" sz="2400" b="1">
                <a:solidFill>
                  <a:srgbClr val="FF0000"/>
                </a:solidFill>
              </a:rPr>
              <a:t>X”</a:t>
            </a:r>
            <a:r>
              <a:rPr lang="tr-TR" sz="2400" b="1"/>
              <a:t>	</a:t>
            </a:r>
          </a:p>
          <a:p>
            <a:r>
              <a:rPr lang="tr-TR" sz="2400"/>
              <a:t>Temeli: Örgüt ilkesi,</a:t>
            </a:r>
          </a:p>
          <a:p>
            <a:r>
              <a:rPr lang="tr-TR" sz="2400"/>
              <a:t>Yetki kullanma yoluyla              Yönetme, denetlemedir</a:t>
            </a:r>
          </a:p>
          <a:p>
            <a:r>
              <a:rPr lang="tr-TR" sz="2400"/>
              <a:t>Sayıltıları tek yönlüdür.</a:t>
            </a:r>
          </a:p>
          <a:p>
            <a:r>
              <a:rPr lang="tr-TR" sz="2400"/>
              <a:t>Örgüt gerekleri önceliklidir.			.</a:t>
            </a:r>
          </a:p>
        </p:txBody>
      </p:sp>
      <p:sp>
        <p:nvSpPr>
          <p:cNvPr id="5530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756150" y="2362200"/>
            <a:ext cx="3775075" cy="3724275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tr-TR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“Y”</a:t>
            </a:r>
            <a:endParaRPr lang="tr-TR" sz="240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tr-TR" sz="240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5302" name="Rectangle 6"/>
          <p:cNvSpPr>
            <a:spLocks noChangeArrowheads="1"/>
          </p:cNvSpPr>
          <p:nvPr/>
        </p:nvSpPr>
        <p:spPr bwMode="auto">
          <a:xfrm>
            <a:off x="5148263" y="2781300"/>
            <a:ext cx="32305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tr-TR" sz="2400">
                <a:latin typeface="Arial" charset="0"/>
              </a:rPr>
              <a:t>Temeli: Bütünleşmedir</a:t>
            </a:r>
          </a:p>
        </p:txBody>
      </p:sp>
      <p:sp>
        <p:nvSpPr>
          <p:cNvPr id="55303" name="Rectangle 7"/>
          <p:cNvSpPr>
            <a:spLocks noChangeArrowheads="1"/>
          </p:cNvSpPr>
          <p:nvPr/>
        </p:nvSpPr>
        <p:spPr bwMode="auto">
          <a:xfrm>
            <a:off x="5219700" y="3213100"/>
            <a:ext cx="29956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tr-TR" sz="2400">
                <a:latin typeface="Arial" charset="0"/>
              </a:rPr>
              <a:t>Sayıltıları dinamiktir</a:t>
            </a:r>
          </a:p>
        </p:txBody>
      </p:sp>
      <p:sp>
        <p:nvSpPr>
          <p:cNvPr id="55304" name="Rectangle 8"/>
          <p:cNvSpPr>
            <a:spLocks noChangeArrowheads="1"/>
          </p:cNvSpPr>
          <p:nvPr/>
        </p:nvSpPr>
        <p:spPr bwMode="auto">
          <a:xfrm>
            <a:off x="5222875" y="3716338"/>
            <a:ext cx="60452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tr-TR" sz="2400">
                <a:latin typeface="Arial" charset="0"/>
              </a:rPr>
              <a:t>İnsanoğlunun gelişme ve</a:t>
            </a:r>
          </a:p>
          <a:p>
            <a:r>
              <a:rPr lang="tr-TR" sz="2400">
                <a:latin typeface="Arial" charset="0"/>
              </a:rPr>
              <a:t>İlerlemesine yöneliktir</a:t>
            </a:r>
          </a:p>
        </p:txBody>
      </p:sp>
    </p:spTree>
    <p:extLst>
      <p:ext uri="{BB962C8B-B14F-4D97-AF65-F5344CB8AC3E}">
        <p14:creationId xmlns:p14="http://schemas.microsoft.com/office/powerpoint/2010/main" val="23261487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Semiyha Dolaşır TUNCEL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4E48A-19CD-404C-B145-461A83387796}" type="slidenum">
              <a:rPr lang="tr-TR"/>
              <a:pPr/>
              <a:t>5</a:t>
            </a:fld>
            <a:endParaRPr lang="tr-TR"/>
          </a:p>
        </p:txBody>
      </p:sp>
      <p:sp>
        <p:nvSpPr>
          <p:cNvPr id="1229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 b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Taylor’a göre personel</a:t>
            </a:r>
            <a:br>
              <a:rPr lang="tr-TR" sz="3200" b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tr-TR" sz="3200" b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(X Kuramı)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  <a:p>
            <a:r>
              <a:rPr lang="tr-TR"/>
              <a:t>  Tembel olup çalışmamak için bahane arar,</a:t>
            </a:r>
          </a:p>
          <a:p>
            <a:r>
              <a:rPr lang="tr-TR"/>
              <a:t>  Bu yüzden sıkı bir disipline gerek vardır,</a:t>
            </a:r>
          </a:p>
          <a:p>
            <a:r>
              <a:rPr lang="tr-TR"/>
              <a:t>  İnsanlar para ile motive edilebilir,</a:t>
            </a:r>
          </a:p>
          <a:p>
            <a:r>
              <a:rPr lang="tr-TR"/>
              <a:t>  Yetenek ve kapasite açısından birbirinden farklıdır. </a:t>
            </a:r>
          </a:p>
        </p:txBody>
      </p:sp>
    </p:spTree>
    <p:extLst>
      <p:ext uri="{BB962C8B-B14F-4D97-AF65-F5344CB8AC3E}">
        <p14:creationId xmlns:p14="http://schemas.microsoft.com/office/powerpoint/2010/main" val="38068828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Semiyha Dolaşır TUNCEL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18E0D-902C-4305-B02B-2F82EE4868F0}" type="slidenum">
              <a:rPr lang="tr-TR"/>
              <a:pPr/>
              <a:t>6</a:t>
            </a:fld>
            <a:endParaRPr lang="tr-TR"/>
          </a:p>
        </p:txBody>
      </p:sp>
      <p:sp>
        <p:nvSpPr>
          <p:cNvPr id="1331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 b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Yönetim Personel İlişkisi:</a:t>
            </a:r>
            <a:br>
              <a:rPr lang="tr-TR" sz="32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tr-TR" sz="320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/>
              <a:t>Örgütte verim artırımı için gerekli koşulları yaratmak yönetimin işidir.</a:t>
            </a:r>
          </a:p>
          <a:p>
            <a:r>
              <a:rPr lang="tr-TR"/>
              <a:t>Gerekli koşullar sağlanırsa verim artar.</a:t>
            </a:r>
          </a:p>
          <a:p>
            <a:r>
              <a:rPr lang="tr-TR"/>
              <a:t>Verim artınca örgütün gelirleri artar.</a:t>
            </a:r>
          </a:p>
          <a:p>
            <a:r>
              <a:rPr lang="tr-TR"/>
              <a:t>Gelir artınca ücretleri artar.</a:t>
            </a:r>
          </a:p>
          <a:p>
            <a:r>
              <a:rPr lang="tr-TR"/>
              <a:t>Parayla insan daha çok çalışır, verim artar </a:t>
            </a:r>
          </a:p>
        </p:txBody>
      </p:sp>
    </p:spTree>
    <p:extLst>
      <p:ext uri="{BB962C8B-B14F-4D97-AF65-F5344CB8AC3E}">
        <p14:creationId xmlns:p14="http://schemas.microsoft.com/office/powerpoint/2010/main" val="26974618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Semiyha Dolaşır TUNCEL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B9AA9-D952-4830-ADAF-9FD592B83A9E}" type="slidenum">
              <a:rPr lang="tr-TR"/>
              <a:pPr/>
              <a:t>7</a:t>
            </a:fld>
            <a:endParaRPr lang="tr-TR"/>
          </a:p>
        </p:txBody>
      </p:sp>
      <p:sp>
        <p:nvSpPr>
          <p:cNvPr id="1433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 b="0"/>
              <a:t>Yönetim süreçlerini  5M formülüyle açıklıyor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endParaRPr lang="tr-TR" sz="2400" b="1"/>
          </a:p>
          <a:p>
            <a:r>
              <a:rPr lang="tr-TR" sz="2400" b="1"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Man </a:t>
            </a:r>
            <a:r>
              <a:rPr lang="tr-TR" sz="2400" b="1">
                <a:solidFill>
                  <a:srgbClr val="FF6600"/>
                </a:solidFill>
              </a:rPr>
              <a:t>        : </a:t>
            </a:r>
            <a:r>
              <a:rPr lang="tr-TR" sz="2400">
                <a:solidFill>
                  <a:srgbClr val="FF6600"/>
                </a:solidFill>
              </a:rPr>
              <a:t>Örgütün işleyişinden yönetim sorumludur.</a:t>
            </a:r>
            <a:endParaRPr lang="tr-TR" sz="2400" b="1">
              <a:solidFill>
                <a:srgbClr val="FF6600"/>
              </a:solidFill>
            </a:endParaRPr>
          </a:p>
          <a:p>
            <a:r>
              <a:rPr lang="tr-TR" sz="2400" b="1"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Money </a:t>
            </a:r>
            <a:r>
              <a:rPr lang="tr-TR" sz="2400" b="1">
                <a:solidFill>
                  <a:srgbClr val="FF6600"/>
                </a:solidFill>
              </a:rPr>
              <a:t>    : </a:t>
            </a:r>
            <a:r>
              <a:rPr lang="tr-TR" sz="2400">
                <a:solidFill>
                  <a:srgbClr val="FF6600"/>
                </a:solidFill>
              </a:rPr>
              <a:t>En iyi güdüleme aracı.</a:t>
            </a:r>
            <a:endParaRPr lang="tr-TR" sz="2400" b="1">
              <a:solidFill>
                <a:srgbClr val="FF6600"/>
              </a:solidFill>
            </a:endParaRPr>
          </a:p>
          <a:p>
            <a:r>
              <a:rPr lang="tr-TR" sz="2400" b="1"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Material</a:t>
            </a:r>
            <a:r>
              <a:rPr lang="tr-TR" sz="2400" b="1">
                <a:solidFill>
                  <a:srgbClr val="FF6600"/>
                </a:solidFill>
              </a:rPr>
              <a:t>  : </a:t>
            </a:r>
            <a:r>
              <a:rPr lang="tr-TR" sz="2400">
                <a:solidFill>
                  <a:srgbClr val="FF6600"/>
                </a:solidFill>
              </a:rPr>
              <a:t>Kullanılacak malzeme (madde ve insan kaynakları)</a:t>
            </a:r>
            <a:endParaRPr lang="tr-TR" sz="2400" b="1">
              <a:solidFill>
                <a:srgbClr val="FF6600"/>
              </a:solidFill>
            </a:endParaRPr>
          </a:p>
          <a:p>
            <a:r>
              <a:rPr lang="tr-TR" sz="2400" b="1"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Machine</a:t>
            </a:r>
            <a:r>
              <a:rPr lang="tr-TR" sz="2400" b="1">
                <a:solidFill>
                  <a:srgbClr val="FF6600"/>
                </a:solidFill>
              </a:rPr>
              <a:t>   : </a:t>
            </a:r>
            <a:r>
              <a:rPr lang="tr-TR" sz="2400">
                <a:solidFill>
                  <a:srgbClr val="FF6600"/>
                </a:solidFill>
              </a:rPr>
              <a:t>Verim artışında son derece önemli (teknoloji)</a:t>
            </a:r>
            <a:endParaRPr lang="tr-TR" sz="2400" b="1">
              <a:solidFill>
                <a:srgbClr val="FF6600"/>
              </a:solidFill>
            </a:endParaRPr>
          </a:p>
          <a:p>
            <a:r>
              <a:rPr lang="tr-TR" sz="2400" b="1"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Method  </a:t>
            </a:r>
            <a:r>
              <a:rPr lang="tr-TR" sz="2400" b="1">
                <a:solidFill>
                  <a:srgbClr val="FF6600"/>
                </a:solidFill>
              </a:rPr>
              <a:t>  : </a:t>
            </a:r>
            <a:r>
              <a:rPr lang="tr-TR" sz="2400">
                <a:solidFill>
                  <a:srgbClr val="FF6600"/>
                </a:solidFill>
              </a:rPr>
              <a:t>Kimin neyi nasıl yapacağı (iş analizi)</a:t>
            </a:r>
          </a:p>
        </p:txBody>
      </p:sp>
    </p:spTree>
    <p:extLst>
      <p:ext uri="{BB962C8B-B14F-4D97-AF65-F5344CB8AC3E}">
        <p14:creationId xmlns:p14="http://schemas.microsoft.com/office/powerpoint/2010/main" val="2419047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Semiyha Dolaşır TUNCEL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BC76A-1C37-4491-8FC9-CDA432659D6D}" type="slidenum">
              <a:rPr lang="tr-TR"/>
              <a:pPr/>
              <a:t>8</a:t>
            </a:fld>
            <a:endParaRPr lang="tr-TR"/>
          </a:p>
        </p:txBody>
      </p:sp>
      <p:sp>
        <p:nvSpPr>
          <p:cNvPr id="20070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>
                <a:solidFill>
                  <a:srgbClr val="FF6600"/>
                </a:solidFill>
              </a:rPr>
              <a:t>KISACA TAYLOR (BİLİMSEL YÖNETİM</a:t>
            </a:r>
            <a:r>
              <a:rPr lang="tr-TR" sz="3200"/>
              <a:t>)</a:t>
            </a:r>
          </a:p>
        </p:txBody>
      </p:sp>
      <p:sp>
        <p:nvSpPr>
          <p:cNvPr id="200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/>
              <a:t>Örgütsel verimliliği ve üretimi geliştirmeyi amaçlamıştır. </a:t>
            </a:r>
          </a:p>
          <a:p>
            <a:r>
              <a:rPr lang="tr-TR"/>
              <a:t>Taylor bütün üretim faktörlerinin etkili bir şekilde koordine edilmesi suretiyle verimin arttırılabileceğini belirtmiştir. </a:t>
            </a:r>
          </a:p>
          <a:p>
            <a:r>
              <a:rPr lang="tr-TR"/>
              <a:t>Bu yaklaşım temelde azami verimin elde edilmesi için işlerin organize edilmesi gerektiğine karar veren bir yönetim tarzıdır.</a:t>
            </a:r>
          </a:p>
        </p:txBody>
      </p:sp>
    </p:spTree>
    <p:extLst>
      <p:ext uri="{BB962C8B-B14F-4D97-AF65-F5344CB8AC3E}">
        <p14:creationId xmlns:p14="http://schemas.microsoft.com/office/powerpoint/2010/main" val="27252132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Semiyha Dolaşır TUNCEL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954D5-5A3B-4602-B8E4-1A708A4666B3}" type="slidenum">
              <a:rPr lang="tr-TR"/>
              <a:pPr/>
              <a:t>9</a:t>
            </a:fld>
            <a:endParaRPr lang="tr-TR"/>
          </a:p>
        </p:txBody>
      </p:sp>
      <p:sp>
        <p:nvSpPr>
          <p:cNvPr id="1536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ELEŞTİRİLER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>
                <a:solidFill>
                  <a:srgbClr val="FF6600"/>
                </a:solidFill>
              </a:rPr>
              <a:t>Ancak, örgütün sadece teknik yönüyle ilgilenen ve bu yüzden </a:t>
            </a:r>
            <a:r>
              <a:rPr lang="tr-TR">
                <a:solidFill>
                  <a:schemeClr val="bg2"/>
                </a:solidFill>
              </a:rPr>
              <a:t>insan unsurunu ihmal</a:t>
            </a:r>
            <a:r>
              <a:rPr lang="tr-TR">
                <a:solidFill>
                  <a:srgbClr val="FF6600"/>
                </a:solidFill>
              </a:rPr>
              <a:t> eden bilimsel yönetim anlayışı,  özellikle çalışanların hem fiziksel hem de ruhsal yönden yıpranmasına sebebiyet vermesi nedeniyle tepki toplamıştır </a:t>
            </a:r>
          </a:p>
        </p:txBody>
      </p:sp>
    </p:spTree>
    <p:extLst>
      <p:ext uri="{BB962C8B-B14F-4D97-AF65-F5344CB8AC3E}">
        <p14:creationId xmlns:p14="http://schemas.microsoft.com/office/powerpoint/2010/main" val="3977759447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381</Words>
  <Application>Microsoft Office PowerPoint</Application>
  <PresentationFormat>Ekran Gösterisi (4:3)</PresentationFormat>
  <Paragraphs>67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Wingdings</vt:lpstr>
      <vt:lpstr>Ofis Teması</vt:lpstr>
      <vt:lpstr>BEDEN EĞİTİMİNDE YÖNETİM VE ORGANİZASYON</vt:lpstr>
      <vt:lpstr> Douglas McGregor X ve Y Kuramı</vt:lpstr>
      <vt:lpstr>Y Kuramı</vt:lpstr>
      <vt:lpstr>ÖZETLE </vt:lpstr>
      <vt:lpstr>Taylor’a göre personel (X Kuramı)</vt:lpstr>
      <vt:lpstr>Yönetim Personel İlişkisi: </vt:lpstr>
      <vt:lpstr>Yönetim süreçlerini  5M formülüyle açıklıyor</vt:lpstr>
      <vt:lpstr>KISACA TAYLOR (BİLİMSEL YÖNETİM)</vt:lpstr>
      <vt:lpstr>ELEŞTİRİLER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BEDEN EĞİTİMİNDE YÖNETİM VE ORGANİZASYON</dc:title>
  <dc:creator>Öğretmenlik</dc:creator>
  <cp:lastModifiedBy>Damla Güler</cp:lastModifiedBy>
  <cp:revision>1</cp:revision>
  <dcterms:created xsi:type="dcterms:W3CDTF">2017-11-30T11:51:35Z</dcterms:created>
  <dcterms:modified xsi:type="dcterms:W3CDTF">2019-06-26T17:32:18Z</dcterms:modified>
</cp:coreProperties>
</file>