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3" r:id="rId2"/>
    <p:sldId id="256" r:id="rId3"/>
    <p:sldId id="260" r:id="rId4"/>
    <p:sldId id="257" r:id="rId5"/>
    <p:sldId id="258" r:id="rId6"/>
    <p:sldId id="259" r:id="rId7"/>
    <p:sldId id="261" r:id="rId8"/>
    <p:sldId id="299"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1654F03-512D-48CA-944A-55C80D8D9828}"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7FF20C-FF6D-4666-9762-98EDA73B33C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1654F03-512D-48CA-944A-55C80D8D9828}"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7FF20C-FF6D-4666-9762-98EDA73B33C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1654F03-512D-48CA-944A-55C80D8D9828}"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7FF20C-FF6D-4666-9762-98EDA73B33C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1654F03-512D-48CA-944A-55C80D8D9828}"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7FF20C-FF6D-4666-9762-98EDA73B33C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1654F03-512D-48CA-944A-55C80D8D9828}" type="datetimeFigureOut">
              <a:rPr lang="tr-TR" smtClean="0"/>
              <a:pPr/>
              <a:t>12.2.2018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7FF20C-FF6D-4666-9762-98EDA73B33C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1654F03-512D-48CA-944A-55C80D8D9828}"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E7FF20C-FF6D-4666-9762-98EDA73B33C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1654F03-512D-48CA-944A-55C80D8D9828}" type="datetimeFigureOut">
              <a:rPr lang="tr-TR" smtClean="0"/>
              <a:pPr/>
              <a:t>12.2.2018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E7FF20C-FF6D-4666-9762-98EDA73B33C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1654F03-512D-48CA-944A-55C80D8D9828}" type="datetimeFigureOut">
              <a:rPr lang="tr-TR" smtClean="0"/>
              <a:pPr/>
              <a:t>12.2.2018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E7FF20C-FF6D-4666-9762-98EDA73B33C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1654F03-512D-48CA-944A-55C80D8D9828}" type="datetimeFigureOut">
              <a:rPr lang="tr-TR" smtClean="0"/>
              <a:pPr/>
              <a:t>12.2.2018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E7FF20C-FF6D-4666-9762-98EDA73B33C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1654F03-512D-48CA-944A-55C80D8D9828}"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E7FF20C-FF6D-4666-9762-98EDA73B33C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1654F03-512D-48CA-944A-55C80D8D9828}" type="datetimeFigureOut">
              <a:rPr lang="tr-TR" smtClean="0"/>
              <a:pPr/>
              <a:t>12.2.2018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E7FF20C-FF6D-4666-9762-98EDA73B33C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40000"/>
                <a:lumOff val="60000"/>
              </a:schemeClr>
            </a:gs>
            <a:gs pos="50000">
              <a:schemeClr val="accent3">
                <a:lumMod val="60000"/>
                <a:lumOff val="40000"/>
              </a:schemeClr>
            </a:gs>
            <a:gs pos="100000">
              <a:schemeClr val="accent2">
                <a:lumMod val="20000"/>
                <a:lumOff val="8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654F03-512D-48CA-944A-55C80D8D9828}" type="datetimeFigureOut">
              <a:rPr lang="tr-TR" smtClean="0"/>
              <a:pPr/>
              <a:t>12.2.2018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7FF20C-FF6D-4666-9762-98EDA73B33C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2195736" y="2420888"/>
            <a:ext cx="5357818" cy="1077218"/>
          </a:xfrm>
          <a:prstGeom prst="rect">
            <a:avLst/>
          </a:prstGeom>
        </p:spPr>
        <p:txBody>
          <a:bodyPr wrap="square">
            <a:spAutoFit/>
          </a:bodyPr>
          <a:lstStyle/>
          <a:p>
            <a:pPr>
              <a:buNone/>
            </a:pPr>
            <a:r>
              <a:rPr lang="tr-TR" sz="3200" b="1" dirty="0" smtClean="0">
                <a:latin typeface="Times New Roman" pitchFamily="18" charset="0"/>
                <a:cs typeface="Times New Roman" pitchFamily="18" charset="0"/>
              </a:rPr>
              <a:t>    RUH SAĞLIĞI VE </a:t>
            </a:r>
          </a:p>
          <a:p>
            <a:pPr>
              <a:buNone/>
            </a:pPr>
            <a:r>
              <a:rPr lang="tr-TR" sz="3200" b="1" dirty="0" smtClean="0">
                <a:latin typeface="Times New Roman" pitchFamily="18" charset="0"/>
                <a:cs typeface="Times New Roman" pitchFamily="18" charset="0"/>
              </a:rPr>
              <a:t>ÇOCUK RUH SAĞLIĞI</a:t>
            </a:r>
            <a:endParaRPr lang="tr-TR" sz="3200" b="1"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428596" y="642918"/>
            <a:ext cx="3643338" cy="5500726"/>
          </a:xfrm>
        </p:spPr>
        <p:txBody>
          <a:bodyPr>
            <a:noAutofit/>
          </a:bodyPr>
          <a:lstStyle/>
          <a:p>
            <a:r>
              <a:rPr lang="tr-TR" sz="1800" dirty="0" smtClean="0">
                <a:latin typeface="+mn-lt"/>
              </a:rPr>
              <a:t>   İnsanoğlu </a:t>
            </a:r>
            <a:r>
              <a:rPr lang="tr-TR" sz="1800" dirty="0">
                <a:latin typeface="+mn-lt"/>
              </a:rPr>
              <a:t>hayatı boyunca büyük küçük pek çok sorunla karşılaşır ve bu sorunları </a:t>
            </a:r>
            <a:r>
              <a:rPr lang="tr-TR" sz="1800" dirty="0" smtClean="0">
                <a:latin typeface="+mn-lt"/>
              </a:rPr>
              <a:t>çözerek </a:t>
            </a:r>
            <a:r>
              <a:rPr lang="tr-TR" sz="1800" dirty="0">
                <a:latin typeface="+mn-lt"/>
              </a:rPr>
              <a:t/>
            </a:r>
            <a:br>
              <a:rPr lang="tr-TR" sz="1800" dirty="0">
                <a:latin typeface="+mn-lt"/>
              </a:rPr>
            </a:br>
            <a:r>
              <a:rPr lang="tr-TR" sz="1800" dirty="0" smtClean="0">
                <a:latin typeface="+mn-lt"/>
              </a:rPr>
              <a:t>olgunlaşır</a:t>
            </a:r>
            <a:r>
              <a:rPr lang="tr-TR" sz="1800" dirty="0">
                <a:latin typeface="+mn-lt"/>
              </a:rPr>
              <a:t>. Günlük </a:t>
            </a:r>
            <a:r>
              <a:rPr lang="tr-TR" sz="1800" dirty="0" smtClean="0">
                <a:latin typeface="+mn-lt"/>
              </a:rPr>
              <a:t>yaşamda kendi </a:t>
            </a:r>
            <a:r>
              <a:rPr lang="tr-TR" sz="1800" dirty="0">
                <a:latin typeface="+mn-lt"/>
              </a:rPr>
              <a:t>istek ve eğilimleri ile çelişen sayısız engelle </a:t>
            </a:r>
            <a:r>
              <a:rPr lang="tr-TR" sz="1800" dirty="0" smtClean="0">
                <a:latin typeface="+mn-lt"/>
              </a:rPr>
              <a:t>karşılaşır.Bu </a:t>
            </a:r>
            <a:r>
              <a:rPr lang="tr-TR" sz="1800" dirty="0">
                <a:latin typeface="+mn-lt"/>
              </a:rPr>
              <a:t>engelleri aşmak için </a:t>
            </a:r>
            <a:r>
              <a:rPr lang="tr-TR" sz="1800" dirty="0" smtClean="0">
                <a:latin typeface="+mn-lt"/>
              </a:rPr>
              <a:t>çevresiyle</a:t>
            </a:r>
            <a:r>
              <a:rPr lang="tr-TR" sz="1800" dirty="0">
                <a:latin typeface="+mn-lt"/>
              </a:rPr>
              <a:t>, </a:t>
            </a:r>
            <a:r>
              <a:rPr lang="tr-TR" sz="1800" dirty="0" smtClean="0">
                <a:latin typeface="+mn-lt"/>
              </a:rPr>
              <a:t>kendisiyle çatışmaya</a:t>
            </a:r>
            <a:r>
              <a:rPr lang="tr-TR" sz="1800" dirty="0">
                <a:latin typeface="+mn-lt"/>
              </a:rPr>
              <a:t/>
            </a:r>
            <a:br>
              <a:rPr lang="tr-TR" sz="1800" dirty="0">
                <a:latin typeface="+mn-lt"/>
              </a:rPr>
            </a:br>
            <a:r>
              <a:rPr lang="tr-TR" sz="1800" dirty="0">
                <a:latin typeface="+mn-lt"/>
              </a:rPr>
              <a:t>girer, bocalar. </a:t>
            </a:r>
            <a:r>
              <a:rPr lang="tr-TR" sz="1800" dirty="0" smtClean="0">
                <a:latin typeface="+mn-lt"/>
              </a:rPr>
              <a:t/>
            </a:r>
            <a:br>
              <a:rPr lang="tr-TR" sz="1800" dirty="0" smtClean="0">
                <a:latin typeface="+mn-lt"/>
              </a:rPr>
            </a:br>
            <a:r>
              <a:rPr lang="tr-TR" sz="1800" dirty="0" smtClean="0">
                <a:latin typeface="+mn-lt"/>
              </a:rPr>
              <a:t>   Zorlukları </a:t>
            </a:r>
            <a:r>
              <a:rPr lang="tr-TR" sz="1800" dirty="0">
                <a:latin typeface="+mn-lt"/>
              </a:rPr>
              <a:t>yendikçe güçlenir. Güçsüz ve yetersiz kaldığında başarabildiğiyle</a:t>
            </a:r>
            <a:br>
              <a:rPr lang="tr-TR" sz="1800" dirty="0">
                <a:latin typeface="+mn-lt"/>
              </a:rPr>
            </a:br>
            <a:r>
              <a:rPr lang="tr-TR" sz="1800" dirty="0">
                <a:latin typeface="+mn-lt"/>
              </a:rPr>
              <a:t>yetinir. Ruh sağlığı yerinde olan bir insan için bu zorluklar aşılabilirken ruh sağlığı </a:t>
            </a:r>
            <a:r>
              <a:rPr lang="tr-TR" sz="1800" dirty="0" smtClean="0">
                <a:latin typeface="+mn-lt"/>
              </a:rPr>
              <a:t>iyi olmayan </a:t>
            </a:r>
            <a:r>
              <a:rPr lang="tr-TR" sz="1800" dirty="0">
                <a:latin typeface="+mn-lt"/>
              </a:rPr>
              <a:t>ya da olaylardan etkilenip sağlığı bozulan kişi, gerçeği iyi değerlendiremez.</a:t>
            </a:r>
            <a:br>
              <a:rPr lang="tr-TR" sz="1800" dirty="0">
                <a:latin typeface="+mn-lt"/>
              </a:rPr>
            </a:br>
            <a:r>
              <a:rPr lang="tr-TR" sz="1800" dirty="0">
                <a:latin typeface="+mn-lt"/>
              </a:rPr>
              <a:t>Tepkileri duruma uygunluk göstermez. </a:t>
            </a:r>
          </a:p>
        </p:txBody>
      </p:sp>
      <p:sp>
        <p:nvSpPr>
          <p:cNvPr id="4" name="3 Dikdörtgen"/>
          <p:cNvSpPr/>
          <p:nvPr/>
        </p:nvSpPr>
        <p:spPr>
          <a:xfrm>
            <a:off x="4357686" y="4071942"/>
            <a:ext cx="4786314" cy="954107"/>
          </a:xfrm>
          <a:prstGeom prst="rect">
            <a:avLst/>
          </a:prstGeom>
        </p:spPr>
        <p:txBody>
          <a:bodyPr wrap="square">
            <a:spAutoFit/>
          </a:bodyPr>
          <a:lstStyle/>
          <a:p>
            <a:r>
              <a:rPr lang="tr-TR" b="1" i="1" dirty="0" smtClean="0">
                <a:latin typeface="Antique Olive Compact" pitchFamily="34" charset="0"/>
              </a:rPr>
              <a:t>Ruh Sağlığı = </a:t>
            </a:r>
            <a:r>
              <a:rPr lang="tr-TR" sz="2000" b="1" i="1" dirty="0" smtClean="0">
                <a:latin typeface="Antique Olive Compact" pitchFamily="34" charset="0"/>
              </a:rPr>
              <a:t>Sevmek</a:t>
            </a:r>
            <a:r>
              <a:rPr lang="tr-TR" b="1" i="1" dirty="0" smtClean="0">
                <a:latin typeface="Antique Olive Compact" pitchFamily="34" charset="0"/>
              </a:rPr>
              <a:t> ve Çalışmak. </a:t>
            </a:r>
            <a:r>
              <a:rPr lang="tr-TR" b="1" dirty="0" smtClean="0">
                <a:latin typeface="Antique Olive Compact" pitchFamily="34" charset="0"/>
              </a:rPr>
              <a:t>SİGMUND FREUD</a:t>
            </a:r>
            <a:endParaRPr lang="tr-TR" b="1" i="1" dirty="0" smtClean="0">
              <a:latin typeface="Antique Olive Compact" pitchFamily="34" charset="0"/>
            </a:endParaRPr>
          </a:p>
          <a:p>
            <a:r>
              <a:rPr lang="tr-TR" b="1" dirty="0" smtClean="0">
                <a:latin typeface="Antique Olive Compact" pitchFamily="34" charset="0"/>
              </a:rPr>
              <a:t>                                            </a:t>
            </a:r>
            <a:endParaRPr lang="tr-TR" b="1" dirty="0">
              <a:latin typeface="Antique Olive Compact" pitchFamily="34" charset="0"/>
            </a:endParaRPr>
          </a:p>
        </p:txBody>
      </p:sp>
      <p:pic>
        <p:nvPicPr>
          <p:cNvPr id="2050" name="Picture 2" descr="C:\Documents and Settings\saba\Desktop\çocuk resimler\2.jpg"/>
          <p:cNvPicPr>
            <a:picLocks noChangeAspect="1" noChangeArrowheads="1"/>
          </p:cNvPicPr>
          <p:nvPr/>
        </p:nvPicPr>
        <p:blipFill>
          <a:blip r:embed="rId2" cstate="print"/>
          <a:srcRect/>
          <a:stretch>
            <a:fillRect/>
          </a:stretch>
        </p:blipFill>
        <p:spPr bwMode="auto">
          <a:xfrm>
            <a:off x="6072198" y="500042"/>
            <a:ext cx="2181229" cy="3000396"/>
          </a:xfrm>
          <a:prstGeom prst="rect">
            <a:avLst/>
          </a:prstGeom>
          <a:ln>
            <a:noFill/>
          </a:ln>
          <a:effectLst>
            <a:softEdge rad="112500"/>
          </a:effectLst>
        </p:spPr>
      </p:pic>
      <p:sp>
        <p:nvSpPr>
          <p:cNvPr id="5" name="4 Metin kutusu"/>
          <p:cNvSpPr txBox="1"/>
          <p:nvPr/>
        </p:nvSpPr>
        <p:spPr>
          <a:xfrm>
            <a:off x="8038313" y="6581001"/>
            <a:ext cx="1105687" cy="276999"/>
          </a:xfrm>
          <a:prstGeom prst="rect">
            <a:avLst/>
          </a:prstGeom>
          <a:noFill/>
        </p:spPr>
        <p:txBody>
          <a:bodyPr wrap="none" rtlCol="0">
            <a:spAutoFit/>
          </a:bodyPr>
          <a:lstStyle/>
          <a:p>
            <a:r>
              <a:rPr lang="tr-TR" sz="1200" dirty="0" err="1" smtClean="0">
                <a:latin typeface="Times New Roman" pitchFamily="18" charset="0"/>
                <a:cs typeface="Times New Roman" pitchFamily="18" charset="0"/>
              </a:rPr>
              <a:t>Dr.Saba</a:t>
            </a:r>
            <a:r>
              <a:rPr lang="tr-TR" sz="1200" dirty="0" smtClean="0">
                <a:latin typeface="Times New Roman" pitchFamily="18" charset="0"/>
                <a:cs typeface="Times New Roman" pitchFamily="18" charset="0"/>
              </a:rPr>
              <a:t> Yalçın</a:t>
            </a:r>
            <a:endParaRPr lang="tr-TR" sz="12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547664" y="1844824"/>
            <a:ext cx="5500726" cy="2554545"/>
          </a:xfrm>
          <a:prstGeom prst="rect">
            <a:avLst/>
          </a:prstGeom>
        </p:spPr>
        <p:txBody>
          <a:bodyPr wrap="square">
            <a:spAutoFit/>
          </a:bodyPr>
          <a:lstStyle/>
          <a:p>
            <a:pPr algn="just"/>
            <a:r>
              <a:rPr lang="tr-TR" sz="2000" dirty="0" smtClean="0"/>
              <a:t>    </a:t>
            </a:r>
            <a:r>
              <a:rPr lang="tr-TR" sz="2000" b="1" dirty="0" smtClean="0"/>
              <a:t>Sağlık</a:t>
            </a:r>
            <a:r>
              <a:rPr lang="tr-TR" sz="2000" b="1" dirty="0"/>
              <a:t>,</a:t>
            </a:r>
            <a:r>
              <a:rPr lang="tr-TR" sz="2000" dirty="0"/>
              <a:t> insanın en değerli hazinesidir. Başarı, para, iyi bir kariyer kısacası hayattaki </a:t>
            </a:r>
            <a:r>
              <a:rPr lang="tr-TR" sz="2000" dirty="0" smtClean="0"/>
              <a:t>bütün istenilenler insanın </a:t>
            </a:r>
            <a:r>
              <a:rPr lang="tr-TR" sz="2000" dirty="0"/>
              <a:t>sağlığı yerinde ise anlamlı olur. </a:t>
            </a:r>
          </a:p>
          <a:p>
            <a:pPr algn="just"/>
            <a:r>
              <a:rPr lang="tr-TR" sz="2000" dirty="0" smtClean="0"/>
              <a:t>     Dünya </a:t>
            </a:r>
            <a:r>
              <a:rPr lang="tr-TR" sz="2000" dirty="0"/>
              <a:t>sağlık örgütünün sağlık </a:t>
            </a:r>
            <a:r>
              <a:rPr lang="tr-TR" sz="2000" dirty="0" smtClean="0"/>
              <a:t>tanımında, </a:t>
            </a:r>
            <a:r>
              <a:rPr lang="tr-TR" sz="2000" dirty="0"/>
              <a:t>bedensel, ruhsal ve sosyal yönden tam </a:t>
            </a:r>
            <a:r>
              <a:rPr lang="tr-TR" sz="2000" dirty="0" smtClean="0"/>
              <a:t>bir iyilikten </a:t>
            </a:r>
            <a:r>
              <a:rPr lang="tr-TR" sz="2000" dirty="0"/>
              <a:t>söz edilmektedir.</a:t>
            </a:r>
          </a:p>
          <a:p>
            <a:pPr algn="just"/>
            <a:r>
              <a:rPr lang="tr-TR" sz="2000" b="1" dirty="0"/>
              <a:t>Ruh </a:t>
            </a:r>
            <a:r>
              <a:rPr lang="tr-TR" sz="2000" b="1" dirty="0" smtClean="0"/>
              <a:t>sağlığı; </a:t>
            </a:r>
            <a:r>
              <a:rPr lang="tr-TR" sz="2000" b="1" dirty="0"/>
              <a:t>“Kişinin kendisiyle ve çevresiyle sürekli denge ve uyum </a:t>
            </a:r>
            <a:r>
              <a:rPr lang="tr-TR" sz="2000" b="1" dirty="0" smtClean="0"/>
              <a:t>içinde olmasıdır.”</a:t>
            </a:r>
            <a:endParaRPr lang="tr-TR" sz="2000"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357158" y="428604"/>
            <a:ext cx="6429420" cy="5632311"/>
          </a:xfrm>
          <a:prstGeom prst="rect">
            <a:avLst/>
          </a:prstGeom>
        </p:spPr>
        <p:txBody>
          <a:bodyPr wrap="square">
            <a:spAutoFit/>
          </a:bodyPr>
          <a:lstStyle/>
          <a:p>
            <a:r>
              <a:rPr lang="tr-TR" sz="2000" b="1" dirty="0"/>
              <a:t>Ruh sağlığı yerinde </a:t>
            </a:r>
            <a:r>
              <a:rPr lang="tr-TR" sz="2000" b="1" dirty="0" smtClean="0"/>
              <a:t>olan</a:t>
            </a:r>
          </a:p>
          <a:p>
            <a:endParaRPr lang="tr-TR" sz="2000" b="1" dirty="0" smtClean="0"/>
          </a:p>
          <a:p>
            <a:r>
              <a:rPr lang="tr-TR" sz="2000" dirty="0" smtClean="0"/>
              <a:t>---Kişinin kendine güveni olmalıdır. </a:t>
            </a:r>
          </a:p>
          <a:p>
            <a:r>
              <a:rPr lang="tr-TR" sz="2000" dirty="0" smtClean="0"/>
              <a:t>Kişinin </a:t>
            </a:r>
            <a:r>
              <a:rPr lang="tr-TR" sz="2000" dirty="0"/>
              <a:t>kendi kendisiyle uyumlu olması her şeyden önce gereksiz ve uzun </a:t>
            </a:r>
            <a:r>
              <a:rPr lang="tr-TR" sz="2000" dirty="0" smtClean="0"/>
              <a:t>süren kaygılardan</a:t>
            </a:r>
            <a:r>
              <a:rPr lang="tr-TR" sz="2000" dirty="0"/>
              <a:t>, kuruntu ve kuşkulardan uzak olmasına bağlıdır. Günlük kaygılar </a:t>
            </a:r>
            <a:r>
              <a:rPr lang="tr-TR" sz="2000" dirty="0" smtClean="0"/>
              <a:t>ve üzüntüler </a:t>
            </a:r>
            <a:r>
              <a:rPr lang="tr-TR" sz="2000" dirty="0"/>
              <a:t>her sağlıklı insanda vardır ve ruhsal uyumsuzluk belirtisi sayılmaz.</a:t>
            </a:r>
          </a:p>
          <a:p>
            <a:r>
              <a:rPr lang="tr-TR" sz="2000" dirty="0"/>
              <a:t>Fakat nedeni belli olmayan ya da uzun süren kaygılar, kuruntular </a:t>
            </a:r>
            <a:r>
              <a:rPr lang="tr-TR" sz="2000" dirty="0" smtClean="0"/>
              <a:t>ruhsal dengenin </a:t>
            </a:r>
            <a:r>
              <a:rPr lang="tr-TR" sz="2000" dirty="0"/>
              <a:t>bozulduğunun belirtisi olabilir.</a:t>
            </a:r>
          </a:p>
          <a:p>
            <a:r>
              <a:rPr lang="tr-TR" sz="2000" dirty="0" smtClean="0"/>
              <a:t>---Kişi</a:t>
            </a:r>
            <a:r>
              <a:rPr lang="tr-TR" sz="2000" dirty="0"/>
              <a:t>, içinde yaşadığı yakın ve uzak çevrede ilişkiler kurup bu ilişkileri </a:t>
            </a:r>
            <a:r>
              <a:rPr lang="tr-TR" sz="2000" dirty="0" smtClean="0"/>
              <a:t>devam ettirebilmelidir</a:t>
            </a:r>
            <a:r>
              <a:rPr lang="tr-TR" sz="2000" dirty="0"/>
              <a:t>. Ailesi, akrabaları ve iş yaşamındaki kişilerin </a:t>
            </a:r>
            <a:r>
              <a:rPr lang="tr-TR" sz="2000" dirty="0" smtClean="0"/>
              <a:t>dışında arkadaşlıklar </a:t>
            </a:r>
            <a:r>
              <a:rPr lang="tr-TR" sz="2000" dirty="0"/>
              <a:t>da kurabilmeli ve bu ilişkileri devam ettirebilmelidir.</a:t>
            </a:r>
          </a:p>
          <a:p>
            <a:r>
              <a:rPr lang="tr-TR" sz="2000" dirty="0" smtClean="0"/>
              <a:t>---İnsanlarla </a:t>
            </a:r>
            <a:r>
              <a:rPr lang="tr-TR" sz="2000" dirty="0"/>
              <a:t>geçinme ve iş birliği yapmanın ötesinde, sevgiye ve saygıya </a:t>
            </a:r>
            <a:r>
              <a:rPr lang="tr-TR" sz="2000" dirty="0" smtClean="0"/>
              <a:t>dayalı bağlar </a:t>
            </a:r>
            <a:r>
              <a:rPr lang="tr-TR" sz="2000" dirty="0"/>
              <a:t>kurabilmelidir. </a:t>
            </a:r>
            <a:endParaRPr lang="tr-TR" sz="2000" dirty="0" smtClean="0"/>
          </a:p>
          <a:p>
            <a:r>
              <a:rPr lang="tr-TR" sz="2000" dirty="0" smtClean="0"/>
              <a:t>---Karşı </a:t>
            </a:r>
            <a:r>
              <a:rPr lang="tr-TR" sz="2000" dirty="0"/>
              <a:t>cinsle de sevgiye dayalı ilişkilere yönelmeli, </a:t>
            </a:r>
            <a:r>
              <a:rPr lang="tr-TR" sz="2000" dirty="0" smtClean="0"/>
              <a:t>eş seçmede </a:t>
            </a:r>
            <a:r>
              <a:rPr lang="tr-TR" sz="2000" dirty="0"/>
              <a:t>kendi başına sorumluluk alabilmelidir</a:t>
            </a:r>
            <a:r>
              <a:rPr lang="tr-TR" sz="2000" dirty="0" smtClean="0"/>
              <a:t>.</a:t>
            </a:r>
            <a:endParaRPr lang="tr-T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571472" y="2285992"/>
            <a:ext cx="4572000" cy="2554545"/>
          </a:xfrm>
          <a:prstGeom prst="rect">
            <a:avLst/>
          </a:prstGeom>
        </p:spPr>
        <p:txBody>
          <a:bodyPr>
            <a:spAutoFit/>
          </a:bodyPr>
          <a:lstStyle/>
          <a:p>
            <a:pPr algn="just"/>
            <a:r>
              <a:rPr lang="tr-TR" sz="2000" dirty="0" smtClean="0"/>
              <a:t>---Kişi </a:t>
            </a:r>
            <a:r>
              <a:rPr lang="tr-TR" sz="2000" dirty="0"/>
              <a:t>toplumda bir yeri ve görevi olduğu duygusunu edinmiş olmalıdır.</a:t>
            </a:r>
          </a:p>
          <a:p>
            <a:pPr algn="just"/>
            <a:r>
              <a:rPr lang="tr-TR" sz="2000" dirty="0" smtClean="0"/>
              <a:t>---Yeteneklerini </a:t>
            </a:r>
            <a:r>
              <a:rPr lang="tr-TR" sz="2000" dirty="0"/>
              <a:t>geliştirmeli, verimli işlere yöneltebilmeli, çalışmalarından ve</a:t>
            </a:r>
          </a:p>
          <a:p>
            <a:pPr algn="just"/>
            <a:r>
              <a:rPr lang="tr-TR" sz="2000" dirty="0"/>
              <a:t>başarısından zevk almalıdır.</a:t>
            </a:r>
          </a:p>
          <a:p>
            <a:pPr algn="just"/>
            <a:r>
              <a:rPr lang="tr-TR" sz="2000" dirty="0" smtClean="0"/>
              <a:t>---Kişinin </a:t>
            </a:r>
            <a:r>
              <a:rPr lang="tr-TR" sz="2000" dirty="0"/>
              <a:t>geleceğe yönelik planları olmalı, bunları gerçekleştirmek için </a:t>
            </a:r>
            <a:r>
              <a:rPr lang="tr-TR" sz="2000" dirty="0" smtClean="0"/>
              <a:t>de gerçekçi </a:t>
            </a:r>
            <a:r>
              <a:rPr lang="tr-TR" sz="2000" dirty="0"/>
              <a:t>bir yol izlemelidir. </a:t>
            </a:r>
          </a:p>
        </p:txBody>
      </p:sp>
      <p:pic>
        <p:nvPicPr>
          <p:cNvPr id="1026" name="Picture 2" descr="C:\Users\Saba Hoca\Desktop\PSİKOLOJİ RESİMLERİ\BEL1.png"/>
          <p:cNvPicPr>
            <a:picLocks noChangeAspect="1" noChangeArrowheads="1"/>
          </p:cNvPicPr>
          <p:nvPr/>
        </p:nvPicPr>
        <p:blipFill>
          <a:blip r:embed="rId2"/>
          <a:srcRect/>
          <a:stretch>
            <a:fillRect/>
          </a:stretch>
        </p:blipFill>
        <p:spPr bwMode="auto">
          <a:xfrm>
            <a:off x="6143636" y="571480"/>
            <a:ext cx="2124075" cy="215265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2195736" y="908720"/>
            <a:ext cx="4572000" cy="5016758"/>
          </a:xfrm>
          <a:prstGeom prst="rect">
            <a:avLst/>
          </a:prstGeom>
        </p:spPr>
        <p:txBody>
          <a:bodyPr>
            <a:spAutoFit/>
          </a:bodyPr>
          <a:lstStyle/>
          <a:p>
            <a:r>
              <a:rPr lang="tr-TR" sz="2000" dirty="0"/>
              <a:t>Kendi başına kararlar alıp uygulayabilmeli, kararlarının sorumluluğunu</a:t>
            </a:r>
          </a:p>
          <a:p>
            <a:r>
              <a:rPr lang="tr-TR" sz="2000" dirty="0"/>
              <a:t>taşıyabilmeli ve sonuçlarına katlanabilmelidir. Başarısızlıktan ders almalı</a:t>
            </a:r>
            <a:r>
              <a:rPr lang="tr-TR" sz="2000" dirty="0" smtClean="0"/>
              <a:t>, başarısızlık </a:t>
            </a:r>
            <a:r>
              <a:rPr lang="tr-TR" sz="2000" dirty="0"/>
              <a:t>nedenlerini başkalarına yüklememeli, kendini eleştirebilmelidir.</a:t>
            </a:r>
          </a:p>
          <a:p>
            <a:r>
              <a:rPr lang="tr-TR" sz="2000" dirty="0" smtClean="0"/>
              <a:t>Kişinin </a:t>
            </a:r>
            <a:r>
              <a:rPr lang="tr-TR" sz="2000" dirty="0"/>
              <a:t>yaşadığı toplumla ters düşmeyen, inandığı değerleri ve inançları</a:t>
            </a:r>
          </a:p>
          <a:p>
            <a:r>
              <a:rPr lang="tr-TR" sz="2000" dirty="0"/>
              <a:t>olmalıdır. </a:t>
            </a:r>
            <a:endParaRPr lang="tr-TR" sz="2000" dirty="0" smtClean="0"/>
          </a:p>
          <a:p>
            <a:r>
              <a:rPr lang="tr-TR" sz="2000" dirty="0" smtClean="0"/>
              <a:t>Bunun </a:t>
            </a:r>
            <a:r>
              <a:rPr lang="tr-TR" sz="2000" dirty="0"/>
              <a:t>yanı sıra birey yeniliklere de açık, ön yargıdan uzak olmalıdır.</a:t>
            </a:r>
          </a:p>
          <a:p>
            <a:r>
              <a:rPr lang="tr-TR" sz="2000" dirty="0"/>
              <a:t>Başkalarının inanç ve görüşlerinde saygı duymalı, hoşgörülü olmalıdır.</a:t>
            </a:r>
          </a:p>
          <a:p>
            <a:r>
              <a:rPr lang="tr-TR" sz="2000" dirty="0" smtClean="0"/>
              <a:t>Kişinin</a:t>
            </a:r>
            <a:r>
              <a:rPr lang="tr-TR" sz="2000" dirty="0"/>
              <a:t>, mesleği dışında eğlendirici, dinlendirici </a:t>
            </a:r>
            <a:r>
              <a:rPr lang="tr-TR" sz="2000" dirty="0" smtClean="0"/>
              <a:t>spor</a:t>
            </a:r>
            <a:r>
              <a:rPr lang="tr-TR" sz="2000" dirty="0"/>
              <a:t>, </a:t>
            </a:r>
            <a:r>
              <a:rPr lang="tr-TR" sz="2000" dirty="0" smtClean="0"/>
              <a:t>sanat gibi </a:t>
            </a:r>
            <a:r>
              <a:rPr lang="tr-TR" sz="2000" dirty="0"/>
              <a:t>uğraşları da olmalıdır.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835696" y="1628800"/>
            <a:ext cx="4929222" cy="3693319"/>
          </a:xfrm>
          <a:prstGeom prst="rect">
            <a:avLst/>
          </a:prstGeom>
        </p:spPr>
        <p:txBody>
          <a:bodyPr wrap="square">
            <a:spAutoFit/>
          </a:bodyPr>
          <a:lstStyle/>
          <a:p>
            <a:r>
              <a:rPr lang="tr-TR" b="1" dirty="0"/>
              <a:t>Çocuk Ruh Sağlığının </a:t>
            </a:r>
            <a:r>
              <a:rPr lang="tr-TR" b="1" dirty="0" smtClean="0"/>
              <a:t>Önemi</a:t>
            </a:r>
          </a:p>
          <a:p>
            <a:endParaRPr lang="tr-TR" b="1" dirty="0"/>
          </a:p>
          <a:p>
            <a:r>
              <a:rPr lang="tr-TR" dirty="0"/>
              <a:t>Çocuk, kişiliğinin temelini oluşturan ilk ruhsal yapıyı 0-6 yaşlarında oluşturmaktadır.</a:t>
            </a:r>
          </a:p>
          <a:p>
            <a:pPr algn="just"/>
            <a:r>
              <a:rPr lang="tr-TR" dirty="0"/>
              <a:t>Bu dönemden sonra ilk yaşantılarıyla birleştirip ruhsal yapısını tamamlayarak yaşamını</a:t>
            </a:r>
          </a:p>
          <a:p>
            <a:r>
              <a:rPr lang="tr-TR" dirty="0"/>
              <a:t>sürdürür. Çocuğun kendi başına bir fert olduğunu hissedip ilk izlenim ve yaşantılarını</a:t>
            </a:r>
          </a:p>
          <a:p>
            <a:r>
              <a:rPr lang="tr-TR" dirty="0"/>
              <a:t>kazandıracak ana-baba, daha sonra ailenin diğer bireyleridir. Günümüzde yapılan</a:t>
            </a:r>
          </a:p>
          <a:p>
            <a:r>
              <a:rPr lang="tr-TR" dirty="0" smtClean="0"/>
              <a:t>Araştırmalara göre,çocukla </a:t>
            </a:r>
            <a:r>
              <a:rPr lang="tr-TR" dirty="0"/>
              <a:t>onu yetiştiren arasındaki </a:t>
            </a:r>
            <a:r>
              <a:rPr lang="tr-TR" dirty="0" smtClean="0"/>
              <a:t>bağlantının  çocuğun gelişiminde rolü </a:t>
            </a:r>
            <a:r>
              <a:rPr lang="tr-TR" dirty="0"/>
              <a:t>büyüktür.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642910" y="500042"/>
            <a:ext cx="5143536" cy="5355312"/>
          </a:xfrm>
          <a:prstGeom prst="rect">
            <a:avLst/>
          </a:prstGeom>
        </p:spPr>
        <p:txBody>
          <a:bodyPr wrap="square">
            <a:spAutoFit/>
          </a:bodyPr>
          <a:lstStyle/>
          <a:p>
            <a:r>
              <a:rPr lang="tr-TR" dirty="0" smtClean="0"/>
              <a:t>İnsanın gelişimi ve çevresiyle uyumsal bir ilişki kurabilmesi için gereken önemli</a:t>
            </a:r>
          </a:p>
          <a:p>
            <a:r>
              <a:rPr lang="tr-TR" dirty="0" smtClean="0"/>
              <a:t>koşulların eksikliğinin duyulmasına </a:t>
            </a:r>
            <a:r>
              <a:rPr lang="tr-TR" b="1" dirty="0" smtClean="0"/>
              <a:t>ihtiyaç denir.</a:t>
            </a:r>
          </a:p>
          <a:p>
            <a:r>
              <a:rPr lang="tr-TR" dirty="0" smtClean="0"/>
              <a:t>Örneğin açlık hâlinde mide kaslarının kuvvetli bir şekilde gerilip büzülmesi salya</a:t>
            </a:r>
          </a:p>
          <a:p>
            <a:r>
              <a:rPr lang="tr-TR" dirty="0" smtClean="0"/>
              <a:t>salgılarının çoğalması vb. durumlarda ihtiyacın giderilmesi gerekir. Birey bunu sağlayacak</a:t>
            </a:r>
          </a:p>
          <a:p>
            <a:r>
              <a:rPr lang="tr-TR" dirty="0" smtClean="0"/>
              <a:t>davranışlarda bulunmak zorunluluğu duyar.</a:t>
            </a:r>
          </a:p>
          <a:p>
            <a:r>
              <a:rPr lang="tr-TR" dirty="0" smtClean="0"/>
              <a:t>İşte eksikliğin duyulmasına “ihtiyaç”, bu eksikliği gidermek için organizmada beliren</a:t>
            </a:r>
          </a:p>
          <a:p>
            <a:r>
              <a:rPr lang="tr-TR" dirty="0" smtClean="0"/>
              <a:t>güce “dürtü”, organizmanın ihtiyacı gidermek için belli bir yönde etkinlik göstermesi</a:t>
            </a:r>
          </a:p>
          <a:p>
            <a:r>
              <a:rPr lang="tr-TR" dirty="0" smtClean="0"/>
              <a:t>eğilimine de “güdü (motif)” adı verilir. Davranışı oluşturan bu süreç;</a:t>
            </a:r>
          </a:p>
          <a:p>
            <a:r>
              <a:rPr lang="tr-TR" b="1" dirty="0" smtClean="0"/>
              <a:t>İhtiyaç→ dürtü→güdü→davranış şeklinde gösterilebilir.</a:t>
            </a:r>
          </a:p>
          <a:p>
            <a:r>
              <a:rPr lang="tr-TR" dirty="0" smtClean="0"/>
              <a:t>Örneğin acıkan bir insanın yiyeceklere, susayan birinin ise suya yönelmesi ihtiyacı</a:t>
            </a:r>
          </a:p>
          <a:p>
            <a:r>
              <a:rPr lang="tr-TR" dirty="0" smtClean="0"/>
              <a:t>gidermek için yapılan bir davranıştır.</a:t>
            </a:r>
            <a:endParaRPr lang="tr-TR" dirty="0"/>
          </a:p>
        </p:txBody>
      </p:sp>
      <p:pic>
        <p:nvPicPr>
          <p:cNvPr id="3074" name="Picture 2"/>
          <p:cNvPicPr>
            <a:picLocks noChangeAspect="1" noChangeArrowheads="1"/>
          </p:cNvPicPr>
          <p:nvPr/>
        </p:nvPicPr>
        <p:blipFill>
          <a:blip r:embed="rId2">
            <a:duotone>
              <a:prstClr val="black"/>
              <a:schemeClr val="accent2">
                <a:tint val="45000"/>
                <a:satMod val="400000"/>
              </a:schemeClr>
            </a:duotone>
          </a:blip>
          <a:srcRect/>
          <a:stretch>
            <a:fillRect/>
          </a:stretch>
        </p:blipFill>
        <p:spPr bwMode="auto">
          <a:xfrm>
            <a:off x="6500826" y="2000240"/>
            <a:ext cx="1928826" cy="1801818"/>
          </a:xfrm>
          <a:prstGeom prst="rect">
            <a:avLst/>
          </a:prstGeom>
          <a:noFill/>
          <a:ln w="9525">
            <a:noFill/>
            <a:miter lim="800000"/>
            <a:headEnd/>
            <a:tailEnd/>
          </a:ln>
        </p:spPr>
      </p:pic>
      <p:sp>
        <p:nvSpPr>
          <p:cNvPr id="6" name="5 Dikdörtgen"/>
          <p:cNvSpPr/>
          <p:nvPr/>
        </p:nvSpPr>
        <p:spPr>
          <a:xfrm>
            <a:off x="7143768" y="1500174"/>
            <a:ext cx="696024" cy="369332"/>
          </a:xfrm>
          <a:prstGeom prst="rect">
            <a:avLst/>
          </a:prstGeom>
        </p:spPr>
        <p:txBody>
          <a:bodyPr wrap="none">
            <a:spAutoFit/>
          </a:bodyPr>
          <a:lstStyle/>
          <a:p>
            <a:r>
              <a:rPr lang="tr-TR" dirty="0" smtClean="0"/>
              <a:t>Güdü</a:t>
            </a:r>
            <a:endParaRPr lang="tr-TR" dirty="0"/>
          </a:p>
        </p:txBody>
      </p:sp>
      <p:sp>
        <p:nvSpPr>
          <p:cNvPr id="7" name="6 Dikdörtgen"/>
          <p:cNvSpPr/>
          <p:nvPr/>
        </p:nvSpPr>
        <p:spPr>
          <a:xfrm>
            <a:off x="7000892" y="3857628"/>
            <a:ext cx="1041695" cy="369332"/>
          </a:xfrm>
          <a:prstGeom prst="rect">
            <a:avLst/>
          </a:prstGeom>
        </p:spPr>
        <p:txBody>
          <a:bodyPr wrap="none">
            <a:spAutoFit/>
          </a:bodyPr>
          <a:lstStyle/>
          <a:p>
            <a:r>
              <a:rPr lang="tr-TR" dirty="0" smtClean="0"/>
              <a:t>Davranış </a:t>
            </a:r>
            <a:endParaRPr lang="tr-TR" dirty="0"/>
          </a:p>
        </p:txBody>
      </p:sp>
      <p:sp>
        <p:nvSpPr>
          <p:cNvPr id="8" name="7 Dikdörtgen"/>
          <p:cNvSpPr/>
          <p:nvPr/>
        </p:nvSpPr>
        <p:spPr>
          <a:xfrm>
            <a:off x="5715008" y="2786058"/>
            <a:ext cx="750077" cy="369332"/>
          </a:xfrm>
          <a:prstGeom prst="rect">
            <a:avLst/>
          </a:prstGeom>
        </p:spPr>
        <p:txBody>
          <a:bodyPr wrap="none">
            <a:spAutoFit/>
          </a:bodyPr>
          <a:lstStyle/>
          <a:p>
            <a:r>
              <a:rPr lang="tr-TR" dirty="0" smtClean="0"/>
              <a:t>Hedef</a:t>
            </a:r>
            <a:endParaRPr lang="tr-TR" dirty="0"/>
          </a:p>
        </p:txBody>
      </p:sp>
      <p:sp>
        <p:nvSpPr>
          <p:cNvPr id="9" name="8 Dikdörtgen"/>
          <p:cNvSpPr/>
          <p:nvPr/>
        </p:nvSpPr>
        <p:spPr>
          <a:xfrm>
            <a:off x="6786578" y="4500570"/>
            <a:ext cx="1585690" cy="369332"/>
          </a:xfrm>
          <a:prstGeom prst="rect">
            <a:avLst/>
          </a:prstGeom>
        </p:spPr>
        <p:txBody>
          <a:bodyPr wrap="none">
            <a:spAutoFit/>
          </a:bodyPr>
          <a:lstStyle/>
          <a:p>
            <a:r>
              <a:rPr lang="tr-TR" i="1" dirty="0" smtClean="0"/>
              <a:t>Güdüsel döngü</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914</TotalTime>
  <Words>516</Words>
  <Application>Microsoft Office PowerPoint</Application>
  <PresentationFormat>Ekran Gösterisi (4:3)</PresentationFormat>
  <Paragraphs>50</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Antique Olive Compact</vt:lpstr>
      <vt:lpstr>Arial</vt:lpstr>
      <vt:lpstr>Calibri</vt:lpstr>
      <vt:lpstr>Times New Roman</vt:lpstr>
      <vt:lpstr>Ofis Teması</vt:lpstr>
      <vt:lpstr>PowerPoint Sunusu</vt:lpstr>
      <vt:lpstr>   İnsanoğlu hayatı boyunca büyük küçük pek çok sorunla karşılaşır ve bu sorunları çözerek  olgunlaşır. Günlük yaşamda kendi istek ve eğilimleri ile çelişen sayısız engelle karşılaşır.Bu engelleri aşmak için çevresiyle, kendisiyle çatışmaya girer, bocalar.     Zorlukları yendikçe güçlenir. Güçsüz ve yetersiz kaldığında başarabildiğiyle yetinir. Ruh sağlığı yerinde olan bir insan için bu zorluklar aşılabilirken ruh sağlığı iyi olmayan ya da olaylardan etkilenip sağlığı bozulan kişi, gerçeği iyi değerlendiremez. Tepkileri duruma uygunluk göstermez. </vt:lpstr>
      <vt:lpstr>PowerPoint Sunusu</vt:lpstr>
      <vt:lpstr>PowerPoint Sunusu</vt:lpstr>
      <vt:lpstr>PowerPoint Sunusu</vt:lpstr>
      <vt:lpstr>PowerPoint Sunusu</vt:lpstr>
      <vt:lpstr>PowerPoint Sunusu</vt:lpstr>
      <vt:lpstr>PowerPoint Sunusu</vt:lpstr>
    </vt:vector>
  </TitlesOfParts>
  <Company>saglık bilimleri</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İnsanoğlu hayatı boyunca büyük küçük pek çok sorunla karşılaşır ve bu sorunları çöze çöze olgunlaşır. Günlük hayatta kendi istek ve eğilimleri ile çelişen sayısız engelle karşılaşır. Bu engelleri aşmak için kimi zaman çevresiyle, kimi zaman da kendi kendisiyle çatışmaya girer, bocalar. Zorlukları yendikçe güçlenir. Güçsüz ve yetersiz kaldığında başarabildiğiyle yetinir. Ruh sağlığı yerinde olan bir insan için bu zorluklar aşılabilirken ruh sağlığı iyi olmayan ya da olaylardan etkilenip sağlığı bozulan kişi, gerçeği iyi değerlendiremez. Tepkileri duruma uygunluk göstermez. Sorunları çözeyim derken daha çok büyütür. Bunalımsız ve kaygısız bir hayat düşünülemez. Ruh sağlığı iyi olan bir insanın da her zaman mutlu olduğunu söylemek doğru olmaz. Üzüldüğü, kendini kötü hissettiği olaylar mutlaka olacaktır. Fakat dayanma gücü ve esnekliği nedeniyle zor dönemlerden en az yara alarak çıkabilir.</dc:title>
  <dc:creator>ankara üniversitesi</dc:creator>
  <cp:lastModifiedBy>saba</cp:lastModifiedBy>
  <cp:revision>95</cp:revision>
  <dcterms:created xsi:type="dcterms:W3CDTF">2012-05-29T09:27:19Z</dcterms:created>
  <dcterms:modified xsi:type="dcterms:W3CDTF">2018-02-12T13:09:54Z</dcterms:modified>
</cp:coreProperties>
</file>