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60" r:id="rId4"/>
    <p:sldId id="365" r:id="rId5"/>
    <p:sldId id="362" r:id="rId6"/>
    <p:sldId id="376" r:id="rId7"/>
    <p:sldId id="379" r:id="rId8"/>
    <p:sldId id="387" r:id="rId9"/>
    <p:sldId id="388" r:id="rId10"/>
    <p:sldId id="258" r:id="rId11"/>
    <p:sldId id="364" r:id="rId12"/>
    <p:sldId id="259" r:id="rId13"/>
    <p:sldId id="347" r:id="rId14"/>
    <p:sldId id="265" r:id="rId15"/>
    <p:sldId id="348" r:id="rId16"/>
    <p:sldId id="262" r:id="rId17"/>
    <p:sldId id="261" r:id="rId18"/>
    <p:sldId id="264" r:id="rId19"/>
    <p:sldId id="263" r:id="rId20"/>
    <p:sldId id="266" r:id="rId21"/>
    <p:sldId id="353" r:id="rId22"/>
    <p:sldId id="350" r:id="rId23"/>
    <p:sldId id="269" r:id="rId24"/>
    <p:sldId id="272" r:id="rId25"/>
    <p:sldId id="351" r:id="rId26"/>
    <p:sldId id="352" r:id="rId27"/>
    <p:sldId id="268" r:id="rId28"/>
    <p:sldId id="271" r:id="rId29"/>
    <p:sldId id="345" r:id="rId30"/>
    <p:sldId id="270" r:id="rId31"/>
    <p:sldId id="358" r:id="rId32"/>
    <p:sldId id="389" r:id="rId33"/>
    <p:sldId id="361" r:id="rId34"/>
    <p:sldId id="355" r:id="rId35"/>
    <p:sldId id="337" r:id="rId36"/>
    <p:sldId id="339" r:id="rId37"/>
    <p:sldId id="367" r:id="rId38"/>
    <p:sldId id="335" r:id="rId3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1A70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42702-81B3-4297-826D-E56C28E38735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FC1E4-91A1-4E0D-BBA4-BA4AB5347CA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2927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Metal prova sırasında uzun gelen </a:t>
            </a:r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marjin</a:t>
            </a:r>
            <a:r>
              <a:rPr lang="tr-TR" dirty="0" smtClean="0"/>
              <a:t> </a:t>
            </a:r>
            <a:r>
              <a:rPr lang="tr-TR" dirty="0" err="1" smtClean="0"/>
              <a:t>staz</a:t>
            </a:r>
            <a:r>
              <a:rPr lang="tr-TR" dirty="0" smtClean="0"/>
              <a:t> yapar </a:t>
            </a:r>
            <a:r>
              <a:rPr lang="tr-TR" dirty="0" err="1" smtClean="0"/>
              <a:t>staz</a:t>
            </a:r>
            <a:r>
              <a:rPr lang="tr-TR" dirty="0" smtClean="0"/>
              <a:t> yapan kısım uzaklaştırılır.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FC1E4-91A1-4E0D-BBA4-BA4AB5347CAB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61899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Metal destekli porselen kron uygulamalarında </a:t>
            </a:r>
            <a:r>
              <a:rPr lang="tr-TR" dirty="0" err="1" smtClean="0"/>
              <a:t>Lingual</a:t>
            </a:r>
            <a:r>
              <a:rPr lang="tr-TR" dirty="0" smtClean="0"/>
              <a:t> veya </a:t>
            </a:r>
            <a:r>
              <a:rPr lang="tr-TR" dirty="0" err="1" smtClean="0"/>
              <a:t>Palatinal</a:t>
            </a:r>
            <a:r>
              <a:rPr lang="tr-TR" dirty="0" smtClean="0"/>
              <a:t> </a:t>
            </a:r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marjine</a:t>
            </a:r>
            <a:r>
              <a:rPr lang="tr-TR" dirty="0" smtClean="0"/>
              <a:t> uygulanır.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FC1E4-91A1-4E0D-BBA4-BA4AB5347CAB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33361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Kron sökücü aygıtında en son yenilik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FC1E4-91A1-4E0D-BBA4-BA4AB5347CAB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13713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Destek</a:t>
            </a:r>
            <a:r>
              <a:rPr lang="tr-TR" baseline="0" dirty="0" smtClean="0"/>
              <a:t> dişin </a:t>
            </a:r>
            <a:r>
              <a:rPr lang="tr-TR" baseline="0" dirty="0" err="1" smtClean="0"/>
              <a:t>proksimal</a:t>
            </a:r>
            <a:r>
              <a:rPr lang="tr-TR" baseline="0" dirty="0" smtClean="0"/>
              <a:t> kesim derinlikleri yeterli </a:t>
            </a:r>
            <a:r>
              <a:rPr lang="tr-TR" baseline="0" err="1" smtClean="0"/>
              <a:t>mi</a:t>
            </a:r>
            <a:r>
              <a:rPr lang="tr-TR" baseline="0" smtClean="0"/>
              <a:t>? yetersiz </a:t>
            </a:r>
            <a:r>
              <a:rPr lang="tr-TR" baseline="0" dirty="0" smtClean="0"/>
              <a:t>mi?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FC1E4-91A1-4E0D-BBA4-BA4AB5347CAB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0799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Lateral</a:t>
            </a:r>
            <a:r>
              <a:rPr lang="tr-TR" dirty="0" smtClean="0"/>
              <a:t> dişe uygulanır, </a:t>
            </a:r>
            <a:r>
              <a:rPr lang="tr-TR" dirty="0" err="1" smtClean="0"/>
              <a:t>molar</a:t>
            </a:r>
            <a:r>
              <a:rPr lang="tr-TR" dirty="0" smtClean="0"/>
              <a:t> dişe uygulanmaz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FC1E4-91A1-4E0D-BBA4-BA4AB5347CAB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33324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Ölçü materyali çok ince veya kaşık </a:t>
            </a:r>
            <a:r>
              <a:rPr lang="tr-TR" dirty="0" err="1" smtClean="0"/>
              <a:t>temesı</a:t>
            </a:r>
            <a:r>
              <a:rPr lang="tr-TR" dirty="0" smtClean="0"/>
              <a:t> vardır. Ölçü, akıcı kıvamlı ölçü materyali tam sertleşmeden çıkarılırsa, </a:t>
            </a:r>
            <a:r>
              <a:rPr lang="tr-TR" dirty="0" err="1" smtClean="0"/>
              <a:t>okluzal</a:t>
            </a:r>
            <a:r>
              <a:rPr lang="tr-TR" dirty="0" smtClean="0"/>
              <a:t> yüzeyde kabarcıklar oluşabilir.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FC1E4-91A1-4E0D-BBA4-BA4AB5347CAB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2334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30.01.2020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539552" y="260649"/>
            <a:ext cx="7846640" cy="2518497"/>
          </a:xfrm>
        </p:spPr>
        <p:txBody>
          <a:bodyPr>
            <a:normAutofit fontScale="90000"/>
          </a:bodyPr>
          <a:lstStyle/>
          <a:p>
            <a:pPr algn="l"/>
            <a:r>
              <a:rPr lang="tr-TR" sz="3600" dirty="0" smtClean="0">
                <a:solidFill>
                  <a:srgbClr val="FF0000"/>
                </a:solidFill>
                <a:latin typeface="Comic Sans MS" pitchFamily="66" charset="0"/>
              </a:rPr>
              <a:t>SABİT PROTETİK RESTORASYON UYGULAMALARINDA</a:t>
            </a:r>
            <a:br>
              <a:rPr lang="tr-TR" sz="36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3600" dirty="0" smtClean="0">
                <a:solidFill>
                  <a:srgbClr val="FF0000"/>
                </a:solidFill>
                <a:latin typeface="Comic Sans MS" pitchFamily="66" charset="0"/>
              </a:rPr>
              <a:t>HATALI UYGULAMA NEDENLERİ, GİDERİLMESİ, </a:t>
            </a:r>
            <a:br>
              <a:rPr lang="tr-TR" sz="36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tr-TR" sz="3600" dirty="0" smtClean="0">
                <a:solidFill>
                  <a:srgbClr val="FF0000"/>
                </a:solidFill>
                <a:latin typeface="Comic Sans MS" pitchFamily="66" charset="0"/>
              </a:rPr>
              <a:t>KRON/KÖPRÜ SÖKÜM YÖNTEMLERİ</a:t>
            </a:r>
            <a:endParaRPr lang="tr-TR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851920" y="6381328"/>
            <a:ext cx="5112568" cy="360040"/>
          </a:xfrm>
        </p:spPr>
        <p:txBody>
          <a:bodyPr>
            <a:normAutofit fontScale="70000" lnSpcReduction="20000"/>
          </a:bodyPr>
          <a:lstStyle/>
          <a:p>
            <a:r>
              <a:rPr lang="tr-TR" dirty="0" smtClean="0">
                <a:solidFill>
                  <a:schemeClr val="tx1"/>
                </a:solidFill>
                <a:latin typeface="Comic Sans MS" pitchFamily="66" charset="0"/>
              </a:rPr>
              <a:t>Prof. Dr. Sadullah </a:t>
            </a:r>
            <a:r>
              <a:rPr lang="tr-TR" dirty="0" err="1" smtClean="0">
                <a:solidFill>
                  <a:schemeClr val="tx1"/>
                </a:solidFill>
                <a:latin typeface="Comic Sans MS" pitchFamily="66" charset="0"/>
              </a:rPr>
              <a:t>Üçtaşlı</a:t>
            </a: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Picture 2" descr="C:\Users\samsung pc\Desktop\Aralık 2016 cep fotos vakalar\109APPLE\IMG_94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43" t="17297" r="6149" b="3114"/>
          <a:stretch/>
        </p:blipFill>
        <p:spPr bwMode="auto">
          <a:xfrm>
            <a:off x="4716016" y="2779146"/>
            <a:ext cx="4031674" cy="3602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907"/>
          <a:stretch/>
        </p:blipFill>
        <p:spPr bwMode="auto">
          <a:xfrm>
            <a:off x="611560" y="2779146"/>
            <a:ext cx="3862667" cy="360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8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6318" y="116632"/>
            <a:ext cx="8892480" cy="65527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Kron/köprü gibi, </a:t>
            </a:r>
            <a:r>
              <a:rPr lang="tr-TR" dirty="0" err="1" smtClean="0">
                <a:latin typeface="Comic Sans MS" pitchFamily="66" charset="0"/>
              </a:rPr>
              <a:t>indirekt</a:t>
            </a:r>
            <a:r>
              <a:rPr lang="tr-TR" dirty="0" smtClean="0">
                <a:latin typeface="Comic Sans MS" pitchFamily="66" charset="0"/>
              </a:rPr>
              <a:t> restorasyonların, 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(</a:t>
            </a:r>
            <a:r>
              <a:rPr lang="tr-TR" sz="2800" dirty="0" smtClean="0">
                <a:latin typeface="Comic Sans MS" pitchFamily="66" charset="0"/>
              </a:rPr>
              <a:t>ister</a:t>
            </a: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metal </a:t>
            </a:r>
            <a:r>
              <a:rPr lang="tr-TR" sz="2800" dirty="0">
                <a:solidFill>
                  <a:srgbClr val="0070C0"/>
                </a:solidFill>
                <a:latin typeface="Comic Sans MS" pitchFamily="66" charset="0"/>
              </a:rPr>
              <a:t>destekli-porselen</a:t>
            </a:r>
          </a:p>
          <a:p>
            <a:pPr marL="0" indent="0">
              <a:buNone/>
            </a:pPr>
            <a:r>
              <a:rPr lang="tr-TR" sz="2800" dirty="0">
                <a:latin typeface="Comic Sans MS" pitchFamily="66" charset="0"/>
              </a:rPr>
              <a:t>ister</a:t>
            </a:r>
            <a:r>
              <a:rPr lang="tr-TR" sz="28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endParaRPr lang="tr-TR" sz="28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yüksek </a:t>
            </a:r>
            <a:r>
              <a:rPr lang="tr-TR" sz="2800" dirty="0">
                <a:solidFill>
                  <a:srgbClr val="0070C0"/>
                </a:solidFill>
                <a:latin typeface="Comic Sans MS" pitchFamily="66" charset="0"/>
              </a:rPr>
              <a:t>dayanaklı </a:t>
            </a: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tam seramik)</a:t>
            </a:r>
            <a:r>
              <a:rPr lang="tr-TR" sz="2800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prova aşamasında,</a:t>
            </a:r>
          </a:p>
          <a:p>
            <a:pPr marL="0" indent="0">
              <a:buNone/>
            </a:pPr>
            <a:r>
              <a:rPr lang="tr-TR" dirty="0">
                <a:latin typeface="Comic Sans MS" pitchFamily="66" charset="0"/>
              </a:rPr>
              <a:t>t</a:t>
            </a:r>
            <a:r>
              <a:rPr lang="tr-TR" dirty="0" smtClean="0">
                <a:latin typeface="Comic Sans MS" pitchFamily="66" charset="0"/>
              </a:rPr>
              <a:t>eknisyenden gelen 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alçı model</a:t>
            </a:r>
            <a:r>
              <a:rPr lang="tr-TR" dirty="0" smtClean="0">
                <a:latin typeface="Comic Sans MS" pitchFamily="66" charset="0"/>
              </a:rPr>
              <a:t> ve </a:t>
            </a:r>
          </a:p>
          <a:p>
            <a:pPr marL="0" indent="0">
              <a:buNone/>
            </a:pPr>
            <a:r>
              <a:rPr lang="tr-TR" dirty="0" err="1" smtClean="0">
                <a:solidFill>
                  <a:srgbClr val="FF0000"/>
                </a:solidFill>
                <a:latin typeface="Comic Sans MS" pitchFamily="66" charset="0"/>
              </a:rPr>
              <a:t>indirekt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restorasyon</a:t>
            </a:r>
            <a:r>
              <a:rPr lang="tr-TR" dirty="0" smtClean="0">
                <a:latin typeface="Comic Sans MS" pitchFamily="66" charset="0"/>
              </a:rPr>
              <a:t> uygulama aşamasından önce gözle incelenir.</a:t>
            </a: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Önce alçı model,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sonra ağız içi </a:t>
            </a:r>
            <a:r>
              <a:rPr lang="tr-TR" dirty="0" err="1" smtClean="0">
                <a:latin typeface="Comic Sans MS" pitchFamily="66" charset="0"/>
              </a:rPr>
              <a:t>preparasyon</a:t>
            </a:r>
            <a:r>
              <a:rPr lang="tr-TR" dirty="0" smtClean="0">
                <a:latin typeface="Comic Sans MS" pitchFamily="66" charset="0"/>
              </a:rPr>
              <a:t> incelenir.</a:t>
            </a:r>
          </a:p>
          <a:p>
            <a:pPr marL="0" indent="0">
              <a:buNone/>
            </a:pP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KLİNİKTE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İNCELEMEYİ NASIL YAPIYORSUNUZ?</a:t>
            </a:r>
          </a:p>
        </p:txBody>
      </p:sp>
    </p:spTree>
    <p:extLst>
      <p:ext uri="{BB962C8B-B14F-4D97-AF65-F5344CB8AC3E}">
        <p14:creationId xmlns="" xmlns:p14="http://schemas.microsoft.com/office/powerpoint/2010/main" val="41532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88640"/>
            <a:ext cx="8686212" cy="6452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</a:rPr>
              <a:t>Alçı model</a:t>
            </a:r>
            <a:r>
              <a:rPr lang="tr-TR" sz="3000" dirty="0" smtClean="0">
                <a:latin typeface="Comic Sans MS" pitchFamily="66" charset="0"/>
              </a:rPr>
              <a:t>de: 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</a:rPr>
              <a:t>destek dişin, alçı modelinde,</a:t>
            </a:r>
          </a:p>
          <a:p>
            <a:pPr marL="0" indent="0">
              <a:buNone/>
            </a:pPr>
            <a:r>
              <a:rPr lang="tr-TR" sz="3000" dirty="0" err="1" smtClean="0">
                <a:latin typeface="Comic Sans MS" pitchFamily="66" charset="0"/>
              </a:rPr>
              <a:t>aksiyal-insizal</a:t>
            </a:r>
            <a:r>
              <a:rPr lang="tr-TR" sz="3000" dirty="0" smtClean="0">
                <a:latin typeface="Comic Sans MS" pitchFamily="66" charset="0"/>
              </a:rPr>
              <a:t> veya </a:t>
            </a:r>
            <a:r>
              <a:rPr lang="tr-TR" sz="3000" dirty="0" err="1" smtClean="0">
                <a:latin typeface="Comic Sans MS" pitchFamily="66" charset="0"/>
              </a:rPr>
              <a:t>aksiyal-okluzal</a:t>
            </a:r>
            <a:r>
              <a:rPr lang="tr-TR" sz="3000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</a:rPr>
              <a:t>birleşme bölgelerinde, kazıma/aşınma, 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</a:rPr>
              <a:t>hava kabarcığına bağlı boşluk söz konusu mu? </a:t>
            </a:r>
          </a:p>
          <a:p>
            <a:pPr marL="0" indent="0">
              <a:buNone/>
            </a:pPr>
            <a:r>
              <a:rPr lang="tr-TR" sz="3000" dirty="0" err="1" smtClean="0">
                <a:latin typeface="Comic Sans MS" pitchFamily="66" charset="0"/>
              </a:rPr>
              <a:t>Servikal</a:t>
            </a:r>
            <a:r>
              <a:rPr lang="tr-TR" sz="3000" dirty="0" smtClean="0">
                <a:latin typeface="Comic Sans MS" pitchFamily="66" charset="0"/>
              </a:rPr>
              <a:t> </a:t>
            </a:r>
            <a:r>
              <a:rPr lang="tr-TR" sz="3000" dirty="0" err="1" smtClean="0">
                <a:latin typeface="Comic Sans MS" pitchFamily="66" charset="0"/>
              </a:rPr>
              <a:t>marjinde</a:t>
            </a:r>
            <a:r>
              <a:rPr lang="tr-TR" sz="3000" dirty="0" smtClean="0">
                <a:latin typeface="Comic Sans MS" pitchFamily="66" charset="0"/>
              </a:rPr>
              <a:t> herhangi bir düzensizlik söz konusu mu? </a:t>
            </a:r>
            <a:r>
              <a:rPr lang="tr-TR" sz="3000" dirty="0">
                <a:latin typeface="Comic Sans MS" pitchFamily="66" charset="0"/>
              </a:rPr>
              <a:t>k</a:t>
            </a:r>
            <a:r>
              <a:rPr lang="tr-TR" sz="3000" dirty="0" smtClean="0">
                <a:latin typeface="Comic Sans MS" pitchFamily="66" charset="0"/>
              </a:rPr>
              <a:t>ontrol edilir.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</a:rPr>
              <a:t>Restorasyona, komşu dişlerin, alçı modelinde, kazıma/aşınma/hava kabarcığı var mı? Kontrol edilir.</a:t>
            </a:r>
            <a:endParaRPr lang="tr-TR" sz="3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81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Destek dişin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aksiyal</a:t>
            </a:r>
            <a:r>
              <a:rPr lang="tr-TR" dirty="0" smtClean="0">
                <a:latin typeface="Comic Sans MS" pitchFamily="66" charset="0"/>
              </a:rPr>
              <a:t> yüzeyinde,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komşu dişin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mesial</a:t>
            </a:r>
            <a:r>
              <a:rPr lang="tr-TR" dirty="0" smtClean="0">
                <a:latin typeface="Comic Sans MS" pitchFamily="66" charset="0"/>
              </a:rPr>
              <a:t> veya </a:t>
            </a:r>
            <a:r>
              <a:rPr lang="tr-TR" dirty="0" err="1" smtClean="0">
                <a:latin typeface="Comic Sans MS" pitchFamily="66" charset="0"/>
              </a:rPr>
              <a:t>distal</a:t>
            </a:r>
            <a:r>
              <a:rPr lang="tr-TR" dirty="0" smtClean="0">
                <a:latin typeface="Comic Sans MS" pitchFamily="66" charset="0"/>
              </a:rPr>
              <a:t> yüzeyinde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kazıma/aşınma </a:t>
            </a:r>
            <a:r>
              <a:rPr lang="tr-TR" dirty="0">
                <a:latin typeface="Comic Sans MS" pitchFamily="66" charset="0"/>
              </a:rPr>
              <a:t>söz konusu mu</a:t>
            </a:r>
            <a:r>
              <a:rPr lang="tr-TR" dirty="0" smtClean="0">
                <a:latin typeface="Comic Sans MS" pitchFamily="66" charset="0"/>
              </a:rPr>
              <a:t>?</a:t>
            </a: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kazıma veya aşınma, minimum miktarda ise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provası yapılan </a:t>
            </a:r>
            <a:r>
              <a:rPr lang="tr-TR" dirty="0" err="1" smtClean="0">
                <a:latin typeface="Comic Sans MS" pitchFamily="66" charset="0"/>
              </a:rPr>
              <a:t>indirekt</a:t>
            </a:r>
            <a:r>
              <a:rPr lang="tr-TR" dirty="0" smtClean="0">
                <a:latin typeface="Comic Sans MS" pitchFamily="66" charset="0"/>
              </a:rPr>
              <a:t> restorasyonun </a:t>
            </a:r>
          </a:p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mesial</a:t>
            </a:r>
            <a:r>
              <a:rPr lang="tr-TR" dirty="0" smtClean="0">
                <a:latin typeface="Comic Sans MS" pitchFamily="66" charset="0"/>
              </a:rPr>
              <a:t> veya </a:t>
            </a:r>
            <a:r>
              <a:rPr lang="tr-TR" dirty="0" err="1" smtClean="0">
                <a:latin typeface="Comic Sans MS" pitchFamily="66" charset="0"/>
              </a:rPr>
              <a:t>distal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aksiyal</a:t>
            </a:r>
            <a:r>
              <a:rPr lang="tr-TR" dirty="0" smtClean="0">
                <a:latin typeface="Comic Sans MS" pitchFamily="66" charset="0"/>
              </a:rPr>
              <a:t> yüzeyinden, </a:t>
            </a:r>
          </a:p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mikromotor</a:t>
            </a:r>
            <a:r>
              <a:rPr lang="tr-TR" dirty="0" smtClean="0">
                <a:latin typeface="Comic Sans MS" pitchFamily="66" charset="0"/>
              </a:rPr>
              <a:t> ve </a:t>
            </a:r>
            <a:r>
              <a:rPr lang="tr-TR" dirty="0" err="1" smtClean="0">
                <a:latin typeface="Comic Sans MS" pitchFamily="66" charset="0"/>
              </a:rPr>
              <a:t>frez</a:t>
            </a:r>
            <a:r>
              <a:rPr lang="tr-TR" dirty="0" smtClean="0">
                <a:latin typeface="Comic Sans MS" pitchFamily="66" charset="0"/>
              </a:rPr>
              <a:t> yardımıyla çok az </a:t>
            </a:r>
          </a:p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restoratif</a:t>
            </a:r>
            <a:r>
              <a:rPr lang="tr-TR" dirty="0" smtClean="0">
                <a:latin typeface="Comic Sans MS" pitchFamily="66" charset="0"/>
              </a:rPr>
              <a:t> materyalden uzaklaştırılır ve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restorasyonun ait olduğu diş dokularına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parmak </a:t>
            </a:r>
            <a:r>
              <a:rPr lang="tr-TR" dirty="0" err="1" smtClean="0">
                <a:latin typeface="Comic Sans MS" pitchFamily="66" charset="0"/>
              </a:rPr>
              <a:t>basınçı</a:t>
            </a:r>
            <a:r>
              <a:rPr lang="tr-TR" dirty="0" smtClean="0">
                <a:latin typeface="Comic Sans MS" pitchFamily="66" charset="0"/>
              </a:rPr>
              <a:t> ile oturması sağlanır.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098965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msung pc\Desktop\Ekim  Kasım 2016 Cep Tlf ile Photos\Kasım 2016 cep telefon vakalar\IMG_05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8" t="21581" r="12807"/>
          <a:stretch/>
        </p:blipFill>
        <p:spPr bwMode="auto">
          <a:xfrm>
            <a:off x="1938389" y="332656"/>
            <a:ext cx="5153891" cy="3549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Ekim  Kasım 2016 Cep Tlf ile Photos\Kasım 2016 cep telefon vakalar\IMG_05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02" t="20663" r="12119" b="32196"/>
          <a:stretch/>
        </p:blipFill>
        <p:spPr bwMode="auto">
          <a:xfrm>
            <a:off x="5220072" y="4077072"/>
            <a:ext cx="3034145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msung pc\Desktop\Ekim  Kasım 2016 Cep Tlf ile Photos\Kasım 2016 cep telefon vakalar\IMG_05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523" t="18826" r="10970" b="34951"/>
          <a:stretch/>
        </p:blipFill>
        <p:spPr bwMode="auto">
          <a:xfrm>
            <a:off x="1388933" y="4077072"/>
            <a:ext cx="3034145" cy="2124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3508678" y="332656"/>
            <a:ext cx="2215450" cy="12241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970134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5527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Teknisyenden gelen alçı model üzerinde,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destek diş (dayanak diş) üzerinde,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siman aralığı</a:t>
            </a:r>
            <a:r>
              <a:rPr lang="tr-TR" dirty="0" smtClean="0">
                <a:latin typeface="Comic Sans MS" pitchFamily="66" charset="0"/>
              </a:rPr>
              <a:t> oluşturmak için sürülen </a:t>
            </a:r>
          </a:p>
          <a:p>
            <a:pPr marL="0" indent="0">
              <a:buNone/>
            </a:pPr>
            <a:r>
              <a:rPr lang="tr-TR" dirty="0" err="1" smtClean="0">
                <a:solidFill>
                  <a:srgbClr val="0070C0"/>
                </a:solidFill>
                <a:latin typeface="Comic Sans MS" pitchFamily="66" charset="0"/>
              </a:rPr>
              <a:t>day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tr-TR" dirty="0" err="1" smtClean="0">
                <a:solidFill>
                  <a:srgbClr val="0070C0"/>
                </a:solidFill>
                <a:latin typeface="Comic Sans MS" pitchFamily="66" charset="0"/>
              </a:rPr>
              <a:t>spacer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materyal kalınlığı kontrol edilir. </a:t>
            </a:r>
          </a:p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Day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spacer</a:t>
            </a:r>
            <a:r>
              <a:rPr lang="tr-TR" dirty="0" smtClean="0">
                <a:latin typeface="Comic Sans MS" pitchFamily="66" charset="0"/>
              </a:rPr>
              <a:t>, yer yer incelmiş veya silinmiş ise,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kron ait olduğu dişe parmak </a:t>
            </a:r>
            <a:r>
              <a:rPr lang="tr-TR" dirty="0" err="1" smtClean="0">
                <a:latin typeface="Comic Sans MS" pitchFamily="66" charset="0"/>
              </a:rPr>
              <a:t>basınçı</a:t>
            </a:r>
            <a:r>
              <a:rPr lang="tr-TR" dirty="0" smtClean="0">
                <a:latin typeface="Comic Sans MS" pitchFamily="66" charset="0"/>
              </a:rPr>
              <a:t> ile oturmaz.</a:t>
            </a:r>
          </a:p>
          <a:p>
            <a:pPr marL="0" indent="0">
              <a:buNone/>
            </a:pPr>
            <a:r>
              <a:rPr lang="tr-TR" dirty="0" err="1">
                <a:latin typeface="Comic Sans MS" pitchFamily="66" charset="0"/>
              </a:rPr>
              <a:t>Day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spacer</a:t>
            </a:r>
            <a:r>
              <a:rPr lang="tr-TR" dirty="0" smtClean="0">
                <a:latin typeface="Comic Sans MS" pitchFamily="66" charset="0"/>
              </a:rPr>
              <a:t>, kalın uygulanmış ise,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kron </a:t>
            </a:r>
            <a:r>
              <a:rPr lang="tr-TR" dirty="0">
                <a:latin typeface="Comic Sans MS" pitchFamily="66" charset="0"/>
              </a:rPr>
              <a:t>ait olduğu dişe </a:t>
            </a:r>
            <a:r>
              <a:rPr lang="tr-TR" dirty="0" smtClean="0">
                <a:latin typeface="Comic Sans MS" pitchFamily="66" charset="0"/>
              </a:rPr>
              <a:t>bol gelir, kolaylıkla yerinden uzaklaşır.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Aynı etkiler,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CAD/CAM sistemlerinde de gözlenir </a:t>
            </a:r>
            <a:r>
              <a:rPr lang="tr-TR" sz="2800" dirty="0" smtClean="0">
                <a:latin typeface="Comic Sans MS" pitchFamily="66" charset="0"/>
              </a:rPr>
              <a:t>(alçı modelde yer yer metal alt yapının siyah rengi gözlenir).</a:t>
            </a:r>
            <a:endParaRPr lang="tr-TR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9745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436096" y="188639"/>
            <a:ext cx="3312368" cy="2562619"/>
          </a:xfrm>
        </p:spPr>
        <p:txBody>
          <a:bodyPr>
            <a:normAutofit/>
          </a:bodyPr>
          <a:lstStyle/>
          <a:p>
            <a:pPr algn="l"/>
            <a:r>
              <a:rPr lang="tr-TR" sz="2800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iş destekli</a:t>
            </a:r>
            <a:r>
              <a:rPr lang="tr-TR" sz="2800" dirty="0" smtClean="0">
                <a:latin typeface="Comic Sans MS" pitchFamily="66" charset="0"/>
              </a:rPr>
              <a:t> </a:t>
            </a:r>
            <a:br>
              <a:rPr lang="tr-TR" sz="2800" dirty="0" smtClean="0">
                <a:latin typeface="Comic Sans MS" pitchFamily="66" charset="0"/>
              </a:rPr>
            </a:br>
            <a:r>
              <a:rPr lang="tr-TR" sz="2800" dirty="0" smtClean="0">
                <a:latin typeface="Comic Sans MS" pitchFamily="66" charset="0"/>
              </a:rPr>
              <a:t>veya</a:t>
            </a:r>
            <a:br>
              <a:rPr lang="tr-TR" sz="2800" dirty="0" smtClean="0">
                <a:latin typeface="Comic Sans MS" pitchFamily="66" charset="0"/>
              </a:rPr>
            </a:br>
            <a:r>
              <a:rPr lang="tr-TR" sz="2800" dirty="0" err="1" smtClean="0">
                <a:solidFill>
                  <a:srgbClr val="0070C0"/>
                </a:solidFill>
                <a:latin typeface="Comic Sans MS" pitchFamily="66" charset="0"/>
              </a:rPr>
              <a:t>implant</a:t>
            </a: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 destekli</a:t>
            </a:r>
            <a:endParaRPr lang="tr-TR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242" name="Picture 2" descr="C:\Users\samsung pc\Desktop\Ekim  Kasım 2016 Cep Tlf ile Photos\Kasım 2016 cep telefon vakalar\IMG_0584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60" r="4083" b="1279"/>
          <a:stretch/>
        </p:blipFill>
        <p:spPr bwMode="auto">
          <a:xfrm>
            <a:off x="0" y="188913"/>
            <a:ext cx="5084763" cy="446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Ekim  Kasım 2016 Cep Tlf ile Photos\Ekim 2016 J\IMG_02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17" t="10255" r="10053" b="1585"/>
          <a:stretch/>
        </p:blipFill>
        <p:spPr bwMode="auto">
          <a:xfrm>
            <a:off x="4713877" y="2751259"/>
            <a:ext cx="4322619" cy="3990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Yuvarlatılmış Dikdörtgen 2"/>
          <p:cNvSpPr/>
          <p:nvPr/>
        </p:nvSpPr>
        <p:spPr>
          <a:xfrm>
            <a:off x="1691680" y="980728"/>
            <a:ext cx="1872208" cy="16344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Çarpma 3"/>
          <p:cNvSpPr/>
          <p:nvPr/>
        </p:nvSpPr>
        <p:spPr>
          <a:xfrm>
            <a:off x="6012160" y="4314800"/>
            <a:ext cx="1778496" cy="163448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43964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527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Bazen, </a:t>
            </a:r>
            <a:r>
              <a:rPr lang="tr-TR" dirty="0">
                <a:latin typeface="Comic Sans MS" pitchFamily="66" charset="0"/>
              </a:rPr>
              <a:t>destek </a:t>
            </a:r>
            <a:r>
              <a:rPr lang="tr-TR" dirty="0" smtClean="0">
                <a:latin typeface="Comic Sans MS" pitchFamily="66" charset="0"/>
              </a:rPr>
              <a:t>dişte, </a:t>
            </a:r>
            <a:r>
              <a:rPr lang="tr-TR" dirty="0" err="1" smtClean="0">
                <a:latin typeface="Comic Sans MS" pitchFamily="66" charset="0"/>
              </a:rPr>
              <a:t>dişhekiminin</a:t>
            </a:r>
            <a:r>
              <a:rPr lang="tr-TR" dirty="0" smtClean="0">
                <a:latin typeface="Comic Sans MS" pitchFamily="66" charset="0"/>
              </a:rPr>
              <a:t> gözünden kaçan,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çok küçük tutucu alan</a:t>
            </a:r>
            <a:r>
              <a:rPr lang="tr-TR" dirty="0" smtClean="0">
                <a:latin typeface="Comic Sans MS" pitchFamily="66" charset="0"/>
              </a:rPr>
              <a:t> (</a:t>
            </a:r>
            <a:r>
              <a:rPr lang="tr-TR" dirty="0" err="1" smtClean="0">
                <a:solidFill>
                  <a:srgbClr val="0070C0"/>
                </a:solidFill>
                <a:latin typeface="Comic Sans MS" pitchFamily="66" charset="0"/>
              </a:rPr>
              <a:t>undercut</a:t>
            </a:r>
            <a:r>
              <a:rPr lang="tr-TR" dirty="0" smtClean="0">
                <a:latin typeface="Comic Sans MS" pitchFamily="66" charset="0"/>
              </a:rPr>
              <a:t>) mevcut olabilir,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teknisyen bu tutucu alanı, alçı model üzerinden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uzaklaştırabilir ve bu durumu </a:t>
            </a:r>
            <a:r>
              <a:rPr lang="tr-TR" dirty="0" err="1" smtClean="0">
                <a:latin typeface="Comic Sans MS" pitchFamily="66" charset="0"/>
              </a:rPr>
              <a:t>dişhekimine</a:t>
            </a:r>
            <a:r>
              <a:rPr lang="tr-TR" dirty="0" smtClean="0">
                <a:latin typeface="Comic Sans MS" pitchFamily="66" charset="0"/>
              </a:rPr>
              <a:t> bildirmeyi unutabilir.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durumda, restorasyon hafif zorlama (parmak </a:t>
            </a:r>
            <a:r>
              <a:rPr lang="tr-TR" dirty="0" err="1" smtClean="0">
                <a:latin typeface="Comic Sans MS" pitchFamily="66" charset="0"/>
              </a:rPr>
              <a:t>basınçı</a:t>
            </a:r>
            <a:r>
              <a:rPr lang="tr-TR" dirty="0" smtClean="0">
                <a:latin typeface="Comic Sans MS" pitchFamily="66" charset="0"/>
              </a:rPr>
              <a:t>)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ile ait olduğu dayanağa (diş veya </a:t>
            </a:r>
            <a:r>
              <a:rPr lang="tr-TR" dirty="0" err="1" smtClean="0">
                <a:latin typeface="Comic Sans MS" pitchFamily="66" charset="0"/>
              </a:rPr>
              <a:t>implant</a:t>
            </a:r>
            <a:r>
              <a:rPr lang="tr-TR" dirty="0" smtClean="0">
                <a:latin typeface="Comic Sans MS" pitchFamily="66" charset="0"/>
              </a:rPr>
              <a:t>) yerine oturabilir.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Prova sırasında, restorasyon parmak kuvveti ile yerinden uzaklaştırılamaz (çıkarılamaz).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durumda, </a:t>
            </a:r>
            <a:r>
              <a:rPr lang="tr-TR" dirty="0" err="1" smtClean="0">
                <a:latin typeface="Comic Sans MS" pitchFamily="66" charset="0"/>
              </a:rPr>
              <a:t>aksiyal</a:t>
            </a:r>
            <a:r>
              <a:rPr lang="tr-TR" dirty="0" smtClean="0">
                <a:latin typeface="Comic Sans MS" pitchFamily="66" charset="0"/>
              </a:rPr>
              <a:t> yüzeylerde tutucu kısım var demektir.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Restorasyon, kron sökücü ile uzaklaştırdıktan sonra,</a:t>
            </a:r>
          </a:p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prepare</a:t>
            </a:r>
            <a:r>
              <a:rPr lang="tr-TR" dirty="0" smtClean="0">
                <a:latin typeface="Comic Sans MS" pitchFamily="66" charset="0"/>
              </a:rPr>
              <a:t> edilen diş yüzeyinden, ince alev uçlu </a:t>
            </a:r>
            <a:r>
              <a:rPr lang="tr-TR" dirty="0" err="1" smtClean="0">
                <a:latin typeface="Comic Sans MS" pitchFamily="66" charset="0"/>
              </a:rPr>
              <a:t>frez</a:t>
            </a:r>
            <a:r>
              <a:rPr lang="tr-TR" dirty="0" smtClean="0">
                <a:latin typeface="Comic Sans MS" pitchFamily="66" charset="0"/>
              </a:rPr>
              <a:t> ile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çok hafif dokunuş ile diş dokusu uzaklaştırılır.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kazıma veya aşınma, minimum miktarda ise,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provası yapılan </a:t>
            </a:r>
            <a:r>
              <a:rPr lang="tr-TR" dirty="0" err="1" smtClean="0">
                <a:latin typeface="Comic Sans MS" pitchFamily="66" charset="0"/>
              </a:rPr>
              <a:t>indirekt</a:t>
            </a:r>
            <a:r>
              <a:rPr lang="tr-TR" dirty="0" smtClean="0">
                <a:latin typeface="Comic Sans MS" pitchFamily="66" charset="0"/>
              </a:rPr>
              <a:t> restorasyonun iç yüzeyinden,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(iç </a:t>
            </a:r>
            <a:r>
              <a:rPr lang="tr-TR" dirty="0" err="1" smtClean="0">
                <a:latin typeface="Comic Sans MS" pitchFamily="66" charset="0"/>
              </a:rPr>
              <a:t>aksiyal</a:t>
            </a:r>
            <a:r>
              <a:rPr lang="tr-TR" dirty="0" smtClean="0">
                <a:latin typeface="Comic Sans MS" pitchFamily="66" charset="0"/>
              </a:rPr>
              <a:t> yüzeylerinden) çok az materyal uzaklaştırılır,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restorasyonun ait olduğu diş dokularına oturması sağlanır.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72040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64087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Teknisyenden gelen restorasyon,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ait olduğu diş yüzeyine,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parmak basıncı</a:t>
            </a:r>
            <a:r>
              <a:rPr lang="tr-TR" dirty="0" smtClean="0">
                <a:latin typeface="Comic Sans MS" pitchFamily="66" charset="0"/>
              </a:rPr>
              <a:t> ile 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pasif uyum </a:t>
            </a:r>
            <a:r>
              <a:rPr lang="tr-TR" dirty="0" smtClean="0">
                <a:latin typeface="Comic Sans MS" pitchFamily="66" charset="0"/>
              </a:rPr>
              <a:t>sağlamaz ise,</a:t>
            </a:r>
          </a:p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servikal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marjinde</a:t>
            </a:r>
            <a:r>
              <a:rPr lang="tr-TR" dirty="0" smtClean="0">
                <a:latin typeface="Comic Sans MS" pitchFamily="66" charset="0"/>
              </a:rPr>
              <a:t> darlık hissi var ise,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Nedeni: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tr-TR" dirty="0" smtClean="0">
                <a:latin typeface="Comic Sans MS" pitchFamily="66" charset="0"/>
              </a:rPr>
              <a:t>diş </a:t>
            </a:r>
            <a:r>
              <a:rPr lang="tr-TR" dirty="0">
                <a:latin typeface="Comic Sans MS" pitchFamily="66" charset="0"/>
              </a:rPr>
              <a:t>kesiminden sonra </a:t>
            </a:r>
            <a:r>
              <a:rPr lang="tr-TR" dirty="0" err="1">
                <a:latin typeface="Comic Sans MS" pitchFamily="66" charset="0"/>
              </a:rPr>
              <a:t>servikal</a:t>
            </a:r>
            <a:r>
              <a:rPr lang="tr-TR" dirty="0">
                <a:latin typeface="Comic Sans MS" pitchFamily="66" charset="0"/>
              </a:rPr>
              <a:t> bölgede,</a:t>
            </a:r>
          </a:p>
          <a:p>
            <a:pPr marL="0" indent="0">
              <a:buNone/>
            </a:pPr>
            <a:r>
              <a:rPr lang="tr-TR" dirty="0">
                <a:latin typeface="Comic Sans MS" pitchFamily="66" charset="0"/>
              </a:rPr>
              <a:t>tutucu yüzey (</a:t>
            </a:r>
            <a:r>
              <a:rPr lang="tr-TR" dirty="0" err="1">
                <a:latin typeface="Comic Sans MS" pitchFamily="66" charset="0"/>
              </a:rPr>
              <a:t>undercut</a:t>
            </a:r>
            <a:r>
              <a:rPr lang="tr-TR" dirty="0">
                <a:latin typeface="Comic Sans MS" pitchFamily="66" charset="0"/>
              </a:rPr>
              <a:t>) olabilir</a:t>
            </a:r>
            <a:r>
              <a:rPr lang="tr-TR" dirty="0" smtClean="0">
                <a:latin typeface="Comic Sans MS" pitchFamily="66" charset="0"/>
              </a:rPr>
              <a:t>.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tr-TR" dirty="0" smtClean="0">
                <a:latin typeface="Comic Sans MS" pitchFamily="66" charset="0"/>
              </a:rPr>
              <a:t>teknisyen </a:t>
            </a:r>
            <a:r>
              <a:rPr lang="tr-TR" dirty="0" err="1" smtClean="0">
                <a:latin typeface="Comic Sans MS" pitchFamily="66" charset="0"/>
              </a:rPr>
              <a:t>servikal</a:t>
            </a:r>
            <a:r>
              <a:rPr lang="tr-TR" dirty="0" smtClean="0">
                <a:latin typeface="Comic Sans MS" pitchFamily="66" charset="0"/>
              </a:rPr>
              <a:t> kazıma sırasında,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 dayanak dişin </a:t>
            </a:r>
            <a:r>
              <a:rPr lang="tr-TR" dirty="0" err="1" smtClean="0">
                <a:latin typeface="Comic Sans MS" pitchFamily="66" charset="0"/>
              </a:rPr>
              <a:t>serviko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aksiyal</a:t>
            </a:r>
            <a:r>
              <a:rPr lang="tr-TR" dirty="0" smtClean="0">
                <a:latin typeface="Comic Sans MS" pitchFamily="66" charset="0"/>
              </a:rPr>
              <a:t> yüzeylerine doğru daralan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kazıma gerçekleştirmiş olabilir </a:t>
            </a:r>
            <a:r>
              <a:rPr lang="tr-TR" sz="2900" dirty="0" smtClean="0">
                <a:latin typeface="Comic Sans MS" pitchFamily="66" charset="0"/>
              </a:rPr>
              <a:t>(</a:t>
            </a:r>
            <a:r>
              <a:rPr lang="tr-TR" sz="2900" dirty="0" err="1" smtClean="0">
                <a:latin typeface="Comic Sans MS" pitchFamily="66" charset="0"/>
              </a:rPr>
              <a:t>servikal</a:t>
            </a:r>
            <a:r>
              <a:rPr lang="tr-TR" sz="2900" dirty="0" smtClean="0">
                <a:latin typeface="Comic Sans MS" pitchFamily="66" charset="0"/>
              </a:rPr>
              <a:t> </a:t>
            </a:r>
            <a:r>
              <a:rPr lang="tr-TR" sz="2900" dirty="0" err="1" smtClean="0">
                <a:latin typeface="Comic Sans MS" pitchFamily="66" charset="0"/>
              </a:rPr>
              <a:t>marjini</a:t>
            </a:r>
            <a:r>
              <a:rPr lang="tr-TR" sz="2900" dirty="0" smtClean="0">
                <a:latin typeface="Comic Sans MS" pitchFamily="66" charset="0"/>
              </a:rPr>
              <a:t> daraltabilir).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 iç yüzeyinden çok </a:t>
            </a:r>
            <a:r>
              <a:rPr lang="tr-TR" dirty="0">
                <a:latin typeface="Comic Sans MS" pitchFamily="66" charset="0"/>
              </a:rPr>
              <a:t>hafif </a:t>
            </a:r>
            <a:r>
              <a:rPr lang="tr-TR" dirty="0" err="1">
                <a:latin typeface="Comic Sans MS" pitchFamily="66" charset="0"/>
              </a:rPr>
              <a:t>mölleme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ile restorasyon ait olduğu dişe oturuyor ise, sorun ortadan kaldırılır.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işlemlerden sonra, restorasyon ait olduğu,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diş yüzeyine 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bol</a:t>
            </a:r>
            <a:r>
              <a:rPr lang="tr-TR" dirty="0" smtClean="0">
                <a:latin typeface="Comic Sans MS" pitchFamily="66" charset="0"/>
              </a:rPr>
              <a:t> geliyor ise restorasyon 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yenilenmeli</a:t>
            </a:r>
            <a:r>
              <a:rPr lang="tr-TR" dirty="0" smtClean="0">
                <a:latin typeface="Comic Sans MS" pitchFamily="66" charset="0"/>
              </a:rPr>
              <a:t>dir.</a:t>
            </a: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30341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44624"/>
            <a:ext cx="9036496" cy="6768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dirty="0">
                <a:latin typeface="Comic Sans MS" pitchFamily="66" charset="0"/>
              </a:rPr>
              <a:t>restorasyon ait olduğu diş yüzeyine, </a:t>
            </a:r>
            <a:endParaRPr lang="tr-TR" sz="24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sz="2400" dirty="0" smtClean="0">
                <a:latin typeface="Comic Sans MS" pitchFamily="66" charset="0"/>
              </a:rPr>
              <a:t>parmak </a:t>
            </a:r>
            <a:r>
              <a:rPr lang="tr-TR" sz="2400" dirty="0">
                <a:latin typeface="Comic Sans MS" pitchFamily="66" charset="0"/>
              </a:rPr>
              <a:t>basıncı ile pasif </a:t>
            </a:r>
            <a:r>
              <a:rPr lang="tr-TR" sz="2400" dirty="0" smtClean="0">
                <a:latin typeface="Comic Sans MS" pitchFamily="66" charset="0"/>
              </a:rPr>
              <a:t>uyum ile  yerleştirilemezse, </a:t>
            </a:r>
          </a:p>
          <a:p>
            <a:pPr marL="0" indent="0">
              <a:buNone/>
            </a:pPr>
            <a:r>
              <a:rPr lang="tr-TR" sz="2400" dirty="0" smtClean="0">
                <a:latin typeface="Comic Sans MS" pitchFamily="66" charset="0"/>
              </a:rPr>
              <a:t>destek dişte ve/veya komşu dişte, </a:t>
            </a:r>
          </a:p>
          <a:p>
            <a:pPr marL="0" indent="0">
              <a:buNone/>
            </a:pPr>
            <a:r>
              <a:rPr lang="tr-TR" sz="2400" dirty="0" err="1" smtClean="0">
                <a:latin typeface="Comic Sans MS" pitchFamily="66" charset="0"/>
              </a:rPr>
              <a:t>aksiyal</a:t>
            </a:r>
            <a:r>
              <a:rPr lang="tr-TR" sz="2400" dirty="0" smtClean="0">
                <a:latin typeface="Comic Sans MS" pitchFamily="66" charset="0"/>
              </a:rPr>
              <a:t> yüzeyde (</a:t>
            </a:r>
            <a:r>
              <a:rPr lang="tr-TR" sz="2400" dirty="0" err="1" smtClean="0">
                <a:latin typeface="Comic Sans MS" pitchFamily="66" charset="0"/>
              </a:rPr>
              <a:t>mesial</a:t>
            </a:r>
            <a:r>
              <a:rPr lang="tr-TR" sz="2400" dirty="0" smtClean="0">
                <a:latin typeface="Comic Sans MS" pitchFamily="66" charset="0"/>
              </a:rPr>
              <a:t> veya </a:t>
            </a:r>
            <a:r>
              <a:rPr lang="tr-TR" sz="2400" dirty="0" err="1" smtClean="0">
                <a:latin typeface="Comic Sans MS" pitchFamily="66" charset="0"/>
              </a:rPr>
              <a:t>distal</a:t>
            </a:r>
            <a:r>
              <a:rPr lang="tr-TR" sz="2400" dirty="0" smtClean="0">
                <a:latin typeface="Comic Sans MS" pitchFamily="66" charset="0"/>
              </a:rPr>
              <a:t>)</a:t>
            </a:r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 kasma hissi</a:t>
            </a:r>
            <a:r>
              <a:rPr lang="tr-TR" sz="2400" dirty="0" smtClean="0">
                <a:latin typeface="Comic Sans MS" pitchFamily="66" charset="0"/>
              </a:rPr>
              <a:t> var ise </a:t>
            </a:r>
          </a:p>
          <a:p>
            <a:pPr marL="0" indent="0">
              <a:buNone/>
            </a:pPr>
            <a:r>
              <a:rPr lang="tr-TR" sz="2400" dirty="0" smtClean="0">
                <a:latin typeface="Comic Sans MS" pitchFamily="66" charset="0"/>
              </a:rPr>
              <a:t>(bu durumu hasta ifade eder) destek dişteki kasılma hissi, </a:t>
            </a:r>
          </a:p>
          <a:p>
            <a:pPr marL="0" indent="0">
              <a:buNone/>
            </a:pPr>
            <a:r>
              <a:rPr lang="tr-TR" sz="2400" dirty="0" smtClean="0">
                <a:latin typeface="Comic Sans MS" pitchFamily="66" charset="0"/>
              </a:rPr>
              <a:t>ya destek kron yüzeyinden </a:t>
            </a:r>
            <a:r>
              <a:rPr lang="tr-TR" sz="2400" dirty="0" err="1" smtClean="0">
                <a:latin typeface="Comic Sans MS" pitchFamily="66" charset="0"/>
              </a:rPr>
              <a:t>frez</a:t>
            </a:r>
            <a:r>
              <a:rPr lang="tr-TR" sz="2400" dirty="0" smtClean="0">
                <a:latin typeface="Comic Sans MS" pitchFamily="66" charset="0"/>
              </a:rPr>
              <a:t> ile çok hafif dokunuşla </a:t>
            </a:r>
          </a:p>
          <a:p>
            <a:pPr marL="0" indent="0">
              <a:buNone/>
            </a:pPr>
            <a:r>
              <a:rPr lang="tr-TR" sz="2400" dirty="0" smtClean="0">
                <a:latin typeface="Comic Sans MS" pitchFamily="66" charset="0"/>
              </a:rPr>
              <a:t>doku uzaklaştırılması </a:t>
            </a:r>
          </a:p>
          <a:p>
            <a:pPr marL="0" indent="0">
              <a:buNone/>
            </a:pPr>
            <a:r>
              <a:rPr lang="tr-TR" sz="2400" dirty="0" smtClean="0">
                <a:latin typeface="Comic Sans MS" pitchFamily="66" charset="0"/>
              </a:rPr>
              <a:t>veya restorasyon iç yüzeyinden </a:t>
            </a:r>
            <a:r>
              <a:rPr lang="tr-TR" sz="2400" dirty="0" err="1" smtClean="0">
                <a:latin typeface="Comic Sans MS" pitchFamily="66" charset="0"/>
              </a:rPr>
              <a:t>frez</a:t>
            </a:r>
            <a:r>
              <a:rPr lang="tr-TR" sz="2400" dirty="0" smtClean="0">
                <a:latin typeface="Comic Sans MS" pitchFamily="66" charset="0"/>
              </a:rPr>
              <a:t> ile çok az </a:t>
            </a:r>
            <a:r>
              <a:rPr lang="tr-TR" sz="2400" dirty="0" err="1" smtClean="0">
                <a:latin typeface="Comic Sans MS" pitchFamily="66" charset="0"/>
              </a:rPr>
              <a:t>restoratif</a:t>
            </a:r>
            <a:r>
              <a:rPr lang="tr-TR" sz="2400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sz="2400" dirty="0" smtClean="0">
                <a:latin typeface="Comic Sans MS" pitchFamily="66" charset="0"/>
              </a:rPr>
              <a:t>materyal uzaklaştırılması ile engellenebilir.</a:t>
            </a:r>
          </a:p>
          <a:p>
            <a:pPr marL="0" indent="0">
              <a:buNone/>
            </a:pPr>
            <a:r>
              <a:rPr lang="tr-TR" sz="2400" dirty="0" smtClean="0">
                <a:latin typeface="Comic Sans MS" pitchFamily="66" charset="0"/>
              </a:rPr>
              <a:t>Bu işlem sonunda, restorasyon dayanak dişe uygulandığında, bol gelme veya gevşek oturma oluşmamalıdır.</a:t>
            </a:r>
          </a:p>
          <a:p>
            <a:pPr marL="0" indent="0">
              <a:buNone/>
            </a:pPr>
            <a:r>
              <a:rPr lang="tr-TR" sz="2200" dirty="0" smtClean="0">
                <a:solidFill>
                  <a:srgbClr val="FF0000"/>
                </a:solidFill>
                <a:latin typeface="Comic Sans MS" pitchFamily="66" charset="0"/>
              </a:rPr>
              <a:t>Kasma hissi</a:t>
            </a:r>
            <a:r>
              <a:rPr lang="tr-TR" sz="2200" dirty="0" smtClean="0">
                <a:latin typeface="Comic Sans MS" pitchFamily="66" charset="0"/>
              </a:rPr>
              <a:t> komşu diş yüzeyinde ise,</a:t>
            </a:r>
          </a:p>
          <a:p>
            <a:pPr marL="0" indent="0">
              <a:buNone/>
            </a:pPr>
            <a:r>
              <a:rPr lang="tr-TR" sz="2200" dirty="0" smtClean="0">
                <a:latin typeface="Comic Sans MS" pitchFamily="66" charset="0"/>
              </a:rPr>
              <a:t>restorasyon/komşu diş </a:t>
            </a:r>
            <a:r>
              <a:rPr lang="tr-TR" sz="2200" dirty="0" err="1" smtClean="0">
                <a:latin typeface="Comic Sans MS" pitchFamily="66" charset="0"/>
              </a:rPr>
              <a:t>arayüzeyine</a:t>
            </a:r>
            <a:r>
              <a:rPr lang="tr-TR" sz="2200" dirty="0" smtClean="0">
                <a:latin typeface="Comic Sans MS" pitchFamily="66" charset="0"/>
              </a:rPr>
              <a:t> diş ipi uygulanır. </a:t>
            </a:r>
          </a:p>
          <a:p>
            <a:pPr marL="0" indent="0">
              <a:buNone/>
            </a:pPr>
            <a:r>
              <a:rPr lang="tr-TR" sz="2200" dirty="0" smtClean="0">
                <a:latin typeface="Comic Sans MS" pitchFamily="66" charset="0"/>
              </a:rPr>
              <a:t>Diş ipi, bu ara yüzeyde, </a:t>
            </a:r>
            <a:r>
              <a:rPr lang="tr-TR" sz="2200" dirty="0" err="1" smtClean="0">
                <a:latin typeface="Comic Sans MS" pitchFamily="66" charset="0"/>
              </a:rPr>
              <a:t>okluzalden</a:t>
            </a:r>
            <a:r>
              <a:rPr lang="tr-TR" sz="2200" dirty="0" smtClean="0">
                <a:latin typeface="Comic Sans MS" pitchFamily="66" charset="0"/>
              </a:rPr>
              <a:t>/</a:t>
            </a:r>
            <a:r>
              <a:rPr lang="tr-TR" sz="2200" dirty="0" err="1" smtClean="0">
                <a:latin typeface="Comic Sans MS" pitchFamily="66" charset="0"/>
              </a:rPr>
              <a:t>servikale</a:t>
            </a:r>
            <a:r>
              <a:rPr lang="tr-TR" sz="2200" dirty="0" smtClean="0">
                <a:latin typeface="Comic Sans MS" pitchFamily="66" charset="0"/>
              </a:rPr>
              <a:t> doğru,</a:t>
            </a:r>
          </a:p>
          <a:p>
            <a:pPr marL="0" indent="0">
              <a:buNone/>
            </a:pPr>
            <a:r>
              <a:rPr lang="tr-TR" sz="2200" dirty="0" smtClean="0">
                <a:latin typeface="Comic Sans MS" pitchFamily="66" charset="0"/>
              </a:rPr>
              <a:t>kolayca ulaşmıyor veya diş ipi yırtılıyor ise, restorasyon dış yüzeyinden, </a:t>
            </a:r>
            <a:r>
              <a:rPr lang="tr-TR" sz="2200" dirty="0" err="1" smtClean="0">
                <a:latin typeface="Comic Sans MS" pitchFamily="66" charset="0"/>
              </a:rPr>
              <a:t>kontakt</a:t>
            </a:r>
            <a:r>
              <a:rPr lang="tr-TR" sz="2200" dirty="0" smtClean="0">
                <a:latin typeface="Comic Sans MS" pitchFamily="66" charset="0"/>
              </a:rPr>
              <a:t> bozulmayacak şekilde materyal uzaklaştırılır.</a:t>
            </a:r>
            <a:endParaRPr lang="tr-TR" sz="2200" dirty="0"/>
          </a:p>
        </p:txBody>
      </p:sp>
    </p:spTree>
    <p:extLst>
      <p:ext uri="{BB962C8B-B14F-4D97-AF65-F5344CB8AC3E}">
        <p14:creationId xmlns="" xmlns:p14="http://schemas.microsoft.com/office/powerpoint/2010/main" val="3483681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8407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Kron sökücü uygulama sırasında: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tr-TR" dirty="0" smtClean="0">
                <a:latin typeface="Comic Sans MS" pitchFamily="66" charset="0"/>
              </a:rPr>
              <a:t>metal destekli porselen kron/köprü gibi, </a:t>
            </a:r>
          </a:p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indirekt</a:t>
            </a:r>
            <a:r>
              <a:rPr lang="tr-TR" dirty="0" smtClean="0">
                <a:latin typeface="Comic Sans MS" pitchFamily="66" charset="0"/>
              </a:rPr>
              <a:t> restorasyonun provası sırasında veya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yerinden uzaklaştırılması, söküm işlemi sırasında,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  <a:latin typeface="Comic Sans MS" pitchFamily="66" charset="0"/>
              </a:rPr>
              <a:t>k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ron sökücü</a:t>
            </a:r>
            <a:r>
              <a:rPr lang="tr-TR" dirty="0" smtClean="0">
                <a:latin typeface="Comic Sans MS" pitchFamily="66" charset="0"/>
              </a:rPr>
              <a:t>, destek dişlerin </a:t>
            </a:r>
            <a:r>
              <a:rPr lang="tr-TR" dirty="0" err="1" smtClean="0">
                <a:solidFill>
                  <a:srgbClr val="0070C0"/>
                </a:solidFill>
                <a:latin typeface="Comic Sans MS" pitchFamily="66" charset="0"/>
              </a:rPr>
              <a:t>lingual</a:t>
            </a:r>
            <a:r>
              <a:rPr lang="tr-TR" dirty="0" smtClean="0">
                <a:latin typeface="Comic Sans MS" pitchFamily="66" charset="0"/>
              </a:rPr>
              <a:t> veya </a:t>
            </a:r>
            <a:r>
              <a:rPr lang="tr-TR" dirty="0" err="1" smtClean="0">
                <a:solidFill>
                  <a:srgbClr val="0070C0"/>
                </a:solidFill>
                <a:latin typeface="Comic Sans MS" pitchFamily="66" charset="0"/>
              </a:rPr>
              <a:t>palatinal</a:t>
            </a:r>
            <a:r>
              <a:rPr lang="tr-TR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servikal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marjinlerine</a:t>
            </a:r>
            <a:r>
              <a:rPr lang="tr-TR" dirty="0" smtClean="0">
                <a:latin typeface="Comic Sans MS" pitchFamily="66" charset="0"/>
              </a:rPr>
              <a:t> uygulanmalıdır. </a:t>
            </a:r>
          </a:p>
          <a:p>
            <a:pPr marL="0" indent="0">
              <a:buNone/>
            </a:pPr>
            <a:r>
              <a:rPr lang="tr-TR" dirty="0" err="1" smtClean="0">
                <a:solidFill>
                  <a:srgbClr val="008000"/>
                </a:solidFill>
                <a:latin typeface="Comic Sans MS" pitchFamily="66" charset="0"/>
              </a:rPr>
              <a:t>Vestibül</a:t>
            </a:r>
            <a:r>
              <a:rPr lang="tr-TR" dirty="0" smtClean="0">
                <a:latin typeface="Comic Sans MS" pitchFamily="66" charset="0"/>
              </a:rPr>
              <a:t> (</a:t>
            </a:r>
            <a:r>
              <a:rPr lang="tr-TR" dirty="0" err="1" smtClean="0">
                <a:latin typeface="Comic Sans MS" pitchFamily="66" charset="0"/>
              </a:rPr>
              <a:t>labial</a:t>
            </a:r>
            <a:r>
              <a:rPr lang="tr-TR" dirty="0" smtClean="0">
                <a:latin typeface="Comic Sans MS" pitchFamily="66" charset="0"/>
              </a:rPr>
              <a:t> veya </a:t>
            </a:r>
            <a:r>
              <a:rPr lang="tr-TR" dirty="0" err="1" smtClean="0">
                <a:latin typeface="Comic Sans MS" pitchFamily="66" charset="0"/>
              </a:rPr>
              <a:t>bukkal</a:t>
            </a:r>
            <a:r>
              <a:rPr lang="tr-TR" dirty="0" smtClean="0">
                <a:latin typeface="Comic Sans MS" pitchFamily="66" charset="0"/>
              </a:rPr>
              <a:t>) </a:t>
            </a:r>
            <a:r>
              <a:rPr lang="tr-TR" dirty="0" err="1" smtClean="0">
                <a:latin typeface="Comic Sans MS" pitchFamily="66" charset="0"/>
              </a:rPr>
              <a:t>servikal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marjine</a:t>
            </a:r>
            <a:r>
              <a:rPr lang="tr-TR" dirty="0" smtClean="0">
                <a:latin typeface="Comic Sans MS" pitchFamily="66" charset="0"/>
              </a:rPr>
              <a:t> uygulanırsa,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 </a:t>
            </a:r>
            <a:r>
              <a:rPr lang="tr-TR" dirty="0" err="1" smtClean="0">
                <a:latin typeface="Comic Sans MS" pitchFamily="66" charset="0"/>
              </a:rPr>
              <a:t>marjininde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smtClean="0">
                <a:solidFill>
                  <a:srgbClr val="00B050"/>
                </a:solidFill>
                <a:latin typeface="Comic Sans MS" pitchFamily="66" charset="0"/>
              </a:rPr>
              <a:t>porselen kırığı </a:t>
            </a:r>
            <a:r>
              <a:rPr lang="tr-TR" dirty="0" smtClean="0">
                <a:latin typeface="Comic Sans MS" pitchFamily="66" charset="0"/>
              </a:rPr>
              <a:t>veya </a:t>
            </a:r>
            <a:r>
              <a:rPr lang="tr-TR" dirty="0" smtClean="0">
                <a:solidFill>
                  <a:srgbClr val="00B050"/>
                </a:solidFill>
                <a:latin typeface="Comic Sans MS" pitchFamily="66" charset="0"/>
              </a:rPr>
              <a:t>çatlağı</a:t>
            </a:r>
            <a:r>
              <a:rPr lang="tr-TR" dirty="0" smtClean="0">
                <a:latin typeface="Comic Sans MS" pitchFamily="66" charset="0"/>
              </a:rPr>
              <a:t>na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neden olabilir.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Kron sökücü</a:t>
            </a:r>
            <a:r>
              <a:rPr lang="tr-TR" dirty="0" smtClean="0">
                <a:latin typeface="Comic Sans MS" pitchFamily="66" charset="0"/>
              </a:rPr>
              <a:t>, köprü gövdesine uygulanmamalıdır.</a:t>
            </a:r>
          </a:p>
          <a:p>
            <a:pPr marL="0" indent="0">
              <a:buNone/>
            </a:pPr>
            <a:r>
              <a:rPr lang="tr-TR" dirty="0">
                <a:latin typeface="Comic Sans MS" pitchFamily="66" charset="0"/>
              </a:rPr>
              <a:t>i</a:t>
            </a:r>
            <a:r>
              <a:rPr lang="tr-TR" dirty="0" smtClean="0">
                <a:latin typeface="Comic Sans MS" pitchFamily="66" charset="0"/>
              </a:rPr>
              <a:t>ster metal alt yapı provası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ister metal-porselen provası sırasında,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 ait olduğu,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destek diş ve/veya </a:t>
            </a:r>
            <a:r>
              <a:rPr lang="tr-TR" dirty="0" err="1" smtClean="0">
                <a:latin typeface="Comic Sans MS" pitchFamily="66" charset="0"/>
              </a:rPr>
              <a:t>implant</a:t>
            </a:r>
            <a:r>
              <a:rPr lang="tr-TR" dirty="0" smtClean="0">
                <a:latin typeface="Comic Sans MS" pitchFamily="66" charset="0"/>
              </a:rPr>
              <a:t> üzerine yerleştirildiğinde,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 parmak kuvveti ile yerinden uzaklaşmıyor ise,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durumda,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kron sökücü</a:t>
            </a:r>
            <a:r>
              <a:rPr lang="tr-TR" dirty="0" smtClean="0">
                <a:latin typeface="Comic Sans MS" pitchFamily="66" charset="0"/>
              </a:rPr>
              <a:t> ile restorasyon yerinden uzaklaştırılır. </a:t>
            </a:r>
            <a:endParaRPr lang="tr-T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386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65527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Kron sökücü: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tr-TR" dirty="0" smtClean="0">
                <a:latin typeface="Comic Sans MS" pitchFamily="66" charset="0"/>
              </a:rPr>
              <a:t>kron/köprü gibi, </a:t>
            </a:r>
            <a:r>
              <a:rPr lang="tr-TR" dirty="0" err="1" smtClean="0">
                <a:latin typeface="Comic Sans MS" pitchFamily="66" charset="0"/>
              </a:rPr>
              <a:t>indirekt</a:t>
            </a:r>
            <a:r>
              <a:rPr lang="tr-TR" dirty="0" smtClean="0">
                <a:latin typeface="Comic Sans MS" pitchFamily="66" charset="0"/>
              </a:rPr>
              <a:t> restorasyonların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B0F0"/>
                </a:solidFill>
                <a:latin typeface="Comic Sans MS" pitchFamily="66" charset="0"/>
              </a:rPr>
              <a:t>prova</a:t>
            </a:r>
            <a:r>
              <a:rPr lang="tr-TR" dirty="0" smtClean="0">
                <a:latin typeface="Comic Sans MS" pitchFamily="66" charset="0"/>
              </a:rPr>
              <a:t> sırasında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veya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tr-TR" dirty="0" smtClean="0">
                <a:solidFill>
                  <a:srgbClr val="00B0F0"/>
                </a:solidFill>
                <a:latin typeface="Comic Sans MS" pitchFamily="66" charset="0"/>
              </a:rPr>
              <a:t>geçici</a:t>
            </a:r>
            <a:r>
              <a:rPr lang="tr-TR" dirty="0" smtClean="0">
                <a:latin typeface="Comic Sans MS" pitchFamily="66" charset="0"/>
              </a:rPr>
              <a:t> veya </a:t>
            </a:r>
            <a:r>
              <a:rPr lang="tr-TR" dirty="0" smtClean="0">
                <a:solidFill>
                  <a:srgbClr val="00B0F0"/>
                </a:solidFill>
                <a:latin typeface="Comic Sans MS" pitchFamily="66" charset="0"/>
              </a:rPr>
              <a:t>daimi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simantasyon</a:t>
            </a:r>
            <a:r>
              <a:rPr lang="tr-TR" dirty="0" smtClean="0">
                <a:latin typeface="Comic Sans MS" pitchFamily="66" charset="0"/>
              </a:rPr>
              <a:t> işleminden sonra, yerinden </a:t>
            </a:r>
            <a:r>
              <a:rPr lang="tr-TR" dirty="0">
                <a:latin typeface="Comic Sans MS" pitchFamily="66" charset="0"/>
              </a:rPr>
              <a:t>uzaklaştırılması </a:t>
            </a:r>
            <a:r>
              <a:rPr lang="tr-TR" dirty="0" smtClean="0">
                <a:latin typeface="Comic Sans MS" pitchFamily="66" charset="0"/>
              </a:rPr>
              <a:t>gerektiğinde,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(ait olduğu, diş desteği veya </a:t>
            </a:r>
            <a:r>
              <a:rPr lang="tr-TR" dirty="0" err="1" smtClean="0">
                <a:latin typeface="Comic Sans MS" pitchFamily="66" charset="0"/>
              </a:rPr>
              <a:t>implant</a:t>
            </a:r>
            <a:r>
              <a:rPr lang="tr-TR" dirty="0" smtClean="0">
                <a:latin typeface="Comic Sans MS" pitchFamily="66" charset="0"/>
              </a:rPr>
              <a:t> desteği)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kullanılan aygıttır.</a:t>
            </a:r>
          </a:p>
          <a:p>
            <a:pPr marL="0" indent="0">
              <a:buNone/>
            </a:pPr>
            <a:endParaRPr lang="tr-TR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Kron sökücü:</a:t>
            </a:r>
            <a:r>
              <a:rPr lang="tr-TR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 </a:t>
            </a:r>
            <a:r>
              <a:rPr lang="tr-TR" dirty="0" err="1" smtClean="0">
                <a:latin typeface="Comic Sans MS" pitchFamily="66" charset="0"/>
              </a:rPr>
              <a:t>servikal</a:t>
            </a:r>
            <a:r>
              <a:rPr lang="tr-TR" dirty="0" smtClean="0">
                <a:latin typeface="Comic Sans MS" pitchFamily="66" charset="0"/>
              </a:rPr>
              <a:t> </a:t>
            </a:r>
            <a:r>
              <a:rPr lang="tr-TR" dirty="0" err="1" smtClean="0">
                <a:latin typeface="Comic Sans MS" pitchFamily="66" charset="0"/>
              </a:rPr>
              <a:t>marjinine</a:t>
            </a:r>
            <a:r>
              <a:rPr lang="tr-TR" dirty="0" smtClean="0">
                <a:latin typeface="Comic Sans MS" pitchFamily="66" charset="0"/>
              </a:rPr>
              <a:t> tutunma sağlayan,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genellikle, 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tr-TR" dirty="0" smtClean="0">
                <a:latin typeface="Comic Sans MS" pitchFamily="66" charset="0"/>
              </a:rPr>
              <a:t>V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»</a:t>
            </a:r>
            <a:r>
              <a:rPr lang="tr-TR" dirty="0" smtClean="0">
                <a:latin typeface="Comic Sans MS" pitchFamily="66" charset="0"/>
              </a:rPr>
              <a:t> şeklinde çentik yapı içerir.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çentik yapı, kron </a:t>
            </a:r>
            <a:r>
              <a:rPr lang="tr-TR" dirty="0" err="1" smtClean="0">
                <a:latin typeface="Comic Sans MS" pitchFamily="66" charset="0"/>
              </a:rPr>
              <a:t>marjinine</a:t>
            </a:r>
            <a:r>
              <a:rPr lang="tr-TR" dirty="0" smtClean="0">
                <a:latin typeface="Comic Sans MS" pitchFamily="66" charset="0"/>
              </a:rPr>
              <a:t> oturur ve </a:t>
            </a: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afif darbe</a:t>
            </a:r>
            <a:r>
              <a:rPr lang="tr-TR" dirty="0" smtClean="0">
                <a:latin typeface="Comic Sans MS" pitchFamily="66" charset="0"/>
              </a:rPr>
              <a:t> ile restorasyonu yerinden uzaklaştırır.</a:t>
            </a:r>
            <a:endParaRPr lang="tr-TR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086"/>
          <a:stretch/>
        </p:blipFill>
        <p:spPr bwMode="auto">
          <a:xfrm>
            <a:off x="7308304" y="3140968"/>
            <a:ext cx="1720926" cy="158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19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36724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Köprü restorasyonlarında: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Prova sırasında, 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restorasyon parmak basıncı ile yerine yerleştirildiğinde, 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parmak kuvveti ile yerinden uzaklaştırılamaz ise,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kron sökücü, 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daha zayıf destek dişe</a:t>
            </a:r>
            <a:r>
              <a:rPr lang="tr-TR" sz="2800" dirty="0" smtClean="0">
                <a:latin typeface="Comic Sans MS" pitchFamily="66" charset="0"/>
              </a:rPr>
              <a:t> uygulanmalıdır.</a:t>
            </a:r>
          </a:p>
          <a:p>
            <a:pPr marL="0" indent="0">
              <a:buNone/>
            </a:pPr>
            <a:r>
              <a:rPr lang="tr-TR" sz="2800" dirty="0" err="1" smtClean="0">
                <a:latin typeface="Comic Sans MS" pitchFamily="66" charset="0"/>
              </a:rPr>
              <a:t>Kontakt</a:t>
            </a:r>
            <a:r>
              <a:rPr lang="tr-TR" sz="2800" dirty="0" smtClean="0">
                <a:latin typeface="Comic Sans MS" pitchFamily="66" charset="0"/>
              </a:rPr>
              <a:t> noktalarına dikkat edilir </a:t>
            </a:r>
            <a:r>
              <a:rPr lang="tr-TR" sz="4700" dirty="0" smtClean="0">
                <a:solidFill>
                  <a:srgbClr val="0070C0"/>
                </a:solidFill>
                <a:latin typeface="Arial"/>
                <a:cs typeface="Arial"/>
              </a:rPr>
              <a:t>OO</a:t>
            </a:r>
            <a:r>
              <a:rPr lang="tr-TR" sz="2800" dirty="0" smtClean="0">
                <a:latin typeface="Comic Sans MS" pitchFamily="66" charset="0"/>
              </a:rPr>
              <a:t>.</a:t>
            </a:r>
          </a:p>
          <a:p>
            <a:pPr marL="0" indent="0">
              <a:buNone/>
            </a:pPr>
            <a:r>
              <a:rPr lang="tr-TR" sz="2800" dirty="0" err="1" smtClean="0">
                <a:latin typeface="Comic Sans MS" pitchFamily="66" charset="0"/>
              </a:rPr>
              <a:t>Labio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lingual</a:t>
            </a:r>
            <a:r>
              <a:rPr lang="tr-TR" sz="2800" dirty="0" smtClean="0">
                <a:latin typeface="Comic Sans MS" pitchFamily="66" charset="0"/>
              </a:rPr>
              <a:t> boyut, karşıt arktaki doğal dişler ile aynı boyutta</a:t>
            </a:r>
          </a:p>
          <a:p>
            <a:pPr marL="0" indent="0">
              <a:buNone/>
            </a:pPr>
            <a:r>
              <a:rPr lang="tr-TR" sz="2800" dirty="0">
                <a:latin typeface="Comic Sans MS" pitchFamily="66" charset="0"/>
              </a:rPr>
              <a:t>h</a:t>
            </a:r>
            <a:r>
              <a:rPr lang="tr-TR" sz="2800" dirty="0" smtClean="0">
                <a:latin typeface="Comic Sans MS" pitchFamily="66" charset="0"/>
              </a:rPr>
              <a:t>azırlamalıdır.</a:t>
            </a:r>
          </a:p>
          <a:p>
            <a:pPr marL="0" indent="0">
              <a:buNone/>
            </a:pPr>
            <a:endParaRPr lang="tr-TR" sz="28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</p:txBody>
      </p:sp>
      <p:pic>
        <p:nvPicPr>
          <p:cNvPr id="4" name="Picture 2" descr="C:\Users\samsung pc\Desktop\Ekim  Kasım 2016 Cep Tlf ile Photos\Kasım 2016 cep telefon vakalar\IMG_05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31" t="12091" r="13956" b="4339"/>
          <a:stretch/>
        </p:blipFill>
        <p:spPr bwMode="auto">
          <a:xfrm>
            <a:off x="395536" y="3710108"/>
            <a:ext cx="3908438" cy="3031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Ekim  Kasım 2016 Cep Tlf ile Photos\Ekim 2016 J\IMG_02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42" r="11430"/>
          <a:stretch/>
        </p:blipFill>
        <p:spPr bwMode="auto">
          <a:xfrm>
            <a:off x="4890028" y="3717032"/>
            <a:ext cx="3426388" cy="30582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1637330" y="5517232"/>
            <a:ext cx="1278485" cy="115212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Çarpma 5"/>
          <p:cNvSpPr/>
          <p:nvPr/>
        </p:nvSpPr>
        <p:spPr>
          <a:xfrm>
            <a:off x="539552" y="3645024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ol Yukarı Ok 6"/>
          <p:cNvSpPr/>
          <p:nvPr/>
        </p:nvSpPr>
        <p:spPr>
          <a:xfrm>
            <a:off x="4067944" y="4869160"/>
            <a:ext cx="850392" cy="850392"/>
          </a:xfrm>
          <a:prstGeom prst="lef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95787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samsung pc\Desktop\Aralık 2016 cep fotos vakalar\111APPLE\IMG_16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7266" y="-305097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samsung pc\Desktop\Aralık 2016 cep fotos vakalar\111APPLE\IMG_16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06" t="2602"/>
          <a:stretch/>
        </p:blipFill>
        <p:spPr bwMode="auto">
          <a:xfrm>
            <a:off x="4139952" y="2204864"/>
            <a:ext cx="4887672" cy="4408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05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Genellikle, </a:t>
            </a: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diş kesimi</a:t>
            </a:r>
            <a:r>
              <a:rPr lang="tr-TR" sz="2800" dirty="0" smtClean="0">
                <a:latin typeface="Comic Sans MS" pitchFamily="66" charset="0"/>
              </a:rPr>
              <a:t> sırasında,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daha </a:t>
            </a:r>
            <a:r>
              <a:rPr lang="tr-TR" sz="2800" dirty="0" err="1" smtClean="0">
                <a:latin typeface="Comic Sans MS" pitchFamily="66" charset="0"/>
              </a:rPr>
              <a:t>distalde</a:t>
            </a:r>
            <a:r>
              <a:rPr lang="tr-TR" sz="2800" dirty="0" smtClean="0">
                <a:latin typeface="Comic Sans MS" pitchFamily="66" charset="0"/>
              </a:rPr>
              <a:t> yer alan,</a:t>
            </a:r>
          </a:p>
          <a:p>
            <a:pPr marL="0" indent="0">
              <a:buNone/>
            </a:pPr>
            <a:r>
              <a:rPr lang="tr-TR" sz="2800" dirty="0" err="1" smtClean="0">
                <a:solidFill>
                  <a:srgbClr val="FF0000"/>
                </a:solidFill>
                <a:latin typeface="Comic Sans MS" pitchFamily="66" charset="0"/>
              </a:rPr>
              <a:t>posterior</a:t>
            </a: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 destek diş</a:t>
            </a:r>
            <a:r>
              <a:rPr lang="tr-TR" sz="2800" dirty="0" smtClean="0">
                <a:latin typeface="Comic Sans MS" pitchFamily="66" charset="0"/>
              </a:rPr>
              <a:t>lerde, 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daha az diş kesimi</a:t>
            </a:r>
            <a:r>
              <a:rPr lang="tr-TR" sz="2800" dirty="0" smtClean="0">
                <a:latin typeface="Comic Sans MS" pitchFamily="66" charset="0"/>
              </a:rPr>
              <a:t>, 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paralel </a:t>
            </a:r>
            <a:r>
              <a:rPr lang="tr-TR" sz="2800" dirty="0" err="1" smtClean="0">
                <a:latin typeface="Comic Sans MS" pitchFamily="66" charset="0"/>
              </a:rPr>
              <a:t>aksiyal</a:t>
            </a:r>
            <a:r>
              <a:rPr lang="tr-TR" sz="2800" dirty="0" smtClean="0">
                <a:latin typeface="Comic Sans MS" pitchFamily="66" charset="0"/>
              </a:rPr>
              <a:t> yüzey oluşturmama problemi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veya tutucu yüzey (</a:t>
            </a:r>
            <a:r>
              <a:rPr lang="tr-TR" sz="2800" dirty="0" err="1" smtClean="0">
                <a:solidFill>
                  <a:srgbClr val="FF0000"/>
                </a:solidFill>
                <a:latin typeface="Comic Sans MS" pitchFamily="66" charset="0"/>
              </a:rPr>
              <a:t>undercut</a:t>
            </a:r>
            <a:r>
              <a:rPr lang="tr-TR" sz="2800" dirty="0" smtClean="0">
                <a:latin typeface="Comic Sans MS" pitchFamily="66" charset="0"/>
              </a:rPr>
              <a:t>) oluşabilir.</a:t>
            </a:r>
          </a:p>
          <a:p>
            <a:pPr marL="0" indent="0">
              <a:buNone/>
            </a:pPr>
            <a:endParaRPr lang="tr-TR" sz="28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sz="28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sz="28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tr-TR" sz="28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tr-TR" sz="280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tr-TR" sz="280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sz="2800" dirty="0" err="1" smtClean="0">
                <a:solidFill>
                  <a:srgbClr val="FF0000"/>
                </a:solidFill>
                <a:latin typeface="Comic Sans MS" pitchFamily="66" charset="0"/>
              </a:rPr>
              <a:t>Mandibuler</a:t>
            </a: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 ikinci </a:t>
            </a:r>
            <a:r>
              <a:rPr lang="tr-TR" sz="2800" dirty="0" err="1" smtClean="0">
                <a:solidFill>
                  <a:srgbClr val="FF0000"/>
                </a:solidFill>
                <a:latin typeface="Comic Sans MS" pitchFamily="66" charset="0"/>
              </a:rPr>
              <a:t>molar</a:t>
            </a: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sz="2800" dirty="0" smtClean="0">
                <a:latin typeface="Comic Sans MS" pitchFamily="66" charset="0"/>
              </a:rPr>
              <a:t>destek dişlerin,</a:t>
            </a:r>
          </a:p>
          <a:p>
            <a:pPr marL="0" indent="0">
              <a:buNone/>
            </a:pPr>
            <a:r>
              <a:rPr lang="tr-TR" sz="2800" dirty="0" err="1" smtClean="0">
                <a:solidFill>
                  <a:srgbClr val="0070C0"/>
                </a:solidFill>
                <a:latin typeface="Comic Sans MS" pitchFamily="66" charset="0"/>
              </a:rPr>
              <a:t>lingual</a:t>
            </a:r>
            <a:r>
              <a:rPr lang="tr-TR" sz="2800" dirty="0" smtClean="0">
                <a:latin typeface="Comic Sans MS" pitchFamily="66" charset="0"/>
              </a:rPr>
              <a:t> ve </a:t>
            </a:r>
            <a:r>
              <a:rPr lang="tr-TR" sz="2800" dirty="0" err="1" smtClean="0">
                <a:solidFill>
                  <a:srgbClr val="0070C0"/>
                </a:solidFill>
                <a:latin typeface="Comic Sans MS" pitchFamily="66" charset="0"/>
              </a:rPr>
              <a:t>distal</a:t>
            </a:r>
            <a:r>
              <a:rPr lang="tr-TR" sz="2800" dirty="0" smtClean="0">
                <a:latin typeface="Comic Sans MS" pitchFamily="66" charset="0"/>
              </a:rPr>
              <a:t> yüzey diş kesiminde 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daha dikkatli olunmalıdır.</a:t>
            </a:r>
            <a:endParaRPr lang="tr-TR" sz="2800" dirty="0">
              <a:latin typeface="Comic Sans MS" pitchFamily="66" charset="0"/>
            </a:endParaRPr>
          </a:p>
        </p:txBody>
      </p:sp>
      <p:pic>
        <p:nvPicPr>
          <p:cNvPr id="4" name="Picture 3" descr="C:\Users\samsung pc\Desktop\Aralık 2016 cep fotos vakalar\111APPLE\IMG_13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72" t="25588" r="13314" b="26992"/>
          <a:stretch/>
        </p:blipFill>
        <p:spPr bwMode="auto">
          <a:xfrm>
            <a:off x="4855336" y="2708920"/>
            <a:ext cx="3893128" cy="2146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44008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982" y="69274"/>
            <a:ext cx="9047018" cy="66720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Kron/köprü restorasyon uygulamalarında,</a:t>
            </a:r>
          </a:p>
          <a:p>
            <a:pPr marL="0" indent="0">
              <a:buNone/>
            </a:pPr>
            <a:r>
              <a:rPr lang="tr-TR" sz="2800" dirty="0">
                <a:latin typeface="Comic Sans MS" pitchFamily="66" charset="0"/>
              </a:rPr>
              <a:t>r</a:t>
            </a:r>
            <a:r>
              <a:rPr lang="tr-TR" sz="2800" dirty="0" smtClean="0">
                <a:latin typeface="Comic Sans MS" pitchFamily="66" charset="0"/>
              </a:rPr>
              <a:t>estorasyon, alçı model üzerine nasıl oturuyor ise, aynı hassasiyet ile ağız içinde destek diş ve/veya </a:t>
            </a:r>
            <a:r>
              <a:rPr lang="tr-TR" sz="2800" dirty="0" err="1" smtClean="0">
                <a:latin typeface="Comic Sans MS" pitchFamily="66" charset="0"/>
              </a:rPr>
              <a:t>implant</a:t>
            </a:r>
            <a:r>
              <a:rPr lang="tr-TR" sz="2800" dirty="0" smtClean="0">
                <a:latin typeface="Comic Sans MS" pitchFamily="66" charset="0"/>
              </a:rPr>
              <a:t> üzerine de oturmalıdır. </a:t>
            </a:r>
          </a:p>
          <a:p>
            <a:pPr marL="0" indent="0">
              <a:buNone/>
            </a:pPr>
            <a:endParaRPr lang="tr-TR" sz="28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sz="2800" dirty="0">
              <a:latin typeface="Comic Sans MS" pitchFamily="66" charset="0"/>
            </a:endParaRPr>
          </a:p>
          <a:p>
            <a:pPr marL="0" indent="0">
              <a:buNone/>
            </a:pPr>
            <a:endParaRPr lang="tr-TR" sz="28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Aksi halde, 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sz="2800" dirty="0" smtClean="0">
                <a:latin typeface="Comic Sans MS" pitchFamily="66" charset="0"/>
              </a:rPr>
              <a:t>köprü gövdesinde açıklık veya baskı oluşabilir.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sz="2800" dirty="0" smtClean="0">
                <a:latin typeface="Comic Sans MS" pitchFamily="66" charset="0"/>
              </a:rPr>
              <a:t>restorasyon ile karşıt diş veya restorasyon arasında </a:t>
            </a:r>
            <a:r>
              <a:rPr lang="tr-TR" sz="2800" dirty="0" err="1" smtClean="0">
                <a:latin typeface="Comic Sans MS" pitchFamily="66" charset="0"/>
              </a:rPr>
              <a:t>okluzal</a:t>
            </a:r>
            <a:r>
              <a:rPr lang="tr-TR" sz="2800" dirty="0" smtClean="0">
                <a:latin typeface="Comic Sans MS" pitchFamily="66" charset="0"/>
              </a:rPr>
              <a:t> uyumsuzluk gözlenebilir.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sz="2800" dirty="0" smtClean="0">
                <a:latin typeface="Comic Sans MS" pitchFamily="66" charset="0"/>
              </a:rPr>
              <a:t>restorasyon </a:t>
            </a:r>
            <a:r>
              <a:rPr lang="tr-TR" sz="2800" dirty="0" err="1" smtClean="0">
                <a:latin typeface="Comic Sans MS" pitchFamily="66" charset="0"/>
              </a:rPr>
              <a:t>okluzyon</a:t>
            </a:r>
            <a:r>
              <a:rPr lang="tr-TR" sz="2800" dirty="0" smtClean="0">
                <a:latin typeface="Comic Sans MS" pitchFamily="66" charset="0"/>
              </a:rPr>
              <a:t> yüksekliğine bağlı, </a:t>
            </a:r>
          </a:p>
          <a:p>
            <a:pPr marL="0" indent="0">
              <a:buNone/>
            </a:pPr>
            <a:r>
              <a:rPr lang="tr-TR" sz="2800" dirty="0">
                <a:latin typeface="Comic Sans MS" pitchFamily="66" charset="0"/>
              </a:rPr>
              <a:t>h</a:t>
            </a:r>
            <a:r>
              <a:rPr lang="tr-TR" sz="2800" dirty="0" smtClean="0">
                <a:latin typeface="Comic Sans MS" pitchFamily="66" charset="0"/>
              </a:rPr>
              <a:t>astaya ait </a:t>
            </a:r>
            <a:r>
              <a:rPr lang="tr-TR" sz="2800" dirty="0" err="1" smtClean="0">
                <a:latin typeface="Comic Sans MS" pitchFamily="66" charset="0"/>
              </a:rPr>
              <a:t>okluzyonun</a:t>
            </a:r>
            <a:r>
              <a:rPr lang="tr-TR" sz="2800" dirty="0" smtClean="0">
                <a:latin typeface="Comic Sans MS" pitchFamily="66" charset="0"/>
              </a:rPr>
              <a:t> sağlanması sırasında,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aşındırma işlemi daha uzun sürebilir.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sz="2800" dirty="0" err="1" smtClean="0">
                <a:latin typeface="Comic Sans MS" pitchFamily="66" charset="0"/>
              </a:rPr>
              <a:t>okluzal</a:t>
            </a:r>
            <a:r>
              <a:rPr lang="tr-TR" sz="2800" dirty="0" smtClean="0">
                <a:latin typeface="Comic Sans MS" pitchFamily="66" charset="0"/>
              </a:rPr>
              <a:t> yüzeyde istenmeyen metal adacık görüntüsü oluşabilir.</a:t>
            </a:r>
            <a:endParaRPr lang="tr-TR" sz="2800" dirty="0">
              <a:latin typeface="Comic Sans MS" pitchFamily="66" charset="0"/>
            </a:endParaRPr>
          </a:p>
        </p:txBody>
      </p:sp>
      <p:pic>
        <p:nvPicPr>
          <p:cNvPr id="4" name="Picture 4" descr="C:\Users\samsung pc\Desktop\Aralık 2016 cep fotos vakalar\111APPLE\IMG_14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39" t="30061" r="21073" b="34434"/>
          <a:stretch/>
        </p:blipFill>
        <p:spPr bwMode="auto">
          <a:xfrm>
            <a:off x="4444104" y="1772816"/>
            <a:ext cx="4160344" cy="1787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0492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982" y="69274"/>
            <a:ext cx="8939514" cy="66000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 smtClean="0">
                <a:latin typeface="Comic Sans MS" pitchFamily="66" charset="0"/>
              </a:rPr>
              <a:t>İndirekt</a:t>
            </a:r>
            <a:r>
              <a:rPr lang="tr-TR" dirty="0" smtClean="0">
                <a:latin typeface="Comic Sans MS" pitchFamily="66" charset="0"/>
              </a:rPr>
              <a:t> restorasyon,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alçı model üzerine oturduğu gibi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aynı hassasiyette ağız içinde destek dişler üzerine oturmuyor ise,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Nedenleri:</a:t>
            </a:r>
            <a:r>
              <a:rPr lang="tr-TR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dirty="0" err="1" smtClean="0">
                <a:latin typeface="Comic Sans MS" pitchFamily="66" charset="0"/>
              </a:rPr>
              <a:t>day</a:t>
            </a:r>
            <a:r>
              <a:rPr lang="tr-TR" dirty="0" smtClean="0">
                <a:latin typeface="Comic Sans MS" pitchFamily="66" charset="0"/>
              </a:rPr>
              <a:t> çivilerinin yerleştirilmesi sırasında veya model elde etme sırasında sapmalar oluşabilir.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dirty="0" err="1" smtClean="0">
                <a:latin typeface="Comic Sans MS" pitchFamily="66" charset="0"/>
              </a:rPr>
              <a:t>marginal</a:t>
            </a:r>
            <a:r>
              <a:rPr lang="tr-TR" dirty="0" smtClean="0">
                <a:latin typeface="Comic Sans MS" pitchFamily="66" charset="0"/>
              </a:rPr>
              <a:t> kenar derin kazınmış olabilir.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dirty="0" smtClean="0">
                <a:latin typeface="Comic Sans MS" pitchFamily="66" charset="0"/>
              </a:rPr>
              <a:t>ölçü sırasında, destek diş </a:t>
            </a:r>
            <a:r>
              <a:rPr lang="tr-TR" dirty="0" err="1" smtClean="0">
                <a:latin typeface="Comic Sans MS" pitchFamily="66" charset="0"/>
              </a:rPr>
              <a:t>okluzal</a:t>
            </a:r>
            <a:r>
              <a:rPr lang="tr-TR" dirty="0" smtClean="0">
                <a:latin typeface="Comic Sans MS" pitchFamily="66" charset="0"/>
              </a:rPr>
              <a:t> yüzeyi ile kaşık teması oluşmuş olabilir. 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dirty="0" smtClean="0">
                <a:latin typeface="Comic Sans MS" pitchFamily="66" charset="0"/>
              </a:rPr>
              <a:t>CAD/CAM tekniğinde, tasarım işlemi doğru, düzgün yapılmamıştır.</a:t>
            </a:r>
            <a:endParaRPr lang="tr-T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1901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04048" y="404664"/>
            <a:ext cx="3960440" cy="2160240"/>
          </a:xfrm>
        </p:spPr>
        <p:txBody>
          <a:bodyPr>
            <a:normAutofit/>
          </a:bodyPr>
          <a:lstStyle/>
          <a:p>
            <a:pPr algn="l"/>
            <a:r>
              <a:rPr lang="tr-TR" sz="2800" dirty="0" smtClean="0">
                <a:latin typeface="Comic Sans MS" pitchFamily="66" charset="0"/>
              </a:rPr>
              <a:t>Hatalı </a:t>
            </a:r>
            <a:r>
              <a:rPr lang="tr-TR" sz="2800" dirty="0" err="1" smtClean="0">
                <a:latin typeface="Comic Sans MS" pitchFamily="66" charset="0"/>
              </a:rPr>
              <a:t>servikal</a:t>
            </a:r>
            <a:r>
              <a:rPr lang="tr-TR" sz="2800" dirty="0" smtClean="0">
                <a:latin typeface="Comic Sans MS" pitchFamily="66" charset="0"/>
              </a:rPr>
              <a:t> kazıma işlemi,</a:t>
            </a:r>
            <a:br>
              <a:rPr lang="tr-TR" sz="2800" dirty="0" smtClean="0">
                <a:latin typeface="Comic Sans MS" pitchFamily="66" charset="0"/>
              </a:rPr>
            </a:br>
            <a:r>
              <a:rPr lang="tr-TR" sz="2800" dirty="0" smtClean="0">
                <a:latin typeface="Comic Sans MS" pitchFamily="66" charset="0"/>
              </a:rPr>
              <a:t>derin kazıma veya </a:t>
            </a:r>
            <a:br>
              <a:rPr lang="tr-TR" sz="2800" dirty="0" smtClean="0">
                <a:latin typeface="Comic Sans MS" pitchFamily="66" charset="0"/>
              </a:rPr>
            </a:br>
            <a:r>
              <a:rPr lang="tr-TR" sz="2800" dirty="0" err="1" smtClean="0">
                <a:latin typeface="Comic Sans MS" pitchFamily="66" charset="0"/>
              </a:rPr>
              <a:t>servikal</a:t>
            </a:r>
            <a:r>
              <a:rPr lang="tr-TR" sz="2800" dirty="0" smtClean="0">
                <a:latin typeface="Comic Sans MS" pitchFamily="66" charset="0"/>
              </a:rPr>
              <a:t> dar kazıma</a:t>
            </a:r>
            <a:endParaRPr lang="tr-TR" sz="2800" dirty="0">
              <a:latin typeface="Comic Sans MS" pitchFamily="66" charset="0"/>
            </a:endParaRPr>
          </a:p>
        </p:txBody>
      </p:sp>
      <p:pic>
        <p:nvPicPr>
          <p:cNvPr id="14338" name="Picture 2" descr="C:\Users\samsung pc\Desktop\Ekim  Kasım 2016 Cep Tlf ile Photos\Ekim 2016 J\IMG_061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98" r="19678"/>
          <a:stretch/>
        </p:blipFill>
        <p:spPr bwMode="auto">
          <a:xfrm rot="16200000">
            <a:off x="526603" y="-149225"/>
            <a:ext cx="3852863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Ekim  Kasım 2016 Cep Tlf ile Photos\Ekim 2016 J\IMG_0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71" r="7528"/>
          <a:stretch/>
        </p:blipFill>
        <p:spPr bwMode="auto">
          <a:xfrm rot="16200000">
            <a:off x="4734161" y="2511041"/>
            <a:ext cx="3934691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7855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msung pc\Desktop\Ekim  Kasım 2016 Cep Tlf ile Photos\Kasım 2016 cep telefon vakalar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2546" y="782706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Ekim  Kasım 2016 Cep Tlf ile Photos\Kasım 2016 cep telefon vakalar\IMG_04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3" t="6275" r="7069" b="9850"/>
          <a:stretch/>
        </p:blipFill>
        <p:spPr bwMode="auto">
          <a:xfrm>
            <a:off x="3563888" y="260648"/>
            <a:ext cx="5375564" cy="3796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amsung pc\Desktop\Ekim  Kasım 2016 Cep Tlf ile Photos\Kasım 2016 cep telefon vakalar\IMG_04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975" b="57297"/>
          <a:stretch/>
        </p:blipFill>
        <p:spPr bwMode="auto">
          <a:xfrm>
            <a:off x="3650578" y="4293096"/>
            <a:ext cx="5288873" cy="22577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ol Ok 1"/>
          <p:cNvSpPr/>
          <p:nvPr/>
        </p:nvSpPr>
        <p:spPr>
          <a:xfrm>
            <a:off x="8450248" y="5179654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95677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5527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Daimi </a:t>
            </a:r>
            <a:r>
              <a:rPr lang="tr-TR" dirty="0" err="1" smtClean="0">
                <a:solidFill>
                  <a:srgbClr val="FF0000"/>
                </a:solidFill>
                <a:latin typeface="Comic Sans MS" pitchFamily="66" charset="0"/>
              </a:rPr>
              <a:t>simantasyon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işleminden sonra</a:t>
            </a:r>
            <a:r>
              <a:rPr lang="tr-TR" dirty="0" smtClean="0">
                <a:latin typeface="Comic Sans MS" pitchFamily="66" charset="0"/>
              </a:rPr>
              <a:t>,</a:t>
            </a:r>
          </a:p>
          <a:p>
            <a:pPr marL="0" indent="0">
              <a:buNone/>
            </a:pP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m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etal destekli porselen restorasyon</a:t>
            </a:r>
            <a:r>
              <a:rPr lang="tr-TR" dirty="0" smtClean="0">
                <a:latin typeface="Comic Sans MS" pitchFamily="66" charset="0"/>
              </a:rPr>
              <a:t>ların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herhangi </a:t>
            </a:r>
            <a:r>
              <a:rPr lang="tr-TR" dirty="0">
                <a:latin typeface="Comic Sans MS" pitchFamily="66" charset="0"/>
              </a:rPr>
              <a:t>bir neden ile </a:t>
            </a: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(</a:t>
            </a:r>
            <a:r>
              <a:rPr lang="tr-TR" dirty="0">
                <a:latin typeface="Comic Sans MS" pitchFamily="66" charset="0"/>
              </a:rPr>
              <a:t>ağrı, </a:t>
            </a:r>
            <a:r>
              <a:rPr lang="tr-TR" dirty="0" smtClean="0">
                <a:latin typeface="Comic Sans MS" pitchFamily="66" charset="0"/>
              </a:rPr>
              <a:t>porselen </a:t>
            </a:r>
            <a:r>
              <a:rPr lang="tr-TR" dirty="0">
                <a:latin typeface="Comic Sans MS" pitchFamily="66" charset="0"/>
              </a:rPr>
              <a:t>kırık veya çatlağı, </a:t>
            </a:r>
            <a:r>
              <a:rPr lang="tr-TR" dirty="0" err="1">
                <a:latin typeface="Comic Sans MS" pitchFamily="66" charset="0"/>
              </a:rPr>
              <a:t>sekonder</a:t>
            </a:r>
            <a:r>
              <a:rPr lang="tr-TR" dirty="0">
                <a:latin typeface="Comic Sans MS" pitchFamily="66" charset="0"/>
              </a:rPr>
              <a:t> çürük)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restorasyonun </a:t>
            </a:r>
            <a:r>
              <a:rPr lang="tr-TR" dirty="0">
                <a:latin typeface="Comic Sans MS" pitchFamily="66" charset="0"/>
              </a:rPr>
              <a:t>ait </a:t>
            </a:r>
            <a:r>
              <a:rPr lang="tr-TR" dirty="0" smtClean="0">
                <a:latin typeface="Comic Sans MS" pitchFamily="66" charset="0"/>
              </a:rPr>
              <a:t>olduğu,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destek </a:t>
            </a:r>
            <a:r>
              <a:rPr lang="tr-TR" dirty="0">
                <a:latin typeface="Comic Sans MS" pitchFamily="66" charset="0"/>
              </a:rPr>
              <a:t>diş yüzeyinden/yerinden uzaklaştırılması </a:t>
            </a: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gerektiğinde</a:t>
            </a:r>
            <a:r>
              <a:rPr lang="tr-TR" dirty="0">
                <a:latin typeface="Comic Sans MS" pitchFamily="66" charset="0"/>
              </a:rPr>
              <a:t>,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kron </a:t>
            </a: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sökücü</a:t>
            </a:r>
            <a:r>
              <a:rPr lang="tr-TR" dirty="0">
                <a:latin typeface="Comic Sans MS" pitchFamily="66" charset="0"/>
              </a:rPr>
              <a:t> ile </a:t>
            </a: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tek hamle</a:t>
            </a:r>
            <a:r>
              <a:rPr lang="tr-TR" dirty="0">
                <a:latin typeface="Comic Sans MS" pitchFamily="66" charset="0"/>
              </a:rPr>
              <a:t>de ve </a:t>
            </a: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minimum kuvvet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ile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 </a:t>
            </a:r>
            <a:r>
              <a:rPr lang="tr-TR" dirty="0">
                <a:latin typeface="Comic Sans MS" pitchFamily="66" charset="0"/>
              </a:rPr>
              <a:t>yerinden </a:t>
            </a:r>
            <a:r>
              <a:rPr lang="tr-TR" dirty="0" smtClean="0">
                <a:latin typeface="Comic Sans MS" pitchFamily="66" charset="0"/>
              </a:rPr>
              <a:t>uzaklaştırılmalıdır.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Kuvvet uygulaması, küçük darbeler şeklinde, aralıklı süreler ile önce 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zayıf destek diş</a:t>
            </a:r>
            <a:r>
              <a:rPr lang="tr-TR" dirty="0" smtClean="0">
                <a:latin typeface="Comic Sans MS" pitchFamily="66" charset="0"/>
              </a:rPr>
              <a:t> sonra 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kuvvetli destek diş</a:t>
            </a:r>
            <a:r>
              <a:rPr lang="tr-TR" dirty="0" smtClean="0">
                <a:latin typeface="Comic Sans MS" pitchFamily="66" charset="0"/>
              </a:rPr>
              <a:t> olacak şekilde uygulanmalıdır. </a:t>
            </a: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614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Restorasyonun </a:t>
            </a:r>
            <a:r>
              <a:rPr lang="tr-TR" dirty="0">
                <a:latin typeface="Comic Sans MS" pitchFamily="66" charset="0"/>
              </a:rPr>
              <a:t>yerinden </a:t>
            </a:r>
            <a:r>
              <a:rPr lang="tr-TR" dirty="0" smtClean="0">
                <a:latin typeface="Comic Sans MS" pitchFamily="66" charset="0"/>
              </a:rPr>
              <a:t>uzaklaştırılması sırasında,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kron </a:t>
            </a: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sökücü</a:t>
            </a:r>
            <a:r>
              <a:rPr lang="tr-TR" dirty="0">
                <a:latin typeface="Comic Sans MS" pitchFamily="66" charset="0"/>
              </a:rPr>
              <a:t> ile </a:t>
            </a:r>
            <a:r>
              <a:rPr lang="tr-TR" dirty="0" smtClean="0">
                <a:latin typeface="Comic Sans MS" pitchFamily="66" charset="0"/>
              </a:rPr>
              <a:t>aşırı kuvvet ile uygulanır ise, zayıf destek diş, alveol kemiğin içinden çıkarak gelebilir.</a:t>
            </a:r>
            <a:endParaRPr lang="tr-TR" dirty="0">
              <a:latin typeface="Comic Sans MS" pitchFamily="66" charset="0"/>
            </a:endParaRPr>
          </a:p>
        </p:txBody>
      </p:sp>
      <p:pic>
        <p:nvPicPr>
          <p:cNvPr id="4" name="Picture 2" descr="C:\Users\samsung pc\Desktop\Aralık 2016 cep fotos vakalar\111APPLE\IMG_11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55" t="23187" r="28509" b="25956"/>
          <a:stretch/>
        </p:blipFill>
        <p:spPr bwMode="auto">
          <a:xfrm>
            <a:off x="251519" y="2708920"/>
            <a:ext cx="5306291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82"/>
          <a:stretch/>
        </p:blipFill>
        <p:spPr bwMode="auto">
          <a:xfrm>
            <a:off x="5611245" y="2924944"/>
            <a:ext cx="3425251" cy="323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1065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1" y="274638"/>
            <a:ext cx="8730271" cy="2074242"/>
          </a:xfrm>
        </p:spPr>
        <p:txBody>
          <a:bodyPr>
            <a:normAutofit/>
          </a:bodyPr>
          <a:lstStyle/>
          <a:p>
            <a:pPr algn="l"/>
            <a:r>
              <a:rPr lang="tr-TR" sz="3200" dirty="0" smtClean="0">
                <a:solidFill>
                  <a:srgbClr val="FF0000"/>
                </a:solidFill>
                <a:latin typeface="Comic Sans MS" pitchFamily="66" charset="0"/>
              </a:rPr>
              <a:t>Kron sökücü: </a:t>
            </a:r>
            <a:r>
              <a:rPr lang="tr-TR" sz="3200" dirty="0" smtClean="0">
                <a:latin typeface="Comic Sans MS" pitchFamily="66" charset="0"/>
              </a:rPr>
              <a:t>mekanik veya </a:t>
            </a:r>
            <a:r>
              <a:rPr lang="tr-TR" sz="3200" dirty="0" err="1" smtClean="0">
                <a:latin typeface="Comic Sans MS" pitchFamily="66" charset="0"/>
              </a:rPr>
              <a:t>pnömatik</a:t>
            </a:r>
            <a:r>
              <a:rPr lang="tr-TR" sz="3200" dirty="0" smtClean="0">
                <a:latin typeface="Comic Sans MS" pitchFamily="66" charset="0"/>
              </a:rPr>
              <a:t> </a:t>
            </a:r>
            <a:br>
              <a:rPr lang="tr-TR" sz="3200" dirty="0" smtClean="0">
                <a:latin typeface="Comic Sans MS" pitchFamily="66" charset="0"/>
              </a:rPr>
            </a:br>
            <a:r>
              <a:rPr lang="tr-TR" sz="3200" dirty="0" smtClean="0">
                <a:latin typeface="Comic Sans MS" pitchFamily="66" charset="0"/>
              </a:rPr>
              <a:t>(</a:t>
            </a:r>
            <a:r>
              <a:rPr lang="tr-TR" sz="3200" dirty="0" err="1" smtClean="0">
                <a:latin typeface="Comic Sans MS" pitchFamily="66" charset="0"/>
              </a:rPr>
              <a:t>unite</a:t>
            </a:r>
            <a:r>
              <a:rPr lang="tr-TR" sz="3200" dirty="0" smtClean="0">
                <a:latin typeface="Comic Sans MS" pitchFamily="66" charset="0"/>
              </a:rPr>
              <a:t> bağlanan hava basıncı ile çalışan)</a:t>
            </a:r>
            <a:br>
              <a:rPr lang="tr-TR" sz="3200" dirty="0" smtClean="0">
                <a:latin typeface="Comic Sans MS" pitchFamily="66" charset="0"/>
              </a:rPr>
            </a:br>
            <a:r>
              <a:rPr lang="tr-TR" sz="3200" dirty="0" smtClean="0">
                <a:latin typeface="Comic Sans MS" pitchFamily="66" charset="0"/>
              </a:rPr>
              <a:t>Tek hamle ve minimum kuvvet uygulanmalı</a:t>
            </a:r>
            <a:br>
              <a:rPr lang="tr-TR" sz="3200" dirty="0" smtClean="0">
                <a:latin typeface="Comic Sans MS" pitchFamily="66" charset="0"/>
              </a:rPr>
            </a:br>
            <a:r>
              <a:rPr lang="tr-TR" sz="3200" dirty="0" smtClean="0">
                <a:latin typeface="Comic Sans MS" pitchFamily="66" charset="0"/>
              </a:rPr>
              <a:t>Aksi halde….</a:t>
            </a:r>
            <a:endParaRPr lang="tr-TR" sz="3200" dirty="0">
              <a:latin typeface="Comic Sans MS" pitchFamily="66" charset="0"/>
            </a:endParaRPr>
          </a:p>
        </p:txBody>
      </p:sp>
      <p:pic>
        <p:nvPicPr>
          <p:cNvPr id="5" name="Picture 2" descr="C:\Users\samsung pc\Desktop\Aralık 2016 cep fotos vakalar\109APPLE\IMG_92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05" t="28315" r="24057" b="26380"/>
          <a:stretch/>
        </p:blipFill>
        <p:spPr bwMode="auto">
          <a:xfrm>
            <a:off x="5240528" y="1825673"/>
            <a:ext cx="3651952" cy="2179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5" y="2269668"/>
            <a:ext cx="4729827" cy="360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60236"/>
            <a:ext cx="4032448" cy="260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2227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88640"/>
            <a:ext cx="8892480" cy="64807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3400" dirty="0" err="1" smtClean="0">
                <a:latin typeface="Comic Sans MS" pitchFamily="66" charset="0"/>
              </a:rPr>
              <a:t>indirekt</a:t>
            </a:r>
            <a:r>
              <a:rPr lang="tr-TR" sz="3400" dirty="0">
                <a:latin typeface="Comic Sans MS" pitchFamily="66" charset="0"/>
              </a:rPr>
              <a:t> </a:t>
            </a:r>
            <a:r>
              <a:rPr lang="tr-TR" sz="3400" dirty="0" smtClean="0">
                <a:latin typeface="Comic Sans MS" pitchFamily="66" charset="0"/>
              </a:rPr>
              <a:t>restorasyonlar (kron/köprü gibi),</a:t>
            </a:r>
          </a:p>
          <a:p>
            <a:pPr marL="0" indent="0">
              <a:buNone/>
            </a:pPr>
            <a:r>
              <a:rPr lang="tr-TR" sz="3400" dirty="0" smtClean="0">
                <a:latin typeface="Comic Sans MS" pitchFamily="66" charset="0"/>
              </a:rPr>
              <a:t>metal alt yapı provası ve </a:t>
            </a:r>
          </a:p>
          <a:p>
            <a:pPr marL="0" indent="0">
              <a:buNone/>
            </a:pPr>
            <a:r>
              <a:rPr lang="tr-TR" sz="3400" dirty="0" smtClean="0">
                <a:latin typeface="Comic Sans MS" pitchFamily="66" charset="0"/>
              </a:rPr>
              <a:t>metal-porselen provası sırasında </a:t>
            </a:r>
          </a:p>
          <a:p>
            <a:pPr marL="0" indent="0">
              <a:buNone/>
            </a:pPr>
            <a:r>
              <a:rPr lang="tr-TR" sz="3400" dirty="0" smtClean="0">
                <a:latin typeface="Comic Sans MS" pitchFamily="66" charset="0"/>
              </a:rPr>
              <a:t>ait olduğu destek yapı üzerine </a:t>
            </a:r>
          </a:p>
          <a:p>
            <a:pPr marL="0" indent="0">
              <a:buNone/>
            </a:pPr>
            <a:r>
              <a:rPr lang="tr-TR" sz="3400" dirty="0" smtClean="0">
                <a:latin typeface="Comic Sans MS" pitchFamily="66" charset="0"/>
              </a:rPr>
              <a:t>(diş desteği veya </a:t>
            </a:r>
            <a:r>
              <a:rPr lang="tr-TR" sz="3400" dirty="0" err="1" smtClean="0">
                <a:latin typeface="Comic Sans MS" pitchFamily="66" charset="0"/>
              </a:rPr>
              <a:t>dental</a:t>
            </a:r>
            <a:r>
              <a:rPr lang="tr-TR" sz="3400" dirty="0" smtClean="0">
                <a:latin typeface="Comic Sans MS" pitchFamily="66" charset="0"/>
              </a:rPr>
              <a:t> </a:t>
            </a:r>
            <a:r>
              <a:rPr lang="tr-TR" sz="3400" dirty="0" err="1" smtClean="0">
                <a:latin typeface="Comic Sans MS" pitchFamily="66" charset="0"/>
              </a:rPr>
              <a:t>implant</a:t>
            </a:r>
            <a:r>
              <a:rPr lang="tr-TR" sz="3400" dirty="0" smtClean="0">
                <a:latin typeface="Comic Sans MS" pitchFamily="66" charset="0"/>
              </a:rPr>
              <a:t> desteği), </a:t>
            </a:r>
          </a:p>
          <a:p>
            <a:pPr marL="0" indent="0">
              <a:buNone/>
            </a:pPr>
            <a:r>
              <a:rPr lang="tr-TR" sz="3400" dirty="0">
                <a:solidFill>
                  <a:srgbClr val="00B0F0"/>
                </a:solidFill>
                <a:latin typeface="Comic Sans MS" pitchFamily="66" charset="0"/>
              </a:rPr>
              <a:t>p</a:t>
            </a:r>
            <a:r>
              <a:rPr lang="tr-TR" sz="3400" dirty="0" smtClean="0">
                <a:solidFill>
                  <a:srgbClr val="00B0F0"/>
                </a:solidFill>
                <a:latin typeface="Comic Sans MS" pitchFamily="66" charset="0"/>
              </a:rPr>
              <a:t>armak </a:t>
            </a:r>
            <a:r>
              <a:rPr lang="tr-TR" sz="3400" dirty="0" err="1" smtClean="0">
                <a:solidFill>
                  <a:srgbClr val="00B0F0"/>
                </a:solidFill>
                <a:latin typeface="Comic Sans MS" pitchFamily="66" charset="0"/>
              </a:rPr>
              <a:t>basınç</a:t>
            </a:r>
            <a:r>
              <a:rPr lang="tr-TR" sz="3400" dirty="0" err="1" smtClean="0">
                <a:latin typeface="Comic Sans MS" pitchFamily="66" charset="0"/>
              </a:rPr>
              <a:t>ı</a:t>
            </a:r>
            <a:r>
              <a:rPr lang="tr-TR" sz="3400" dirty="0" smtClean="0">
                <a:latin typeface="Comic Sans MS" pitchFamily="66" charset="0"/>
              </a:rPr>
              <a:t> ile </a:t>
            </a:r>
          </a:p>
          <a:p>
            <a:pPr marL="0" indent="0">
              <a:buNone/>
            </a:pPr>
            <a:r>
              <a:rPr lang="tr-TR" sz="3400" dirty="0">
                <a:latin typeface="Comic Sans MS" pitchFamily="66" charset="0"/>
              </a:rPr>
              <a:t>y</a:t>
            </a:r>
            <a:r>
              <a:rPr lang="tr-TR" sz="3400" dirty="0" smtClean="0">
                <a:latin typeface="Comic Sans MS" pitchFamily="66" charset="0"/>
              </a:rPr>
              <a:t>erleştirilir.</a:t>
            </a: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tr-TR" sz="34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sz="3400" dirty="0" smtClean="0">
                <a:latin typeface="Comic Sans MS" pitchFamily="66" charset="0"/>
              </a:rPr>
              <a:t>Restorasyon </a:t>
            </a:r>
            <a:r>
              <a:rPr lang="tr-TR" sz="3400" dirty="0" smtClean="0">
                <a:solidFill>
                  <a:srgbClr val="0070C0"/>
                </a:solidFill>
                <a:latin typeface="Comic Sans MS" pitchFamily="66" charset="0"/>
              </a:rPr>
              <a:t>parmak kuvveti</a:t>
            </a:r>
            <a:r>
              <a:rPr lang="tr-TR" sz="3400" dirty="0" smtClean="0">
                <a:latin typeface="Comic Sans MS" pitchFamily="66" charset="0"/>
              </a:rPr>
              <a:t> ile yerinden uzaklaştırılamaz ise, </a:t>
            </a:r>
          </a:p>
          <a:p>
            <a:pPr marL="0" indent="0">
              <a:buNone/>
            </a:pPr>
            <a:r>
              <a:rPr lang="tr-TR" sz="3400" dirty="0" smtClean="0">
                <a:latin typeface="Comic Sans MS" pitchFamily="66" charset="0"/>
              </a:rPr>
              <a:t>bu durumda,</a:t>
            </a:r>
          </a:p>
          <a:p>
            <a:pPr marL="0" indent="0">
              <a:buNone/>
            </a:pPr>
            <a:r>
              <a:rPr lang="tr-TR" sz="3400" dirty="0" smtClean="0">
                <a:solidFill>
                  <a:srgbClr val="FF0000"/>
                </a:solidFill>
                <a:latin typeface="Comic Sans MS" pitchFamily="66" charset="0"/>
              </a:rPr>
              <a:t>kron sökücü</a:t>
            </a:r>
            <a:r>
              <a:rPr lang="tr-TR" sz="3400" dirty="0" smtClean="0">
                <a:latin typeface="Comic Sans MS" pitchFamily="66" charset="0"/>
              </a:rPr>
              <a:t> ile, ait olduğu destek yapı üzerinden </a:t>
            </a:r>
          </a:p>
          <a:p>
            <a:pPr marL="0" indent="0">
              <a:buNone/>
            </a:pPr>
            <a:r>
              <a:rPr lang="tr-TR" sz="3400" dirty="0" smtClean="0">
                <a:latin typeface="Comic Sans MS" pitchFamily="66" charset="0"/>
              </a:rPr>
              <a:t>(diş desteği veya </a:t>
            </a:r>
            <a:r>
              <a:rPr lang="tr-TR" sz="3400" dirty="0" err="1" smtClean="0">
                <a:latin typeface="Comic Sans MS" pitchFamily="66" charset="0"/>
              </a:rPr>
              <a:t>implant</a:t>
            </a:r>
            <a:r>
              <a:rPr lang="tr-TR" sz="3400" dirty="0" smtClean="0">
                <a:latin typeface="Comic Sans MS" pitchFamily="66" charset="0"/>
              </a:rPr>
              <a:t> desteği üzerinden)</a:t>
            </a:r>
          </a:p>
          <a:p>
            <a:pPr marL="0" indent="0">
              <a:buNone/>
            </a:pPr>
            <a:r>
              <a:rPr lang="tr-TR" sz="3400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tr-TR" sz="3400" dirty="0" smtClean="0">
                <a:solidFill>
                  <a:srgbClr val="FF0000"/>
                </a:solidFill>
                <a:latin typeface="Comic Sans MS" pitchFamily="66" charset="0"/>
              </a:rPr>
              <a:t>afif darbe</a:t>
            </a:r>
            <a:r>
              <a:rPr lang="tr-TR" sz="3400" dirty="0" smtClean="0">
                <a:latin typeface="Comic Sans MS" pitchFamily="66" charset="0"/>
              </a:rPr>
              <a:t>=</a:t>
            </a:r>
            <a:r>
              <a:rPr lang="tr-TR" sz="3400" dirty="0" smtClean="0">
                <a:solidFill>
                  <a:srgbClr val="FF0000"/>
                </a:solidFill>
                <a:latin typeface="Comic Sans MS" pitchFamily="66" charset="0"/>
              </a:rPr>
              <a:t>minimum kuvvet uygulaması</a:t>
            </a:r>
            <a:r>
              <a:rPr lang="tr-TR" sz="3400" dirty="0" smtClean="0">
                <a:latin typeface="Comic Sans MS" pitchFamily="66" charset="0"/>
              </a:rPr>
              <a:t> ile uzaklaştırılır.</a:t>
            </a:r>
            <a:endParaRPr lang="tr-TR" sz="3400" dirty="0">
              <a:latin typeface="Comic Sans MS" pitchFamily="66" charset="0"/>
            </a:endParaRPr>
          </a:p>
        </p:txBody>
      </p:sp>
      <p:pic>
        <p:nvPicPr>
          <p:cNvPr id="4" name="Picture 4" descr="C:\Users\samsung pc\Desktop\Aralık 2016 cep fotos vakalar\111APPLE\IMG_14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39" t="25867" r="21073" b="31584"/>
          <a:stretch/>
        </p:blipFill>
        <p:spPr bwMode="auto">
          <a:xfrm>
            <a:off x="4488593" y="2060848"/>
            <a:ext cx="4475895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54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Daimi </a:t>
            </a:r>
            <a:r>
              <a:rPr lang="tr-TR" dirty="0" err="1" smtClean="0">
                <a:solidFill>
                  <a:srgbClr val="FF0000"/>
                </a:solidFill>
                <a:latin typeface="Comic Sans MS" pitchFamily="66" charset="0"/>
              </a:rPr>
              <a:t>simantasyon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işleminden sonra</a:t>
            </a:r>
            <a:r>
              <a:rPr lang="tr-TR" dirty="0" smtClean="0">
                <a:latin typeface="Comic Sans MS" pitchFamily="66" charset="0"/>
              </a:rPr>
              <a:t>,</a:t>
            </a:r>
          </a:p>
          <a:p>
            <a:pPr marL="0" indent="0">
              <a:buNone/>
            </a:pP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m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etal destekli porselen restorasyon</a:t>
            </a:r>
            <a:r>
              <a:rPr lang="tr-TR" dirty="0" smtClean="0">
                <a:latin typeface="Comic Sans MS" pitchFamily="66" charset="0"/>
              </a:rPr>
              <a:t>,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kron </a:t>
            </a: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sökücü</a:t>
            </a:r>
            <a:r>
              <a:rPr lang="tr-TR" dirty="0">
                <a:latin typeface="Comic Sans MS" pitchFamily="66" charset="0"/>
              </a:rPr>
              <a:t> ile tek hamlede ve minimum </a:t>
            </a: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kuvvet ile yerinden </a:t>
            </a:r>
            <a:r>
              <a:rPr lang="tr-TR" dirty="0">
                <a:latin typeface="Comic Sans MS" pitchFamily="66" charset="0"/>
              </a:rPr>
              <a:t>uzaklaştırılamaz ise</a:t>
            </a:r>
            <a:r>
              <a:rPr lang="tr-TR" dirty="0" smtClean="0">
                <a:latin typeface="Comic Sans MS" pitchFamily="66" charset="0"/>
              </a:rPr>
              <a:t>,</a:t>
            </a:r>
          </a:p>
          <a:p>
            <a:pPr marL="0" indent="0">
              <a:buNone/>
            </a:pPr>
            <a:r>
              <a:rPr lang="tr-TR" dirty="0">
                <a:latin typeface="Comic Sans MS" pitchFamily="66" charset="0"/>
              </a:rPr>
              <a:t>d</a:t>
            </a:r>
            <a:r>
              <a:rPr lang="tr-TR" dirty="0" smtClean="0">
                <a:latin typeface="Comic Sans MS" pitchFamily="66" charset="0"/>
              </a:rPr>
              <a:t>ayanak kronlarının </a:t>
            </a:r>
            <a:r>
              <a:rPr lang="tr-TR" dirty="0" err="1">
                <a:latin typeface="Comic Sans MS" pitchFamily="66" charset="0"/>
              </a:rPr>
              <a:t>bukkal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yüzeyinde</a:t>
            </a:r>
            <a:r>
              <a:rPr lang="tr-TR" dirty="0">
                <a:latin typeface="Comic Sans MS" pitchFamily="66" charset="0"/>
              </a:rPr>
              <a:t>, </a:t>
            </a: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yüksek </a:t>
            </a:r>
            <a:r>
              <a:rPr lang="tr-TR" dirty="0">
                <a:latin typeface="Comic Sans MS" pitchFamily="66" charset="0"/>
              </a:rPr>
              <a:t>devirli su soğutmalı elmas </a:t>
            </a:r>
            <a:r>
              <a:rPr lang="tr-TR" dirty="0" err="1">
                <a:latin typeface="Comic Sans MS" pitchFamily="66" charset="0"/>
              </a:rPr>
              <a:t>frez</a:t>
            </a:r>
            <a:r>
              <a:rPr lang="tr-TR" dirty="0">
                <a:latin typeface="Comic Sans MS" pitchFamily="66" charset="0"/>
              </a:rPr>
              <a:t> ile </a:t>
            </a: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çentik </a:t>
            </a:r>
            <a:r>
              <a:rPr lang="tr-TR" dirty="0">
                <a:latin typeface="Comic Sans MS" pitchFamily="66" charset="0"/>
              </a:rPr>
              <a:t>açılmalı bu çentiğe </a:t>
            </a:r>
            <a:r>
              <a:rPr lang="tr-TR" dirty="0" err="1">
                <a:latin typeface="Comic Sans MS" pitchFamily="66" charset="0"/>
              </a:rPr>
              <a:t>elavatör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uygulaması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ile restorasyon </a:t>
            </a:r>
            <a:r>
              <a:rPr lang="tr-TR" dirty="0">
                <a:latin typeface="Comic Sans MS" pitchFamily="66" charset="0"/>
              </a:rPr>
              <a:t>yerinden uzaklaştırılmalıdır. </a:t>
            </a:r>
          </a:p>
          <a:p>
            <a:pPr marL="0" indent="0">
              <a:buNone/>
            </a:pPr>
            <a:endParaRPr lang="tr-TR" dirty="0">
              <a:latin typeface="Comic Sans MS" pitchFamily="66" charset="0"/>
            </a:endParaRPr>
          </a:p>
        </p:txBody>
      </p:sp>
      <p:pic>
        <p:nvPicPr>
          <p:cNvPr id="4" name="Picture 2" descr="C:\Users\samsung pc\Desktop\Aralık 2016 cep fotos vakalar\109APPLE\IMG_94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21" t="22193" r="869" b="10462"/>
          <a:stretch/>
        </p:blipFill>
        <p:spPr bwMode="auto">
          <a:xfrm>
            <a:off x="251520" y="4797152"/>
            <a:ext cx="3006320" cy="1974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Aralık 2016 cep fotos vakalar\109APPLE\IMG_94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86" t="32750" r="17628" b="30611"/>
          <a:stretch/>
        </p:blipFill>
        <p:spPr bwMode="auto">
          <a:xfrm>
            <a:off x="4932040" y="4899456"/>
            <a:ext cx="3522268" cy="1769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6392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amsung pc\Desktop\Aralık 2016 cep fotos vakalar\109APPLE\IMG_945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09" t="19745" b="33421"/>
          <a:stretch/>
        </p:blipFill>
        <p:spPr bwMode="auto">
          <a:xfrm>
            <a:off x="251520" y="260648"/>
            <a:ext cx="4652144" cy="2119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Aralık 2016 cep fotos vakalar\109APPLE\IMG_94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43" t="17297" r="6149" b="3114"/>
          <a:stretch/>
        </p:blipFill>
        <p:spPr bwMode="auto">
          <a:xfrm>
            <a:off x="251520" y="2564904"/>
            <a:ext cx="4031674" cy="3602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msung pc\Desktop\Aralık 2016 cep fotos vakalar\109APPLE\IMG_94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43" t="15152" r="13266" b="20870"/>
          <a:stretch/>
        </p:blipFill>
        <p:spPr bwMode="auto">
          <a:xfrm>
            <a:off x="4427983" y="2924944"/>
            <a:ext cx="4419345" cy="3218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36246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508104" y="188640"/>
            <a:ext cx="3428078" cy="3312368"/>
          </a:xfrm>
        </p:spPr>
        <p:txBody>
          <a:bodyPr>
            <a:normAutofit/>
          </a:bodyPr>
          <a:lstStyle/>
          <a:p>
            <a:pPr algn="l"/>
            <a:r>
              <a:rPr lang="tr-TR" sz="2400" dirty="0" smtClean="0">
                <a:latin typeface="Comic Sans MS" pitchFamily="66" charset="0"/>
              </a:rPr>
              <a:t>Değiştirilmesi gereken sabit bölümlü protez (köprü)</a:t>
            </a:r>
            <a:br>
              <a:rPr lang="tr-TR" sz="2400" dirty="0" smtClean="0">
                <a:latin typeface="Comic Sans MS" pitchFamily="66" charset="0"/>
              </a:rPr>
            </a:br>
            <a:r>
              <a:rPr lang="tr-TR" sz="2400" dirty="0" smtClean="0">
                <a:latin typeface="Comic Sans MS" pitchFamily="66" charset="0"/>
              </a:rPr>
              <a:t/>
            </a:r>
            <a:br>
              <a:rPr lang="tr-TR" sz="2400" dirty="0" smtClean="0">
                <a:latin typeface="Comic Sans MS" pitchFamily="66" charset="0"/>
              </a:rPr>
            </a:br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sz="2400" dirty="0" err="1" smtClean="0">
                <a:latin typeface="Comic Sans MS" pitchFamily="66" charset="0"/>
              </a:rPr>
              <a:t>insizal</a:t>
            </a:r>
            <a:r>
              <a:rPr lang="tr-TR" sz="2400" dirty="0" smtClean="0">
                <a:latin typeface="Comic Sans MS" pitchFamily="66" charset="0"/>
              </a:rPr>
              <a:t> aşınma/kırık</a:t>
            </a:r>
            <a:br>
              <a:rPr lang="tr-TR" sz="2400" dirty="0" smtClean="0">
                <a:latin typeface="Comic Sans MS" pitchFamily="66" charset="0"/>
              </a:rPr>
            </a:br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sz="2400" dirty="0" smtClean="0">
                <a:latin typeface="Comic Sans MS" pitchFamily="66" charset="0"/>
              </a:rPr>
              <a:t>marjinal açıklık</a:t>
            </a:r>
            <a:endParaRPr lang="tr-TR" sz="2400" dirty="0">
              <a:latin typeface="Comic Sans MS" pitchFamily="66" charset="0"/>
            </a:endParaRPr>
          </a:p>
        </p:txBody>
      </p:sp>
      <p:sp>
        <p:nvSpPr>
          <p:cNvPr id="3" name="Yukarı Ok 2"/>
          <p:cNvSpPr/>
          <p:nvPr/>
        </p:nvSpPr>
        <p:spPr>
          <a:xfrm>
            <a:off x="3079256" y="2601126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Aşağı Ok 3"/>
          <p:cNvSpPr/>
          <p:nvPr/>
        </p:nvSpPr>
        <p:spPr>
          <a:xfrm>
            <a:off x="3203848" y="3326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Aşağı Ok 6"/>
          <p:cNvSpPr/>
          <p:nvPr/>
        </p:nvSpPr>
        <p:spPr>
          <a:xfrm>
            <a:off x="1043608" y="3326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798540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amsung pc\Desktop\Aralık 2016 cep fotos vakalar\111APPLE\IMG_15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" t="14540" r="12348" b="9237"/>
          <a:stretch/>
        </p:blipFill>
        <p:spPr bwMode="auto">
          <a:xfrm>
            <a:off x="179512" y="470341"/>
            <a:ext cx="8640960" cy="5910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63368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260648"/>
            <a:ext cx="8856984" cy="63367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Tam seramik restorasyonların</a:t>
            </a:r>
            <a:r>
              <a:rPr lang="tr-TR" dirty="0" smtClean="0">
                <a:latin typeface="Comic Sans MS" pitchFamily="66" charset="0"/>
              </a:rPr>
              <a:t>,</a:t>
            </a:r>
          </a:p>
          <a:p>
            <a:pPr marL="0" indent="0">
              <a:buNone/>
            </a:pPr>
            <a:r>
              <a:rPr lang="tr-TR" dirty="0" err="1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tr-TR" dirty="0" err="1" smtClean="0">
                <a:solidFill>
                  <a:srgbClr val="FF0000"/>
                </a:solidFill>
                <a:latin typeface="Comic Sans MS" pitchFamily="66" charset="0"/>
              </a:rPr>
              <a:t>deziv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dirty="0" err="1" smtClean="0">
                <a:solidFill>
                  <a:srgbClr val="FF0000"/>
                </a:solidFill>
                <a:latin typeface="Comic Sans MS" pitchFamily="66" charset="0"/>
              </a:rPr>
              <a:t>simantasyon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işleminden sonra</a:t>
            </a:r>
            <a:r>
              <a:rPr lang="tr-TR" dirty="0" smtClean="0">
                <a:latin typeface="Comic Sans MS" pitchFamily="66" charset="0"/>
              </a:rPr>
              <a:t>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herhangi </a:t>
            </a:r>
            <a:r>
              <a:rPr lang="tr-TR" dirty="0">
                <a:latin typeface="Comic Sans MS" pitchFamily="66" charset="0"/>
              </a:rPr>
              <a:t>bir neden ile (ağrı, estetik başarısızlık, porselen kırık veya çatlağı, </a:t>
            </a:r>
            <a:r>
              <a:rPr lang="tr-TR" dirty="0" err="1">
                <a:latin typeface="Comic Sans MS" pitchFamily="66" charset="0"/>
              </a:rPr>
              <a:t>sekonder</a:t>
            </a:r>
            <a:r>
              <a:rPr lang="tr-TR" dirty="0">
                <a:latin typeface="Comic Sans MS" pitchFamily="66" charset="0"/>
              </a:rPr>
              <a:t> çürük) </a:t>
            </a:r>
          </a:p>
          <a:p>
            <a:pPr marL="0" indent="0">
              <a:buNone/>
            </a:pPr>
            <a:r>
              <a:rPr lang="tr-TR" dirty="0">
                <a:latin typeface="Comic Sans MS" pitchFamily="66" charset="0"/>
              </a:rPr>
              <a:t>restorasyonun ait </a:t>
            </a:r>
            <a:r>
              <a:rPr lang="tr-TR" dirty="0" smtClean="0">
                <a:latin typeface="Comic Sans MS" pitchFamily="66" charset="0"/>
              </a:rPr>
              <a:t>olduğu,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destek </a:t>
            </a:r>
            <a:r>
              <a:rPr lang="tr-TR" dirty="0">
                <a:latin typeface="Comic Sans MS" pitchFamily="66" charset="0"/>
              </a:rPr>
              <a:t>diş yüzeyinden/yerinden uzaklaştırılması gerektiğinde, </a:t>
            </a:r>
            <a:endParaRPr lang="tr-TR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kron </a:t>
            </a: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sökücü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ile </a:t>
            </a:r>
            <a:r>
              <a:rPr lang="tr-TR" dirty="0">
                <a:solidFill>
                  <a:srgbClr val="0070C0"/>
                </a:solidFill>
                <a:latin typeface="Comic Sans MS" pitchFamily="66" charset="0"/>
              </a:rPr>
              <a:t>yerinden </a:t>
            </a:r>
            <a:r>
              <a:rPr lang="tr-TR" dirty="0" smtClean="0">
                <a:solidFill>
                  <a:srgbClr val="0070C0"/>
                </a:solidFill>
                <a:latin typeface="Comic Sans MS" pitchFamily="66" charset="0"/>
              </a:rPr>
              <a:t>uzaklaştırılmaz</a:t>
            </a:r>
            <a:r>
              <a:rPr lang="tr-TR" dirty="0" smtClean="0">
                <a:latin typeface="Comic Sans MS" pitchFamily="66" charset="0"/>
              </a:rPr>
              <a:t>,</a:t>
            </a: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dirty="0">
                <a:latin typeface="Comic Sans MS" pitchFamily="66" charset="0"/>
              </a:rPr>
              <a:t>dayanak kronlarının </a:t>
            </a:r>
            <a:r>
              <a:rPr lang="tr-TR" dirty="0" err="1">
                <a:latin typeface="Comic Sans MS" pitchFamily="66" charset="0"/>
              </a:rPr>
              <a:t>bukkal</a:t>
            </a:r>
            <a:r>
              <a:rPr lang="tr-TR" dirty="0">
                <a:latin typeface="Comic Sans MS" pitchFamily="66" charset="0"/>
              </a:rPr>
              <a:t> yüzeyinde, </a:t>
            </a:r>
          </a:p>
          <a:p>
            <a:pPr marL="0" indent="0">
              <a:buNone/>
            </a:pPr>
            <a:r>
              <a:rPr lang="tr-TR" dirty="0">
                <a:latin typeface="Comic Sans MS" pitchFamily="66" charset="0"/>
              </a:rPr>
              <a:t>yüksek devirli su soğutmalı elmas </a:t>
            </a:r>
            <a:r>
              <a:rPr lang="tr-TR" dirty="0" err="1">
                <a:latin typeface="Comic Sans MS" pitchFamily="66" charset="0"/>
              </a:rPr>
              <a:t>frez</a:t>
            </a:r>
            <a:r>
              <a:rPr lang="tr-TR" dirty="0">
                <a:latin typeface="Comic Sans MS" pitchFamily="66" charset="0"/>
              </a:rPr>
              <a:t> ile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çentikler açılır, </a:t>
            </a:r>
          </a:p>
          <a:p>
            <a:pPr marL="0" indent="0">
              <a:buNone/>
            </a:pPr>
            <a:r>
              <a:rPr lang="tr-TR" dirty="0" smtClean="0">
                <a:latin typeface="Comic Sans MS" pitchFamily="66" charset="0"/>
              </a:rPr>
              <a:t>bu çentiklere </a:t>
            </a:r>
            <a:r>
              <a:rPr lang="tr-TR" dirty="0" err="1">
                <a:latin typeface="Comic Sans MS" pitchFamily="66" charset="0"/>
              </a:rPr>
              <a:t>elavatör</a:t>
            </a:r>
            <a:r>
              <a:rPr lang="tr-TR" dirty="0">
                <a:latin typeface="Comic Sans MS" pitchFamily="66" charset="0"/>
              </a:rPr>
              <a:t> uygulaması ile </a:t>
            </a:r>
          </a:p>
          <a:p>
            <a:pPr marL="0" indent="0">
              <a:buNone/>
            </a:pPr>
            <a:r>
              <a:rPr lang="tr-TR" dirty="0">
                <a:latin typeface="Comic Sans MS" pitchFamily="66" charset="0"/>
              </a:rPr>
              <a:t>restorasyon yerinden </a:t>
            </a:r>
            <a:r>
              <a:rPr lang="tr-TR" dirty="0" smtClean="0">
                <a:latin typeface="Comic Sans MS" pitchFamily="66" charset="0"/>
              </a:rPr>
              <a:t>uzaklaştırılır. </a:t>
            </a: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>
              <a:latin typeface="Comic Sans MS" pitchFamily="66" charset="0"/>
            </a:endParaRPr>
          </a:p>
          <a:p>
            <a:pPr marL="0" indent="0">
              <a:buNone/>
            </a:pPr>
            <a:endParaRPr lang="tr-TR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6935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amsung pc\Desktop\Ekim  Kasım 2016 Cep Tlf ile Photos\Ekim 2016 J\IMG_06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25" t="2196" b="37500"/>
          <a:stretch/>
        </p:blipFill>
        <p:spPr bwMode="auto">
          <a:xfrm rot="10800000">
            <a:off x="4643438" y="714356"/>
            <a:ext cx="3848583" cy="2729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Ekim  Kasım 2016 Cep Tlf ile Photos\Ekim 2016 J\IMG_06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42" t="40767" r="25434" b="6275"/>
          <a:stretch/>
        </p:blipFill>
        <p:spPr bwMode="auto">
          <a:xfrm rot="10800000">
            <a:off x="390244" y="4221088"/>
            <a:ext cx="2867893" cy="2396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amsung pc\Desktop\Ekim  Kasım 2016 Cep Tlf ile Photos\Ekim 2016 J\IMG_06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84" t="15765" b="33114"/>
          <a:stretch/>
        </p:blipFill>
        <p:spPr bwMode="auto">
          <a:xfrm>
            <a:off x="395536" y="260648"/>
            <a:ext cx="3820872" cy="2313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amsung pc\Desktop\vaka photos aralık 2015\IMG_06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28" t="10780" r="1151" b="21976"/>
          <a:stretch>
            <a:fillRect/>
          </a:stretch>
        </p:blipFill>
        <p:spPr bwMode="auto">
          <a:xfrm>
            <a:off x="4357686" y="3500438"/>
            <a:ext cx="390525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24888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5865515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Daimi </a:t>
            </a:r>
            <a:r>
              <a:rPr lang="tr-TR" dirty="0" err="1" smtClean="0">
                <a:solidFill>
                  <a:srgbClr val="FF0000"/>
                </a:solidFill>
                <a:latin typeface="Comic Sans MS" pitchFamily="66" charset="0"/>
              </a:rPr>
              <a:t>simantasyon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dirty="0" smtClean="0">
                <a:latin typeface="Comic Sans MS" pitchFamily="66" charset="0"/>
              </a:rPr>
              <a:t>bilinmezler içerir</a:t>
            </a: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 ???</a:t>
            </a:r>
            <a:r>
              <a:rPr lang="tr-TR" dirty="0" smtClean="0">
                <a:latin typeface="Comic Sans MS" pitchFamily="66" charset="0"/>
              </a:rPr>
              <a:t>. 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dirty="0" smtClean="0">
                <a:latin typeface="Comic Sans MS" pitchFamily="66" charset="0"/>
              </a:rPr>
              <a:t>Hangi yapıştırma simanı kullanıldı?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dirty="0" err="1" smtClean="0">
                <a:latin typeface="Comic Sans MS" pitchFamily="66" charset="0"/>
              </a:rPr>
              <a:t>Sekonder</a:t>
            </a:r>
            <a:r>
              <a:rPr lang="tr-TR" dirty="0" smtClean="0">
                <a:latin typeface="Comic Sans MS" pitchFamily="66" charset="0"/>
              </a:rPr>
              <a:t> çürük mevcut mu?</a:t>
            </a:r>
          </a:p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tr-TR" dirty="0" err="1" smtClean="0">
                <a:latin typeface="Comic Sans MS" pitchFamily="66" charset="0"/>
              </a:rPr>
              <a:t>Preparasyonda</a:t>
            </a:r>
            <a:r>
              <a:rPr lang="tr-TR" dirty="0" smtClean="0">
                <a:latin typeface="Comic Sans MS" pitchFamily="66" charset="0"/>
              </a:rPr>
              <a:t> tutucu yüzeyler mevcut mu?</a:t>
            </a:r>
          </a:p>
          <a:p>
            <a:pPr marL="0" indent="0">
              <a:buNone/>
            </a:pP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***</a:t>
            </a:r>
            <a:r>
              <a:rPr lang="tr-TR" sz="2800" dirty="0" err="1" smtClean="0">
                <a:latin typeface="Comic Sans MS" pitchFamily="66" charset="0"/>
              </a:rPr>
              <a:t>Rminimum</a:t>
            </a:r>
            <a:r>
              <a:rPr lang="tr-TR" sz="2800" dirty="0" smtClean="0">
                <a:latin typeface="Comic Sans MS" pitchFamily="66" charset="0"/>
              </a:rPr>
              <a:t> kuvvet ve tek hamle ile restorasyon yerinden uzaklaştırılmaz ise </a:t>
            </a:r>
            <a:r>
              <a:rPr lang="tr-TR" sz="2800" dirty="0" err="1" smtClean="0">
                <a:latin typeface="Comic Sans MS" pitchFamily="66" charset="0"/>
              </a:rPr>
              <a:t>bukkal</a:t>
            </a:r>
            <a:r>
              <a:rPr lang="tr-TR" sz="2800" dirty="0" smtClean="0">
                <a:latin typeface="Comic Sans MS" pitchFamily="66" charset="0"/>
              </a:rPr>
              <a:t> yüzeyinden kesilerek uzaklaştırılması daha doğru işlemdir.</a:t>
            </a:r>
            <a:endParaRPr lang="tr-TR" sz="2800" dirty="0">
              <a:latin typeface="Comic Sans MS" pitchFamily="66" charset="0"/>
            </a:endParaRPr>
          </a:p>
        </p:txBody>
      </p:sp>
      <p:pic>
        <p:nvPicPr>
          <p:cNvPr id="4" name="Picture 2" descr="C:\Users\samsung pc\Desktop\Aralık 2016 cep fotos vakalar\109APPLE\IMG_9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26" t="27398" r="19236" b="17347"/>
          <a:stretch/>
        </p:blipFill>
        <p:spPr bwMode="auto">
          <a:xfrm>
            <a:off x="82709" y="3978239"/>
            <a:ext cx="4353304" cy="2691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amsung pc\Desktop\Aralık 2016 cep fotos vakalar\109APPLE\IMG_98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16" t="30153" r="20529" b="28828"/>
          <a:stretch/>
        </p:blipFill>
        <p:spPr bwMode="auto">
          <a:xfrm>
            <a:off x="4515899" y="3906231"/>
            <a:ext cx="4448589" cy="2691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5726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pPr algn="l" eaLnBrk="1" hangingPunct="1"/>
            <a:r>
              <a:rPr lang="tr-TR" sz="3200" dirty="0" smtClean="0">
                <a:latin typeface="Comic Sans MS" pitchFamily="66" charset="0"/>
              </a:rPr>
              <a:t>Kron söküm işleminden sonra</a:t>
            </a:r>
            <a:br>
              <a:rPr lang="tr-TR" sz="3200" dirty="0" smtClean="0">
                <a:latin typeface="Comic Sans MS" pitchFamily="66" charset="0"/>
              </a:rPr>
            </a:br>
            <a:r>
              <a:rPr lang="tr-TR" sz="3200" dirty="0" smtClean="0">
                <a:latin typeface="Comic Sans MS" pitchFamily="66" charset="0"/>
              </a:rPr>
              <a:t>mevcut çürük temizlenmeli, </a:t>
            </a:r>
            <a:br>
              <a:rPr lang="tr-TR" sz="3200" dirty="0" smtClean="0">
                <a:latin typeface="Comic Sans MS" pitchFamily="66" charset="0"/>
              </a:rPr>
            </a:br>
            <a:r>
              <a:rPr lang="tr-TR" sz="3200" dirty="0" smtClean="0">
                <a:latin typeface="Comic Sans MS" pitchFamily="66" charset="0"/>
              </a:rPr>
              <a:t>mevcut </a:t>
            </a:r>
            <a:r>
              <a:rPr lang="tr-TR" sz="3200" smtClean="0">
                <a:latin typeface="Comic Sans MS" pitchFamily="66" charset="0"/>
              </a:rPr>
              <a:t>dolgu değiştirilmelidir.</a:t>
            </a:r>
            <a:endParaRPr lang="tr-TR" sz="32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87309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024558"/>
            <a:ext cx="8229600" cy="864096"/>
          </a:xfrm>
        </p:spPr>
        <p:txBody>
          <a:bodyPr/>
          <a:lstStyle/>
          <a:p>
            <a:pPr algn="l"/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TEŞEKKÜR EDERİM……………….</a:t>
            </a:r>
            <a:endParaRPr lang="tr-T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2" descr="C:\Users\samsung pc\Desktop\Aralık 2016 cep fotos vakalar\111APPLE\IMG_15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" t="14540" r="12348" b="9237"/>
          <a:stretch/>
        </p:blipFill>
        <p:spPr bwMode="auto">
          <a:xfrm>
            <a:off x="251520" y="159559"/>
            <a:ext cx="8568952" cy="5861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3068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Kron sökücü:</a:t>
            </a:r>
            <a:r>
              <a:rPr lang="tr-TR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sz="3000" dirty="0">
                <a:solidFill>
                  <a:srgbClr val="0070C0"/>
                </a:solidFill>
                <a:latin typeface="Comic Sans MS" pitchFamily="66" charset="0"/>
              </a:rPr>
              <a:t>m</a:t>
            </a:r>
            <a:r>
              <a:rPr lang="tr-TR" sz="3000" dirty="0" smtClean="0">
                <a:solidFill>
                  <a:srgbClr val="0070C0"/>
                </a:solidFill>
                <a:latin typeface="Comic Sans MS" pitchFamily="66" charset="0"/>
              </a:rPr>
              <a:t>ekanik</a:t>
            </a:r>
            <a:r>
              <a:rPr lang="tr-TR" sz="3000" dirty="0" smtClean="0">
                <a:latin typeface="Comic Sans MS" pitchFamily="66" charset="0"/>
              </a:rPr>
              <a:t> ve </a:t>
            </a:r>
            <a:r>
              <a:rPr lang="tr-TR" sz="3000" dirty="0" smtClean="0">
                <a:solidFill>
                  <a:srgbClr val="0070C0"/>
                </a:solidFill>
                <a:latin typeface="Comic Sans MS" pitchFamily="66" charset="0"/>
              </a:rPr>
              <a:t>otomatik</a:t>
            </a:r>
            <a:r>
              <a:rPr lang="tr-TR" sz="3000" dirty="0" smtClean="0">
                <a:latin typeface="Comic Sans MS" pitchFamily="66" charset="0"/>
              </a:rPr>
              <a:t> olanları mevcuttur.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</a:rPr>
              <a:t>Kron </a:t>
            </a:r>
            <a:r>
              <a:rPr lang="tr-TR" sz="3000" dirty="0" err="1" smtClean="0">
                <a:latin typeface="Comic Sans MS" pitchFamily="66" charset="0"/>
              </a:rPr>
              <a:t>sokücü</a:t>
            </a:r>
            <a:r>
              <a:rPr lang="tr-TR" sz="3000" dirty="0" smtClean="0">
                <a:latin typeface="Comic Sans MS" pitchFamily="66" charset="0"/>
              </a:rPr>
              <a:t> uçları: </a:t>
            </a: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</a:rPr>
              <a:t>V </a:t>
            </a:r>
            <a:r>
              <a:rPr lang="tr-TR" sz="3000" dirty="0" smtClean="0">
                <a:latin typeface="Comic Sans MS" pitchFamily="66" charset="0"/>
              </a:rPr>
              <a:t>şeklinde, </a:t>
            </a: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</a:rPr>
              <a:t>U</a:t>
            </a:r>
            <a:r>
              <a:rPr lang="tr-TR" sz="3000" dirty="0" smtClean="0">
                <a:latin typeface="Comic Sans MS" pitchFamily="66" charset="0"/>
              </a:rPr>
              <a:t> şeklinde veya </a:t>
            </a: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</a:rPr>
              <a:t>dik açı</a:t>
            </a:r>
            <a:r>
              <a:rPr lang="tr-TR" sz="3000" dirty="0" smtClean="0">
                <a:latin typeface="Comic Sans MS" pitchFamily="66" charset="0"/>
              </a:rPr>
              <a:t>lı, tasarımlarda kullanıma sunulur.</a:t>
            </a:r>
          </a:p>
          <a:p>
            <a:pPr marL="0" indent="0">
              <a:buNone/>
            </a:pPr>
            <a:r>
              <a:rPr lang="tr-TR" sz="3000" dirty="0">
                <a:solidFill>
                  <a:srgbClr val="0070C0"/>
                </a:solidFill>
                <a:latin typeface="Comic Sans MS" pitchFamily="66" charset="0"/>
              </a:rPr>
              <a:t>o</a:t>
            </a:r>
            <a:r>
              <a:rPr lang="tr-TR" sz="3000" dirty="0" smtClean="0">
                <a:solidFill>
                  <a:srgbClr val="0070C0"/>
                </a:solidFill>
                <a:latin typeface="Comic Sans MS" pitchFamily="66" charset="0"/>
              </a:rPr>
              <a:t>tomatik kron sökücü </a:t>
            </a:r>
            <a:r>
              <a:rPr lang="tr-TR" sz="3000" dirty="0" smtClean="0">
                <a:latin typeface="Comic Sans MS" pitchFamily="66" charset="0"/>
              </a:rPr>
              <a:t>ile, restorasyon üzerine, uygulanan kuvvet ayarlanabilir.</a:t>
            </a:r>
            <a:endParaRPr lang="tr-TR" sz="30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492"/>
          <a:stretch/>
        </p:blipFill>
        <p:spPr bwMode="auto">
          <a:xfrm>
            <a:off x="5391441" y="3429000"/>
            <a:ext cx="3435327" cy="321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5" y="3429000"/>
            <a:ext cx="4850757" cy="321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85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3334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0000"/>
                </a:solidFill>
                <a:latin typeface="Comic Sans MS" pitchFamily="66" charset="0"/>
              </a:rPr>
              <a:t>Kron sökücü:</a:t>
            </a:r>
            <a:r>
              <a:rPr lang="tr-TR" dirty="0" smtClean="0"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Restorasyonun </a:t>
            </a:r>
            <a:r>
              <a:rPr lang="tr-TR" sz="2800" dirty="0" err="1" smtClean="0">
                <a:latin typeface="Comic Sans MS" pitchFamily="66" charset="0"/>
              </a:rPr>
              <a:t>servikal</a:t>
            </a:r>
            <a:r>
              <a:rPr lang="tr-TR" sz="2800" dirty="0" smtClean="0">
                <a:latin typeface="Comic Sans MS" pitchFamily="66" charset="0"/>
              </a:rPr>
              <a:t> </a:t>
            </a:r>
            <a:r>
              <a:rPr lang="tr-TR" sz="2800" dirty="0" err="1" smtClean="0">
                <a:latin typeface="Comic Sans MS" pitchFamily="66" charset="0"/>
              </a:rPr>
              <a:t>marjinine</a:t>
            </a:r>
            <a:r>
              <a:rPr lang="tr-TR" sz="2800" dirty="0" smtClean="0">
                <a:latin typeface="Comic Sans MS" pitchFamily="66" charset="0"/>
              </a:rPr>
              <a:t> yerleştirilir (</a:t>
            </a: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tr-TR" sz="2800" dirty="0" smtClean="0">
                <a:latin typeface="Comic Sans MS" pitchFamily="66" charset="0"/>
              </a:rPr>
              <a:t>,</a:t>
            </a:r>
            <a:r>
              <a:rPr lang="tr-TR" sz="2800" dirty="0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tr-TR" sz="2800" dirty="0" smtClean="0">
                <a:latin typeface="Comic Sans MS" pitchFamily="66" charset="0"/>
              </a:rPr>
              <a:t>) 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ve </a:t>
            </a: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hafif darbe</a:t>
            </a:r>
            <a:r>
              <a:rPr lang="tr-TR" sz="2800" dirty="0" smtClean="0">
                <a:latin typeface="Comic Sans MS" pitchFamily="66" charset="0"/>
              </a:rPr>
              <a:t> ile restorasyon yerinden uzaklaştırır.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Köprü uygulamalarında, kron sökücü,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dişsiz boşluğa komşu, daha </a:t>
            </a:r>
            <a:r>
              <a:rPr lang="tr-TR" sz="2800" dirty="0" smtClean="0">
                <a:solidFill>
                  <a:srgbClr val="0070C0"/>
                </a:solidFill>
                <a:latin typeface="Comic Sans MS" pitchFamily="66" charset="0"/>
              </a:rPr>
              <a:t>zayıf olan destek</a:t>
            </a:r>
            <a:r>
              <a:rPr lang="tr-TR" sz="2800" dirty="0" smtClean="0">
                <a:latin typeface="Comic Sans MS" pitchFamily="66" charset="0"/>
              </a:rPr>
              <a:t> diş </a:t>
            </a:r>
          </a:p>
          <a:p>
            <a:pPr marL="0" indent="0">
              <a:buNone/>
            </a:pPr>
            <a:r>
              <a:rPr lang="tr-TR" sz="2800" dirty="0" smtClean="0">
                <a:latin typeface="Comic Sans MS" pitchFamily="66" charset="0"/>
              </a:rPr>
              <a:t>veya </a:t>
            </a:r>
            <a:r>
              <a:rPr lang="tr-TR" sz="2800" dirty="0" err="1" smtClean="0">
                <a:latin typeface="Comic Sans MS" pitchFamily="66" charset="0"/>
              </a:rPr>
              <a:t>implant</a:t>
            </a:r>
            <a:r>
              <a:rPr lang="tr-TR" sz="2800" dirty="0" smtClean="0">
                <a:latin typeface="Comic Sans MS" pitchFamily="66" charset="0"/>
              </a:rPr>
              <a:t> dayanağına  önce uygulanmalıdır.  </a:t>
            </a:r>
            <a:endParaRPr lang="tr-TR" sz="28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492"/>
          <a:stretch/>
        </p:blipFill>
        <p:spPr bwMode="auto">
          <a:xfrm>
            <a:off x="5391441" y="3523571"/>
            <a:ext cx="3435327" cy="321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5" y="3523571"/>
            <a:ext cx="4850757" cy="321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411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HF-01\Desktop\Fig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16632"/>
            <a:ext cx="6096000" cy="4067175"/>
          </a:xfrm>
          <a:prstGeom prst="rect">
            <a:avLst/>
          </a:prstGeom>
          <a:noFill/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03504" y="188640"/>
            <a:ext cx="2832992" cy="2880320"/>
          </a:xfrm>
        </p:spPr>
        <p:txBody>
          <a:bodyPr>
            <a:normAutofit fontScale="90000"/>
          </a:bodyPr>
          <a:lstStyle/>
          <a:p>
            <a:pPr algn="l"/>
            <a:r>
              <a:rPr lang="tr-TR" sz="2400" dirty="0" smtClean="0">
                <a:latin typeface="Comic Sans MS" pitchFamily="66" charset="0"/>
              </a:rPr>
              <a:t>Daimi </a:t>
            </a:r>
            <a:r>
              <a:rPr lang="tr-TR" sz="2400" dirty="0" err="1" smtClean="0">
                <a:latin typeface="Comic Sans MS" pitchFamily="66" charset="0"/>
              </a:rPr>
              <a:t>simantasyon</a:t>
            </a:r>
            <a:r>
              <a:rPr lang="tr-TR" sz="2400" dirty="0" smtClean="0">
                <a:latin typeface="Comic Sans MS" pitchFamily="66" charset="0"/>
              </a:rPr>
              <a:t> işleminden sonra, </a:t>
            </a:r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kron sökücü</a:t>
            </a:r>
            <a:r>
              <a:rPr lang="tr-TR" sz="2400" dirty="0" smtClean="0">
                <a:latin typeface="Comic Sans MS" pitchFamily="66" charset="0"/>
              </a:rPr>
              <a:t> ile </a:t>
            </a:r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hafif darbe</a:t>
            </a:r>
            <a:r>
              <a:rPr lang="tr-TR" sz="2400" dirty="0" smtClean="0">
                <a:latin typeface="Comic Sans MS" pitchFamily="66" charset="0"/>
              </a:rPr>
              <a:t> ile uzaklaştırılamayan restorasyon, </a:t>
            </a:r>
            <a:r>
              <a:rPr lang="tr-TR" sz="2400" dirty="0" smtClean="0">
                <a:solidFill>
                  <a:srgbClr val="0070C0"/>
                </a:solidFill>
                <a:latin typeface="Comic Sans MS" pitchFamily="66" charset="0"/>
              </a:rPr>
              <a:t>kesilerek </a:t>
            </a:r>
            <a:r>
              <a:rPr lang="tr-TR" sz="2400" dirty="0" smtClean="0">
                <a:latin typeface="Comic Sans MS" pitchFamily="66" charset="0"/>
              </a:rPr>
              <a:t>uzaklaştırılmalıdır.  </a:t>
            </a:r>
            <a:endParaRPr lang="tr-TR" sz="2400" dirty="0">
              <a:latin typeface="Comic Sans MS" pitchFamily="66" charset="0"/>
            </a:endParaRPr>
          </a:p>
        </p:txBody>
      </p:sp>
      <p:pic>
        <p:nvPicPr>
          <p:cNvPr id="6" name="Picture 2" descr="C:\Users\DHF-01\Desktop\Cover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194050"/>
            <a:ext cx="6096000" cy="3619500"/>
          </a:xfrm>
          <a:prstGeom prst="rect">
            <a:avLst/>
          </a:prstGeom>
          <a:noFill/>
        </p:spPr>
      </p:pic>
      <p:pic>
        <p:nvPicPr>
          <p:cNvPr id="8" name="Picture 2" descr="C:\Users\DHF-01\Desktop\Fig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37" y="3326628"/>
            <a:ext cx="2638663" cy="3414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1743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188639"/>
            <a:ext cx="3384376" cy="2026765"/>
          </a:xfrm>
        </p:spPr>
        <p:txBody>
          <a:bodyPr>
            <a:normAutofit/>
          </a:bodyPr>
          <a:lstStyle/>
          <a:p>
            <a:pPr algn="l"/>
            <a:r>
              <a:rPr lang="tr-TR" sz="2400" dirty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ungsten </a:t>
            </a:r>
            <a:r>
              <a:rPr lang="tr-TR" sz="2400" dirty="0" err="1" smtClean="0">
                <a:solidFill>
                  <a:srgbClr val="FF0000"/>
                </a:solidFill>
                <a:latin typeface="Comic Sans MS" pitchFamily="66" charset="0"/>
              </a:rPr>
              <a:t>karbit</a:t>
            </a:r>
            <a:r>
              <a:rPr lang="tr-TR" sz="2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  <a:latin typeface="Comic Sans MS" pitchFamily="66" charset="0"/>
              </a:rPr>
              <a:t>frez</a:t>
            </a:r>
            <a:r>
              <a:rPr lang="tr-TR" sz="2400" dirty="0" smtClean="0">
                <a:latin typeface="Comic Sans MS" pitchFamily="66" charset="0"/>
              </a:rPr>
              <a:t> veya</a:t>
            </a:r>
            <a:br>
              <a:rPr lang="tr-TR" sz="2400" dirty="0" smtClean="0">
                <a:latin typeface="Comic Sans MS" pitchFamily="66" charset="0"/>
              </a:rPr>
            </a:br>
            <a:r>
              <a:rPr lang="tr-TR" sz="2400" dirty="0" smtClean="0">
                <a:solidFill>
                  <a:srgbClr val="0070C0"/>
                </a:solidFill>
                <a:latin typeface="Comic Sans MS" pitchFamily="66" charset="0"/>
              </a:rPr>
              <a:t>elmas </a:t>
            </a:r>
            <a:r>
              <a:rPr lang="tr-TR" sz="2400" dirty="0" err="1" smtClean="0">
                <a:solidFill>
                  <a:srgbClr val="0070C0"/>
                </a:solidFill>
                <a:latin typeface="Comic Sans MS" pitchFamily="66" charset="0"/>
              </a:rPr>
              <a:t>frez</a:t>
            </a:r>
            <a:r>
              <a:rPr lang="tr-TR" sz="24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tr-TR" sz="24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tr-TR" sz="2400" dirty="0" smtClean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tr-TR" sz="2400" dirty="0" smtClean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tr-TR" sz="2400" dirty="0" smtClean="0">
                <a:latin typeface="Comic Sans MS" pitchFamily="66" charset="0"/>
              </a:rPr>
              <a:t>ELAVATÖR</a:t>
            </a:r>
            <a:endParaRPr lang="tr-TR" sz="2400" dirty="0">
              <a:latin typeface="Comic Sans MS" pitchFamily="66" charset="0"/>
            </a:endParaRPr>
          </a:p>
        </p:txBody>
      </p:sp>
      <p:pic>
        <p:nvPicPr>
          <p:cNvPr id="4098" name="Picture 2" descr="C:\Users\DHF-01\Desktop\Fig3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43325" y="115888"/>
            <a:ext cx="5400675" cy="3605212"/>
          </a:xfrm>
          <a:prstGeom prst="rect">
            <a:avLst/>
          </a:prstGeom>
          <a:noFill/>
        </p:spPr>
      </p:pic>
      <p:pic>
        <p:nvPicPr>
          <p:cNvPr id="4" name="Picture 2" descr="C:\Users\DHF-01\Desktop\Fig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215405"/>
            <a:ext cx="3016096" cy="4525963"/>
          </a:xfrm>
          <a:prstGeom prst="rect">
            <a:avLst/>
          </a:prstGeom>
          <a:noFill/>
        </p:spPr>
      </p:pic>
      <p:pic>
        <p:nvPicPr>
          <p:cNvPr id="5" name="Picture 2" descr="C:\Users\DHF-01\Desktop\Fig4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7258" y="3212976"/>
            <a:ext cx="5423254" cy="3615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5594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HF-01\Desktop\Fig4a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504" y="44624"/>
            <a:ext cx="6572920" cy="4381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535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</a:rPr>
              <a:t>Daimi </a:t>
            </a:r>
            <a:r>
              <a:rPr lang="tr-TR" sz="3000" dirty="0" err="1" smtClean="0">
                <a:solidFill>
                  <a:srgbClr val="FF0000"/>
                </a:solidFill>
                <a:latin typeface="Comic Sans MS" pitchFamily="66" charset="0"/>
              </a:rPr>
              <a:t>simante</a:t>
            </a: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</a:rPr>
              <a:t> edilen köprü sökümü sırasında neden dişin kron kısmı kırılabilir</a:t>
            </a:r>
            <a:r>
              <a:rPr lang="tr-TR" sz="3000" dirty="0" smtClean="0">
                <a:latin typeface="Comic Sans MS" pitchFamily="66" charset="0"/>
              </a:rPr>
              <a:t>?</a:t>
            </a:r>
          </a:p>
          <a:p>
            <a:pPr marL="0" indent="0">
              <a:buNone/>
            </a:pP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►</a:t>
            </a:r>
            <a:r>
              <a:rPr lang="tr-TR" sz="3000" dirty="0">
                <a:latin typeface="Comic Sans MS" pitchFamily="66" charset="0"/>
              </a:rPr>
              <a:t>Dayanak dişte tutucu alanlar </a:t>
            </a:r>
            <a:r>
              <a:rPr lang="tr-TR" sz="3000" dirty="0" smtClean="0">
                <a:latin typeface="Comic Sans MS" pitchFamily="66" charset="0"/>
              </a:rPr>
              <a:t>olabilir.</a:t>
            </a:r>
            <a:endParaRPr lang="tr-TR" sz="3000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►</a:t>
            </a:r>
            <a:r>
              <a:rPr lang="tr-TR" sz="3000" dirty="0" err="1" smtClean="0">
                <a:latin typeface="Comic Sans MS" pitchFamily="66" charset="0"/>
                <a:cs typeface="Arial"/>
              </a:rPr>
              <a:t>Adeziv</a:t>
            </a:r>
            <a:r>
              <a:rPr lang="tr-TR" sz="3000" dirty="0" smtClean="0">
                <a:latin typeface="Comic Sans MS" pitchFamily="66" charset="0"/>
                <a:cs typeface="Arial"/>
              </a:rPr>
              <a:t> </a:t>
            </a:r>
            <a:r>
              <a:rPr lang="tr-TR" sz="3000" dirty="0" err="1" smtClean="0">
                <a:latin typeface="Comic Sans MS" pitchFamily="66" charset="0"/>
                <a:cs typeface="Arial"/>
              </a:rPr>
              <a:t>simantasyon</a:t>
            </a:r>
            <a:r>
              <a:rPr lang="tr-TR" sz="3000" dirty="0" smtClean="0">
                <a:latin typeface="Comic Sans MS" pitchFamily="66" charset="0"/>
                <a:cs typeface="Arial"/>
              </a:rPr>
              <a:t> tekniği ile 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  <a:cs typeface="Arial"/>
              </a:rPr>
              <a:t>daha önceki </a:t>
            </a:r>
            <a:r>
              <a:rPr lang="tr-TR" sz="3000" dirty="0" err="1" smtClean="0">
                <a:latin typeface="Comic Sans MS" pitchFamily="66" charset="0"/>
                <a:cs typeface="Arial"/>
              </a:rPr>
              <a:t>simantasyon</a:t>
            </a:r>
            <a:r>
              <a:rPr lang="tr-TR" sz="3000" dirty="0" smtClean="0">
                <a:latin typeface="Comic Sans MS" pitchFamily="66" charset="0"/>
                <a:cs typeface="Arial"/>
              </a:rPr>
              <a:t> işlemi gerçekleştirilmiş 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  <a:cs typeface="Arial"/>
              </a:rPr>
              <a:t>olabilir.</a:t>
            </a:r>
          </a:p>
          <a:p>
            <a:pPr marL="0" indent="0">
              <a:buNone/>
            </a:pP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►</a:t>
            </a:r>
            <a:r>
              <a:rPr lang="tr-TR" sz="3000" dirty="0" smtClean="0">
                <a:latin typeface="Comic Sans MS" pitchFamily="66" charset="0"/>
                <a:cs typeface="Arial"/>
              </a:rPr>
              <a:t>dayanak dişte, doğal diş dokusu daha az, </a:t>
            </a:r>
          </a:p>
          <a:p>
            <a:pPr marL="0" indent="0">
              <a:buNone/>
            </a:pPr>
            <a:r>
              <a:rPr lang="tr-TR" sz="3000" dirty="0" err="1" smtClean="0">
                <a:latin typeface="Comic Sans MS" pitchFamily="66" charset="0"/>
                <a:cs typeface="Arial"/>
              </a:rPr>
              <a:t>restoratif</a:t>
            </a:r>
            <a:r>
              <a:rPr lang="tr-TR" sz="3000" dirty="0" smtClean="0">
                <a:latin typeface="Comic Sans MS" pitchFamily="66" charset="0"/>
                <a:cs typeface="Arial"/>
              </a:rPr>
              <a:t> materyal  (</a:t>
            </a:r>
            <a:r>
              <a:rPr lang="tr-TR" sz="3000" dirty="0" err="1" smtClean="0">
                <a:latin typeface="Comic Sans MS" pitchFamily="66" charset="0"/>
                <a:cs typeface="Arial"/>
              </a:rPr>
              <a:t>adeziv</a:t>
            </a:r>
            <a:r>
              <a:rPr lang="tr-TR" sz="3000" dirty="0" smtClean="0">
                <a:latin typeface="Comic Sans MS" pitchFamily="66" charset="0"/>
                <a:cs typeface="Arial"/>
              </a:rPr>
              <a:t>) daha çok olabilir.</a:t>
            </a:r>
          </a:p>
          <a:p>
            <a:pPr marL="0" indent="0">
              <a:buNone/>
            </a:pPr>
            <a:r>
              <a:rPr lang="tr-TR" sz="3000" dirty="0" smtClean="0">
                <a:solidFill>
                  <a:srgbClr val="FF0000"/>
                </a:solidFill>
                <a:latin typeface="Comic Sans MS" pitchFamily="66" charset="0"/>
                <a:cs typeface="Arial"/>
              </a:rPr>
              <a:t>►</a:t>
            </a:r>
            <a:r>
              <a:rPr lang="tr-TR" sz="3000" dirty="0" err="1" smtClean="0">
                <a:latin typeface="Comic Sans MS" pitchFamily="66" charset="0"/>
                <a:cs typeface="Arial"/>
              </a:rPr>
              <a:t>rezin</a:t>
            </a:r>
            <a:r>
              <a:rPr lang="tr-TR" sz="3000" dirty="0" smtClean="0">
                <a:latin typeface="Comic Sans MS" pitchFamily="66" charset="0"/>
                <a:cs typeface="Arial"/>
              </a:rPr>
              <a:t> </a:t>
            </a:r>
            <a:r>
              <a:rPr lang="tr-TR" sz="3000" dirty="0" err="1" smtClean="0">
                <a:latin typeface="Comic Sans MS" pitchFamily="66" charset="0"/>
                <a:cs typeface="Arial"/>
              </a:rPr>
              <a:t>modifiye</a:t>
            </a:r>
            <a:r>
              <a:rPr lang="tr-TR" sz="3000" dirty="0" smtClean="0">
                <a:latin typeface="Comic Sans MS" pitchFamily="66" charset="0"/>
                <a:cs typeface="Arial"/>
              </a:rPr>
              <a:t> cam </a:t>
            </a:r>
            <a:r>
              <a:rPr lang="tr-TR" sz="3000" dirty="0" err="1" smtClean="0">
                <a:latin typeface="Comic Sans MS" pitchFamily="66" charset="0"/>
                <a:cs typeface="Arial"/>
              </a:rPr>
              <a:t>iyonomer</a:t>
            </a:r>
            <a:r>
              <a:rPr lang="tr-TR" sz="3000" dirty="0" smtClean="0">
                <a:latin typeface="Comic Sans MS" pitchFamily="66" charset="0"/>
                <a:cs typeface="Arial"/>
              </a:rPr>
              <a:t> siman gibi,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  <a:cs typeface="Arial"/>
              </a:rPr>
              <a:t>daha </a:t>
            </a:r>
            <a:r>
              <a:rPr lang="tr-TR" sz="3000" dirty="0" err="1" smtClean="0">
                <a:latin typeface="Comic Sans MS" pitchFamily="66" charset="0"/>
                <a:cs typeface="Arial"/>
              </a:rPr>
              <a:t>retantif</a:t>
            </a:r>
            <a:r>
              <a:rPr lang="tr-TR" sz="3000" dirty="0" smtClean="0">
                <a:latin typeface="Comic Sans MS" pitchFamily="66" charset="0"/>
                <a:cs typeface="Arial"/>
              </a:rPr>
              <a:t> siman, daha az doğal diş dokusuna</a:t>
            </a:r>
          </a:p>
          <a:p>
            <a:pPr marL="0" indent="0">
              <a:buNone/>
            </a:pPr>
            <a:r>
              <a:rPr lang="tr-TR" sz="3000" dirty="0" smtClean="0">
                <a:latin typeface="Comic Sans MS" pitchFamily="66" charset="0"/>
                <a:cs typeface="Arial"/>
              </a:rPr>
              <a:t>sahip dayanak diş olabilir.</a:t>
            </a:r>
            <a:endParaRPr lang="tr-TR" sz="3000" dirty="0" smtClean="0">
              <a:latin typeface="Comic Sans MS" pitchFamily="66" charset="0"/>
            </a:endParaRPr>
          </a:p>
          <a:p>
            <a:endParaRPr lang="tr-TR" sz="3000" dirty="0">
              <a:latin typeface="Comic Sans MS" pitchFamily="66" charset="0"/>
            </a:endParaRPr>
          </a:p>
          <a:p>
            <a:endParaRPr lang="tr-TR" sz="3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60120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1613</Words>
  <Application>Microsoft Office PowerPoint</Application>
  <PresentationFormat>Ekran Gösterisi (4:3)</PresentationFormat>
  <Paragraphs>258</Paragraphs>
  <Slides>38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39" baseType="lpstr">
      <vt:lpstr>Ofis Teması</vt:lpstr>
      <vt:lpstr>SABİT PROTETİK RESTORASYON UYGULAMALARINDA HATALI UYGULAMA NEDENLERİ, GİDERİLMESİ,  KRON/KÖPRÜ SÖKÜM YÖNTEMLERİ</vt:lpstr>
      <vt:lpstr>Slayt 2</vt:lpstr>
      <vt:lpstr>Slayt 3</vt:lpstr>
      <vt:lpstr>Slayt 4</vt:lpstr>
      <vt:lpstr>Slayt 5</vt:lpstr>
      <vt:lpstr>Daimi simantasyon işleminden sonra, kron sökücü ile hafif darbe ile uzaklaştırılamayan restorasyon, kesilerek uzaklaştırılmalıdır.  </vt:lpstr>
      <vt:lpstr>tungsten karbit frez veya elmas frez  ELAVATÖR</vt:lpstr>
      <vt:lpstr>Slayt 8</vt:lpstr>
      <vt:lpstr>Slayt 9</vt:lpstr>
      <vt:lpstr>Slayt 10</vt:lpstr>
      <vt:lpstr>Slayt 11</vt:lpstr>
      <vt:lpstr>Slayt 12</vt:lpstr>
      <vt:lpstr>Slayt 13</vt:lpstr>
      <vt:lpstr>Slayt 14</vt:lpstr>
      <vt:lpstr>diş destekli  veya implant destekli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Hatalı servikal kazıma işlemi, derin kazıma veya  servikal dar kazıma</vt:lpstr>
      <vt:lpstr>Slayt 26</vt:lpstr>
      <vt:lpstr>Slayt 27</vt:lpstr>
      <vt:lpstr>Slayt 28</vt:lpstr>
      <vt:lpstr>Kron sökücü: mekanik veya pnömatik  (unite bağlanan hava basıncı ile çalışan) Tek hamle ve minimum kuvvet uygulanmalı Aksi halde….</vt:lpstr>
      <vt:lpstr>Slayt 30</vt:lpstr>
      <vt:lpstr>Slayt 31</vt:lpstr>
      <vt:lpstr>Değiştirilmesi gereken sabit bölümlü protez (köprü)  *insizal aşınma/kırık *marjinal açıklık</vt:lpstr>
      <vt:lpstr>Slayt 33</vt:lpstr>
      <vt:lpstr>Slayt 34</vt:lpstr>
      <vt:lpstr>Slayt 35</vt:lpstr>
      <vt:lpstr>Slayt 36</vt:lpstr>
      <vt:lpstr>Kron söküm işleminden sonra mevcut çürük temizlenmeli,  mevcut dolgu değiştirilmelidir.</vt:lpstr>
      <vt:lpstr>TEŞEKKÜR EDERİM……………….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samsung pc</dc:creator>
  <cp:lastModifiedBy>DHF-01</cp:lastModifiedBy>
  <cp:revision>143</cp:revision>
  <dcterms:created xsi:type="dcterms:W3CDTF">2016-12-18T10:58:25Z</dcterms:created>
  <dcterms:modified xsi:type="dcterms:W3CDTF">2020-01-30T09:43:32Z</dcterms:modified>
</cp:coreProperties>
</file>