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6" r:id="rId2"/>
    <p:sldId id="257" r:id="rId3"/>
    <p:sldId id="264" r:id="rId4"/>
    <p:sldId id="258" r:id="rId5"/>
    <p:sldId id="259" r:id="rId6"/>
    <p:sldId id="262" r:id="rId7"/>
    <p:sldId id="263" r:id="rId8"/>
    <p:sldId id="260"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26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3" name="Dikdörtgen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Dikdörtgen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Dikdörtgen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Dikdörtgen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Dikdörtgen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Yuvarlatılmış Dikdörtgen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Yuvarlatılmış Dikdörtgen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Dikdörtgen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Dikdörtgen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ikdörtgen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Dikdörtgen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Başlık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tr-TR" smtClean="0"/>
              <a:t>Asıl başlık stili için tıklatın</a:t>
            </a:r>
            <a:endParaRPr kumimoji="0" lang="en-US"/>
          </a:p>
        </p:txBody>
      </p:sp>
      <p:sp>
        <p:nvSpPr>
          <p:cNvPr id="9" name="Alt Başlık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Veri Yer Tutucusu 27"/>
          <p:cNvSpPr>
            <a:spLocks noGrp="1"/>
          </p:cNvSpPr>
          <p:nvPr>
            <p:ph type="dt" sz="half" idx="10"/>
          </p:nvPr>
        </p:nvSpPr>
        <p:spPr>
          <a:xfrm>
            <a:off x="6705600" y="4206240"/>
            <a:ext cx="960120" cy="457200"/>
          </a:xfrm>
        </p:spPr>
        <p:txBody>
          <a:bodyPr/>
          <a:lstStyle/>
          <a:p>
            <a:fld id="{A23720DD-5B6D-40BF-8493-A6B52D484E6B}" type="datetimeFigureOut">
              <a:rPr lang="tr-TR" smtClean="0"/>
              <a:t>20.04.2021</a:t>
            </a:fld>
            <a:endParaRPr lang="tr-TR"/>
          </a:p>
        </p:txBody>
      </p:sp>
      <p:sp>
        <p:nvSpPr>
          <p:cNvPr id="17" name="Altbilgi Yer Tutucusu 16"/>
          <p:cNvSpPr>
            <a:spLocks noGrp="1"/>
          </p:cNvSpPr>
          <p:nvPr>
            <p:ph type="ftr" sz="quarter" idx="11"/>
          </p:nvPr>
        </p:nvSpPr>
        <p:spPr>
          <a:xfrm>
            <a:off x="5410200" y="4205288"/>
            <a:ext cx="1295400" cy="457200"/>
          </a:xfrm>
        </p:spPr>
        <p:txBody>
          <a:bodyPr/>
          <a:lstStyle/>
          <a:p>
            <a:endParaRPr lang="tr-TR"/>
          </a:p>
        </p:txBody>
      </p:sp>
      <p:sp>
        <p:nvSpPr>
          <p:cNvPr id="29" name="Slayt Numarası Yer Tutucusu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20.04.2021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781800" y="1143000"/>
            <a:ext cx="1905000" cy="5486400"/>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1143000"/>
            <a:ext cx="6248400" cy="5486400"/>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20.04.2021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İçerik Yer Tutucusu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20.04.2021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p:txBody>
          <a:bodyPr/>
          <a:lstStyle/>
          <a:p>
            <a:fld id="{A23720DD-5B6D-40BF-8493-A6B52D484E6B}" type="datetimeFigureOut">
              <a:rPr lang="tr-TR" smtClean="0"/>
              <a:t>20.04.2021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İçerik Yer Tutucusu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İçerik Yer Tutucusu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p>
            <a:fld id="{A23720DD-5B6D-40BF-8493-A6B52D484E6B}" type="datetimeFigureOut">
              <a:rPr lang="tr-TR" smtClean="0"/>
              <a:t>20.04.2021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381000" y="1143000"/>
            <a:ext cx="8382000" cy="1069848"/>
          </a:xfrm>
        </p:spPr>
        <p:txBody>
          <a:bodyPr anchor="ctr"/>
          <a:lstStyle>
            <a:lvl1pPr>
              <a:defRPr sz="4000" b="0" i="0" cap="none" baseline="0"/>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Metin Yer Tutucusu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İçerik Yer Tutucusu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İçerik Yer Tutucusu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6" name="Veri Yer Tutucusu 25"/>
          <p:cNvSpPr>
            <a:spLocks noGrp="1"/>
          </p:cNvSpPr>
          <p:nvPr>
            <p:ph type="dt" sz="half" idx="10"/>
          </p:nvPr>
        </p:nvSpPr>
        <p:spPr/>
        <p:txBody>
          <a:bodyPr rtlCol="0"/>
          <a:lstStyle/>
          <a:p>
            <a:fld id="{A23720DD-5B6D-40BF-8493-A6B52D484E6B}" type="datetimeFigureOut">
              <a:rPr lang="tr-TR" smtClean="0"/>
              <a:t>20.04.2021</a:t>
            </a:fld>
            <a:endParaRPr lang="tr-TR"/>
          </a:p>
        </p:txBody>
      </p:sp>
      <p:sp>
        <p:nvSpPr>
          <p:cNvPr id="27" name="Slayt Numarası Yer Tutucusu 26"/>
          <p:cNvSpPr>
            <a:spLocks noGrp="1"/>
          </p:cNvSpPr>
          <p:nvPr>
            <p:ph type="sldNum" sz="quarter" idx="11"/>
          </p:nvPr>
        </p:nvSpPr>
        <p:spPr/>
        <p:txBody>
          <a:bodyPr rtlCol="0"/>
          <a:lstStyle/>
          <a:p>
            <a:fld id="{F302176B-0E47-46AC-8F43-DAB4B8A37D06}" type="slidenum">
              <a:rPr lang="tr-TR" smtClean="0"/>
              <a:t>‹#›</a:t>
            </a:fld>
            <a:endParaRPr lang="tr-TR"/>
          </a:p>
        </p:txBody>
      </p:sp>
      <p:sp>
        <p:nvSpPr>
          <p:cNvPr id="28" name="Altbilgi Yer Tutucusu 27"/>
          <p:cNvSpPr>
            <a:spLocks noGrp="1"/>
          </p:cNvSpPr>
          <p:nvPr>
            <p:ph type="ftr" sz="quarter" idx="12"/>
          </p:nvPr>
        </p:nvSpPr>
        <p:spPr/>
        <p:txBody>
          <a:bodyPr rtlCol="0"/>
          <a:lstStyle/>
          <a:p>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tr-TR" smtClean="0"/>
              <a:t>Asıl başlık stili için tıklatın</a:t>
            </a:r>
            <a:endParaRPr kumimoji="0" lang="en-US"/>
          </a:p>
        </p:txBody>
      </p:sp>
      <p:sp>
        <p:nvSpPr>
          <p:cNvPr id="3" name="Veri Yer Tutucusu 2"/>
          <p:cNvSpPr>
            <a:spLocks noGrp="1"/>
          </p:cNvSpPr>
          <p:nvPr>
            <p:ph type="dt" sz="half" idx="10"/>
          </p:nvPr>
        </p:nvSpPr>
        <p:spPr>
          <a:xfrm>
            <a:off x="6583680" y="612648"/>
            <a:ext cx="957264" cy="457200"/>
          </a:xfrm>
        </p:spPr>
        <p:txBody>
          <a:bodyPr/>
          <a:lstStyle/>
          <a:p>
            <a:fld id="{A23720DD-5B6D-40BF-8493-A6B52D484E6B}" type="datetimeFigureOut">
              <a:rPr lang="tr-TR" smtClean="0"/>
              <a:t>20.04.2021</a:t>
            </a:fld>
            <a:endParaRPr lang="tr-TR"/>
          </a:p>
        </p:txBody>
      </p:sp>
      <p:sp>
        <p:nvSpPr>
          <p:cNvPr id="4" name="Altbilgi Yer Tutucusu 3"/>
          <p:cNvSpPr>
            <a:spLocks noGrp="1"/>
          </p:cNvSpPr>
          <p:nvPr>
            <p:ph type="ftr" sz="quarter" idx="11"/>
          </p:nvPr>
        </p:nvSpPr>
        <p:spPr>
          <a:xfrm>
            <a:off x="5257800" y="612648"/>
            <a:ext cx="1325880" cy="457200"/>
          </a:xfrm>
        </p:spPr>
        <p:txBody>
          <a:bodyPr/>
          <a:lstStyle/>
          <a:p>
            <a:endParaRPr lang="tr-TR"/>
          </a:p>
        </p:txBody>
      </p:sp>
      <p:sp>
        <p:nvSpPr>
          <p:cNvPr id="5" name="Slayt Numarası Yer Tutucusu 4"/>
          <p:cNvSpPr>
            <a:spLocks noGrp="1"/>
          </p:cNvSpPr>
          <p:nvPr>
            <p:ph type="sldNum" sz="quarter" idx="12"/>
          </p:nvPr>
        </p:nvSpPr>
        <p:spPr>
          <a:xfrm>
            <a:off x="8174736" y="2272"/>
            <a:ext cx="762000" cy="365760"/>
          </a:xfrm>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23720DD-5B6D-40BF-8493-A6B52D484E6B}" type="datetimeFigureOut">
              <a:rPr lang="tr-TR" smtClean="0"/>
              <a:t>20.04.2021</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5353496" y="1101970"/>
            <a:ext cx="3383280" cy="877824"/>
          </a:xfrm>
        </p:spPr>
        <p:txBody>
          <a:bodyPr anchor="b"/>
          <a:lstStyle>
            <a:lvl1pPr algn="l">
              <a:buNone/>
              <a:defRPr sz="1800" b="1"/>
            </a:lvl1pPr>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4" name="İçerik Yer Tutucusu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p>
            <a:fld id="{A23720DD-5B6D-40BF-8493-A6B52D484E6B}" type="datetimeFigureOut">
              <a:rPr lang="tr-TR" smtClean="0"/>
              <a:t>20.04.2021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tr-TR" smtClean="0"/>
              <a:t>Asıl başlık stili için tıklatın</a:t>
            </a:r>
            <a:endParaRPr kumimoji="0" lang="en-US"/>
          </a:p>
        </p:txBody>
      </p:sp>
      <p:sp>
        <p:nvSpPr>
          <p:cNvPr id="3" name="Resim Yer Tutucusu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tr-TR" smtClean="0"/>
              <a:t>Resim eklemek için simgeyi tıklatın</a:t>
            </a:r>
            <a:endParaRPr kumimoji="0" lang="en-US" dirty="0"/>
          </a:p>
        </p:txBody>
      </p:sp>
      <p:sp>
        <p:nvSpPr>
          <p:cNvPr id="4" name="Metin Yer Tutucusu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tr-TR" smtClean="0"/>
              <a:t>Asıl metin stillerini düzenlemek için tıklatın</a:t>
            </a:r>
          </a:p>
        </p:txBody>
      </p:sp>
      <p:sp>
        <p:nvSpPr>
          <p:cNvPr id="5" name="Veri Yer Tutucusu 4"/>
          <p:cNvSpPr>
            <a:spLocks noGrp="1"/>
          </p:cNvSpPr>
          <p:nvPr>
            <p:ph type="dt" sz="half" idx="10"/>
          </p:nvPr>
        </p:nvSpPr>
        <p:spPr/>
        <p:txBody>
          <a:bodyPr/>
          <a:lstStyle/>
          <a:p>
            <a:fld id="{A23720DD-5B6D-40BF-8493-A6B52D484E6B}" type="datetimeFigureOut">
              <a:rPr lang="tr-TR" smtClean="0"/>
              <a:t>20.04.2021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Dikdörtgen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Dikdörtgen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Dikdörtgen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Dikdörtgen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Dikdörtgen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Yuvarlatılmış Dikdörtgen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Yuvarlatılmış Dikdörtgen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Dikdörtgen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Dikdörtgen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Dikdörtgen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Dikdörtgen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Dikdörtgen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Dikdörtgen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Başlık Yer Tutucusu 21"/>
          <p:cNvSpPr>
            <a:spLocks noGrp="1"/>
          </p:cNvSpPr>
          <p:nvPr>
            <p:ph type="title"/>
          </p:nvPr>
        </p:nvSpPr>
        <p:spPr>
          <a:xfrm>
            <a:off x="457200" y="1143000"/>
            <a:ext cx="8229600" cy="1066800"/>
          </a:xfrm>
          <a:prstGeom prst="rect">
            <a:avLst/>
          </a:prstGeom>
        </p:spPr>
        <p:txBody>
          <a:bodyPr vert="horz" anchor="ctr">
            <a:normAutofit/>
          </a:bodyPr>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Veri Yer Tutucusu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A23720DD-5B6D-40BF-8493-A6B52D484E6B}" type="datetimeFigureOut">
              <a:rPr lang="tr-TR" smtClean="0"/>
              <a:t>20.04.2021</a:t>
            </a:fld>
            <a:endParaRPr lang="tr-TR"/>
          </a:p>
        </p:txBody>
      </p:sp>
      <p:sp>
        <p:nvSpPr>
          <p:cNvPr id="3" name="Altbilgi Yer Tutucusu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tr-TR"/>
          </a:p>
        </p:txBody>
      </p:sp>
      <p:sp>
        <p:nvSpPr>
          <p:cNvPr id="23" name="Slayt Numarası Yer Tutucusu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a:bodyPr>
          <a:lstStyle/>
          <a:p>
            <a:r>
              <a:rPr lang="tr-TR" dirty="0"/>
              <a:t>Ergenlik döneminde gelişimsel destek programları</a:t>
            </a:r>
          </a:p>
        </p:txBody>
      </p:sp>
      <p:sp>
        <p:nvSpPr>
          <p:cNvPr id="3" name="Alt Başlık 2"/>
          <p:cNvSpPr>
            <a:spLocks noGrp="1"/>
          </p:cNvSpPr>
          <p:nvPr>
            <p:ph type="subTitle" idx="1"/>
          </p:nvPr>
        </p:nvSpPr>
        <p:spPr/>
        <p:txBody>
          <a:bodyPr/>
          <a:lstStyle/>
          <a:p>
            <a:r>
              <a:rPr lang="tr-TR" dirty="0" smtClean="0"/>
              <a:t>Prof. Dr. Müdriye YILDIZ BIÇAKÇI</a:t>
            </a:r>
            <a:endParaRPr lang="tr-TR" dirty="0"/>
          </a:p>
        </p:txBody>
      </p:sp>
    </p:spTree>
    <p:extLst>
      <p:ext uri="{BB962C8B-B14F-4D97-AF65-F5344CB8AC3E}">
        <p14:creationId xmlns:p14="http://schemas.microsoft.com/office/powerpoint/2010/main" val="8206259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endParaRPr lang="tr-TR" dirty="0"/>
          </a:p>
        </p:txBody>
      </p:sp>
      <p:sp>
        <p:nvSpPr>
          <p:cNvPr id="3" name="İçerik Yer Tutucusu 2"/>
          <p:cNvSpPr>
            <a:spLocks noGrp="1"/>
          </p:cNvSpPr>
          <p:nvPr>
            <p:ph idx="1"/>
          </p:nvPr>
        </p:nvSpPr>
        <p:spPr/>
        <p:txBody>
          <a:bodyPr/>
          <a:lstStyle/>
          <a:p>
            <a:pPr algn="just"/>
            <a:r>
              <a:rPr lang="tr-TR" dirty="0" smtClean="0"/>
              <a:t>Ergenlik </a:t>
            </a:r>
            <a:r>
              <a:rPr lang="tr-TR" dirty="0"/>
              <a:t>gelişimin çocukluktan ilk yetişkinliğe geçiş dönemidir ve yaklaşık </a:t>
            </a:r>
            <a:r>
              <a:rPr lang="tr-TR"/>
              <a:t>10-12 </a:t>
            </a:r>
            <a:r>
              <a:rPr lang="tr-TR" smtClean="0"/>
              <a:t>yaşlarında </a:t>
            </a:r>
            <a:r>
              <a:rPr lang="tr-TR" dirty="0"/>
              <a:t>başlayıp 18 -21 yaşlarında biter.</a:t>
            </a:r>
          </a:p>
        </p:txBody>
      </p:sp>
    </p:spTree>
    <p:extLst>
      <p:ext uri="{BB962C8B-B14F-4D97-AF65-F5344CB8AC3E}">
        <p14:creationId xmlns:p14="http://schemas.microsoft.com/office/powerpoint/2010/main" val="18307808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a:t>Ergenlik </a:t>
            </a:r>
            <a:r>
              <a:rPr lang="tr-TR" dirty="0" smtClean="0"/>
              <a:t>dönemi</a:t>
            </a:r>
            <a:endParaRPr lang="tr-TR" dirty="0"/>
          </a:p>
        </p:txBody>
      </p:sp>
      <p:sp>
        <p:nvSpPr>
          <p:cNvPr id="3" name="İçerik Yer Tutucusu 2"/>
          <p:cNvSpPr>
            <a:spLocks noGrp="1"/>
          </p:cNvSpPr>
          <p:nvPr>
            <p:ph idx="1"/>
          </p:nvPr>
        </p:nvSpPr>
        <p:spPr/>
        <p:txBody>
          <a:bodyPr>
            <a:normAutofit fontScale="92500" lnSpcReduction="10000"/>
          </a:bodyPr>
          <a:lstStyle/>
          <a:p>
            <a:pPr algn="just"/>
            <a:r>
              <a:rPr lang="tr-TR" dirty="0" smtClean="0"/>
              <a:t>Üreme </a:t>
            </a:r>
            <a:r>
              <a:rPr lang="tr-TR" dirty="0"/>
              <a:t>olgunluğunu kazanma, değişen bedenini kabul etme</a:t>
            </a:r>
          </a:p>
          <a:p>
            <a:pPr algn="just"/>
            <a:r>
              <a:rPr lang="tr-TR" dirty="0" smtClean="0"/>
              <a:t>Her </a:t>
            </a:r>
            <a:r>
              <a:rPr lang="tr-TR" dirty="0"/>
              <a:t>iki cinsin yaşıtları ile uygun ilişkiler geliştirme</a:t>
            </a:r>
          </a:p>
          <a:p>
            <a:pPr algn="just"/>
            <a:r>
              <a:rPr lang="tr-TR" dirty="0" smtClean="0"/>
              <a:t>Erkeksi </a:t>
            </a:r>
            <a:r>
              <a:rPr lang="tr-TR" dirty="0"/>
              <a:t>ya da kadınsı cinsiyet rollerine ulaşma</a:t>
            </a:r>
          </a:p>
          <a:p>
            <a:pPr algn="just"/>
            <a:r>
              <a:rPr lang="tr-TR" dirty="0" smtClean="0"/>
              <a:t>Aile </a:t>
            </a:r>
            <a:r>
              <a:rPr lang="tr-TR" dirty="0"/>
              <a:t>üyeleri ve diğer yetişkinlerden duygusal olarak bağımsızlaşma</a:t>
            </a:r>
          </a:p>
          <a:p>
            <a:pPr algn="just"/>
            <a:r>
              <a:rPr lang="tr-TR" dirty="0" smtClean="0"/>
              <a:t>Bir </a:t>
            </a:r>
            <a:r>
              <a:rPr lang="tr-TR" dirty="0"/>
              <a:t>mesleğe yönelme ve seçme</a:t>
            </a:r>
          </a:p>
          <a:p>
            <a:pPr algn="just"/>
            <a:r>
              <a:rPr lang="tr-TR" dirty="0" smtClean="0"/>
              <a:t>Evlilik </a:t>
            </a:r>
            <a:r>
              <a:rPr lang="tr-TR" dirty="0"/>
              <a:t>ve aile kurmaya yönelme</a:t>
            </a:r>
          </a:p>
          <a:p>
            <a:pPr algn="just"/>
            <a:r>
              <a:rPr lang="tr-TR" dirty="0" smtClean="0"/>
              <a:t>Bir </a:t>
            </a:r>
            <a:r>
              <a:rPr lang="tr-TR" dirty="0"/>
              <a:t>değerler sistemi geliştirme</a:t>
            </a:r>
          </a:p>
          <a:p>
            <a:pPr algn="just"/>
            <a:r>
              <a:rPr lang="tr-TR" dirty="0" smtClean="0"/>
              <a:t>Sosyal </a:t>
            </a:r>
            <a:r>
              <a:rPr lang="tr-TR" dirty="0"/>
              <a:t>sorumluluklarını üstlenmeyi isteme ve bu sorumlulukları </a:t>
            </a:r>
            <a:r>
              <a:rPr lang="tr-TR" dirty="0" smtClean="0"/>
              <a:t>üstlenme (Durmuşoğlu</a:t>
            </a:r>
            <a:r>
              <a:rPr lang="tr-TR" dirty="0"/>
              <a:t>, </a:t>
            </a:r>
            <a:r>
              <a:rPr lang="tr-TR" dirty="0" smtClean="0"/>
              <a:t>2018</a:t>
            </a:r>
            <a:r>
              <a:rPr lang="tr-TR" dirty="0"/>
              <a:t>). </a:t>
            </a:r>
          </a:p>
        </p:txBody>
      </p:sp>
    </p:spTree>
    <p:extLst>
      <p:ext uri="{BB962C8B-B14F-4D97-AF65-F5344CB8AC3E}">
        <p14:creationId xmlns:p14="http://schemas.microsoft.com/office/powerpoint/2010/main" val="14975407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endParaRPr lang="tr-TR" dirty="0"/>
          </a:p>
        </p:txBody>
      </p:sp>
      <p:sp>
        <p:nvSpPr>
          <p:cNvPr id="3" name="İçerik Yer Tutucusu 2"/>
          <p:cNvSpPr>
            <a:spLocks noGrp="1"/>
          </p:cNvSpPr>
          <p:nvPr>
            <p:ph idx="1"/>
          </p:nvPr>
        </p:nvSpPr>
        <p:spPr/>
        <p:txBody>
          <a:bodyPr/>
          <a:lstStyle/>
          <a:p>
            <a:pPr algn="just"/>
            <a:r>
              <a:rPr lang="tr-TR" dirty="0"/>
              <a:t>Ergenlik dönemi çocuklarının öncelikli gereksinimleri arasında okul dönemi çocuklarına benzer biçimde; aile, arkadaş, okul, telefon ve iletişim, müzik, spor, kitap, televizyon, bilgisayar ve internet, diğer ilgiler ve kişisel alan yer almaktadır.</a:t>
            </a:r>
            <a:endParaRPr lang="tr-TR" dirty="0"/>
          </a:p>
        </p:txBody>
      </p:sp>
    </p:spTree>
    <p:extLst>
      <p:ext uri="{BB962C8B-B14F-4D97-AF65-F5344CB8AC3E}">
        <p14:creationId xmlns:p14="http://schemas.microsoft.com/office/powerpoint/2010/main" val="42198263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endParaRPr lang="tr-TR" dirty="0"/>
          </a:p>
        </p:txBody>
      </p:sp>
      <p:sp>
        <p:nvSpPr>
          <p:cNvPr id="3" name="İçerik Yer Tutucusu 2"/>
          <p:cNvSpPr>
            <a:spLocks noGrp="1"/>
          </p:cNvSpPr>
          <p:nvPr>
            <p:ph idx="1"/>
          </p:nvPr>
        </p:nvSpPr>
        <p:spPr/>
        <p:txBody>
          <a:bodyPr/>
          <a:lstStyle/>
          <a:p>
            <a:pPr algn="just"/>
            <a:r>
              <a:rPr lang="tr-TR" dirty="0" smtClean="0"/>
              <a:t>Bilişsel gelişiminin </a:t>
            </a:r>
            <a:r>
              <a:rPr lang="tr-TR" dirty="0"/>
              <a:t>desteklenmesinde, merak ve ilgisi doğrultusunda uygulamalar yapmak </a:t>
            </a:r>
            <a:r>
              <a:rPr lang="tr-TR" dirty="0" smtClean="0"/>
              <a:t>önemli bir </a:t>
            </a:r>
            <a:r>
              <a:rPr lang="tr-TR" dirty="0"/>
              <a:t>yer tutmaktadır.</a:t>
            </a:r>
            <a:endParaRPr lang="tr-TR" dirty="0"/>
          </a:p>
        </p:txBody>
      </p:sp>
    </p:spTree>
    <p:extLst>
      <p:ext uri="{BB962C8B-B14F-4D97-AF65-F5344CB8AC3E}">
        <p14:creationId xmlns:p14="http://schemas.microsoft.com/office/powerpoint/2010/main" val="939314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lnSpcReduction="10000"/>
          </a:bodyPr>
          <a:lstStyle/>
          <a:p>
            <a:pPr algn="just"/>
            <a:r>
              <a:rPr lang="tr-TR" dirty="0" smtClean="0"/>
              <a:t>Sosyal-duygusal gelişimde önemli </a:t>
            </a:r>
            <a:r>
              <a:rPr lang="tr-TR" dirty="0"/>
              <a:t>değişimler </a:t>
            </a:r>
            <a:r>
              <a:rPr lang="tr-TR" dirty="0" smtClean="0"/>
              <a:t>gözlemlenir</a:t>
            </a:r>
            <a:r>
              <a:rPr lang="tr-TR" dirty="0"/>
              <a:t>. Ergen ve ebeveynleri arasındaki ilişkilerinde, ebeveyn kontrolü, özerklik ve bağlanma ve </a:t>
            </a:r>
            <a:r>
              <a:rPr lang="tr-TR" dirty="0" smtClean="0"/>
              <a:t>ebeveyn-ergen </a:t>
            </a:r>
            <a:r>
              <a:rPr lang="tr-TR" dirty="0"/>
              <a:t>çatışması önemli rol oynar. Akranlar ergenlerin hayatında önemli rol oynar. Bu dönemde, akranları arasında popüler olmak ergen için güçlü bir güdüleyicidir. Fakat ergenliğin ilk dönemlerine göre bu dönemde daha az arkadaş edinmeyi seçerler ve bu arkadaşlıkları daha yoğun ve daha </a:t>
            </a:r>
            <a:r>
              <a:rPr lang="tr-TR" dirty="0" smtClean="0"/>
              <a:t>samimidir (Dere </a:t>
            </a:r>
            <a:r>
              <a:rPr lang="tr-TR" dirty="0"/>
              <a:t>Çiftçi, </a:t>
            </a:r>
            <a:r>
              <a:rPr lang="tr-TR" dirty="0" smtClean="0"/>
              <a:t>2018</a:t>
            </a:r>
            <a:r>
              <a:rPr lang="tr-TR" dirty="0"/>
              <a:t>). </a:t>
            </a:r>
          </a:p>
        </p:txBody>
      </p:sp>
    </p:spTree>
    <p:extLst>
      <p:ext uri="{BB962C8B-B14F-4D97-AF65-F5344CB8AC3E}">
        <p14:creationId xmlns:p14="http://schemas.microsoft.com/office/powerpoint/2010/main" val="9555176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Ergenlikte Sosyal Gelişim Programları Kapsamında</a:t>
            </a:r>
            <a:r>
              <a:rPr lang="tr-TR" dirty="0" smtClean="0"/>
              <a:t>;</a:t>
            </a:r>
            <a:endParaRPr lang="tr-TR" dirty="0"/>
          </a:p>
        </p:txBody>
      </p:sp>
      <p:sp>
        <p:nvSpPr>
          <p:cNvPr id="3" name="İçerik Yer Tutucusu 2"/>
          <p:cNvSpPr>
            <a:spLocks noGrp="1"/>
          </p:cNvSpPr>
          <p:nvPr>
            <p:ph idx="1"/>
          </p:nvPr>
        </p:nvSpPr>
        <p:spPr/>
        <p:txBody>
          <a:bodyPr>
            <a:normAutofit/>
          </a:bodyPr>
          <a:lstStyle/>
          <a:p>
            <a:pPr marL="109728" indent="0">
              <a:buNone/>
            </a:pPr>
            <a:r>
              <a:rPr lang="tr-TR" dirty="0" smtClean="0"/>
              <a:t>Yaşam </a:t>
            </a:r>
            <a:r>
              <a:rPr lang="tr-TR" dirty="0"/>
              <a:t>becerileri </a:t>
            </a:r>
            <a:r>
              <a:rPr lang="tr-TR" dirty="0" smtClean="0"/>
              <a:t>müfredatında </a:t>
            </a:r>
          </a:p>
          <a:p>
            <a:r>
              <a:rPr lang="tr-TR" dirty="0" smtClean="0"/>
              <a:t>Beceriler: Kendini Yönetme, Problem </a:t>
            </a:r>
            <a:r>
              <a:rPr lang="tr-TR" dirty="0"/>
              <a:t>Çözme ve Karar </a:t>
            </a:r>
            <a:r>
              <a:rPr lang="tr-TR" dirty="0" smtClean="0"/>
              <a:t>Verme, İletişim;</a:t>
            </a:r>
          </a:p>
          <a:p>
            <a:endParaRPr lang="tr-TR" dirty="0"/>
          </a:p>
          <a:p>
            <a:r>
              <a:rPr lang="tr-TR" dirty="0"/>
              <a:t>Tutum ve </a:t>
            </a:r>
            <a:r>
              <a:rPr lang="tr-TR" dirty="0" smtClean="0"/>
              <a:t>Değerler: Kendi Hakkında, Diğerleri Hakkında, Görevler Hakkında;</a:t>
            </a:r>
          </a:p>
          <a:p>
            <a:endParaRPr lang="tr-TR" dirty="0"/>
          </a:p>
          <a:p>
            <a:r>
              <a:rPr lang="tr-TR" dirty="0" smtClean="0"/>
              <a:t>İçerik: Sağlık, İlişkiler, Okul/Toplum konuları ele alınabilir.</a:t>
            </a:r>
            <a:endParaRPr lang="tr-TR" dirty="0"/>
          </a:p>
        </p:txBody>
      </p:sp>
    </p:spTree>
    <p:extLst>
      <p:ext uri="{BB962C8B-B14F-4D97-AF65-F5344CB8AC3E}">
        <p14:creationId xmlns:p14="http://schemas.microsoft.com/office/powerpoint/2010/main" val="35021909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pPr algn="just"/>
            <a:r>
              <a:rPr lang="tr-TR" dirty="0"/>
              <a:t>Dere Çiftçi, H. (2018). Sosyal Duygusal Gelişim Alanı Destek Programları. Gelişimsel Destek Programları Gelişim Alanlarına Göre Uygulama Örnekleri içinde, Ed. Zeynep Fulya Temel, Neriman Aral, Ankara: Hedef. </a:t>
            </a:r>
          </a:p>
          <a:p>
            <a:pPr algn="just"/>
            <a:r>
              <a:rPr lang="tr-TR" dirty="0" smtClean="0"/>
              <a:t>Durmuşoğlu</a:t>
            </a:r>
            <a:r>
              <a:rPr lang="tr-TR" dirty="0"/>
              <a:t>, M. C. (2018). Çocukta gelişim ve öğrenme. </a:t>
            </a:r>
            <a:r>
              <a:rPr lang="tr-TR" dirty="0" err="1"/>
              <a:t>Temel,F</a:t>
            </a:r>
            <a:r>
              <a:rPr lang="tr-TR" dirty="0"/>
              <a:t>. ve </a:t>
            </a:r>
            <a:r>
              <a:rPr lang="tr-TR" dirty="0" err="1"/>
              <a:t>Aral,N</a:t>
            </a:r>
            <a:r>
              <a:rPr lang="tr-TR" dirty="0"/>
              <a:t>.(</a:t>
            </a:r>
            <a:r>
              <a:rPr lang="tr-TR" dirty="0" err="1"/>
              <a:t>Eds</a:t>
            </a:r>
            <a:r>
              <a:rPr lang="tr-TR" dirty="0"/>
              <a:t>). Gelişimsel </a:t>
            </a:r>
            <a:r>
              <a:rPr lang="tr-TR" dirty="0" smtClean="0"/>
              <a:t> Destek </a:t>
            </a:r>
            <a:r>
              <a:rPr lang="tr-TR" dirty="0"/>
              <a:t>Programları (s.135-176). Ankara: Hedef </a:t>
            </a:r>
            <a:r>
              <a:rPr lang="tr-TR" dirty="0" smtClean="0"/>
              <a:t>.</a:t>
            </a:r>
            <a:endParaRPr lang="tr-TR" dirty="0"/>
          </a:p>
          <a:p>
            <a:pPr algn="just"/>
            <a:endParaRPr lang="tr-TR" dirty="0"/>
          </a:p>
        </p:txBody>
      </p:sp>
    </p:spTree>
    <p:extLst>
      <p:ext uri="{BB962C8B-B14F-4D97-AF65-F5344CB8AC3E}">
        <p14:creationId xmlns:p14="http://schemas.microsoft.com/office/powerpoint/2010/main" val="336230632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entsel">
  <a:themeElements>
    <a:clrScheme name="Kentsel">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Kentsel">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Kentsel">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13</TotalTime>
  <Words>334</Words>
  <Application>Microsoft Office PowerPoint</Application>
  <PresentationFormat>Ekran Gösterisi (4:3)</PresentationFormat>
  <Paragraphs>25</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Kentsel</vt:lpstr>
      <vt:lpstr>Ergenlik döneminde gelişimsel destek programları</vt:lpstr>
      <vt:lpstr>PowerPoint Sunusu</vt:lpstr>
      <vt:lpstr>Ergenlik dönemi</vt:lpstr>
      <vt:lpstr>PowerPoint Sunusu</vt:lpstr>
      <vt:lpstr>PowerPoint Sunusu</vt:lpstr>
      <vt:lpstr>PowerPoint Sunusu</vt:lpstr>
      <vt:lpstr>Ergenlikte Sosyal Gelişim Programları Kapsamında;</vt:lpstr>
      <vt:lpstr>Kaynaklar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Gelişimsel destek programı hazırlamanın önemi, amacı ve ilkeleri</dc:title>
  <dc:creator>AYÇA</dc:creator>
  <cp:lastModifiedBy>Ayçin Köycekaş</cp:lastModifiedBy>
  <cp:revision>13</cp:revision>
  <dcterms:created xsi:type="dcterms:W3CDTF">2021-04-19T23:02:55Z</dcterms:created>
  <dcterms:modified xsi:type="dcterms:W3CDTF">2021-04-20T18:30:52Z</dcterms:modified>
</cp:coreProperties>
</file>