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92" d="100"/>
          <a:sy n="92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D1A67-2759-4463-A1E8-4B4432FA3478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79D30-9F77-4216-A7E6-1A63D57B53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627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Sağlamak</a:t>
            </a:r>
          </a:p>
          <a:p>
            <a:r>
              <a:rPr lang="tr-TR" dirty="0" smtClean="0"/>
              <a:t>Vermek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79D30-9F77-4216-A7E6-1A63D57B5330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18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500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887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505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35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98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00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181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61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63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438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320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D89848E3-359C-4F81-B2AB-0A1911E4F6B3}" type="datetimeFigureOut">
              <a:rPr lang="tr-TR" smtClean="0"/>
              <a:t>16.10.2017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A0B9524-8AB7-4248-B0DB-C0B7992071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8735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387021" y="2510859"/>
            <a:ext cx="4613979" cy="1609344"/>
          </a:xfrm>
        </p:spPr>
        <p:txBody>
          <a:bodyPr/>
          <a:lstStyle/>
          <a:p>
            <a:pPr algn="ctr"/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4669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1- </a:t>
            </a:r>
            <a:r>
              <a:rPr lang="tr-TR" dirty="0" err="1" smtClean="0"/>
              <a:t>hıghly</a:t>
            </a:r>
            <a:r>
              <a:rPr lang="tr-TR" dirty="0" smtClean="0"/>
              <a:t> </a:t>
            </a:r>
            <a:r>
              <a:rPr lang="tr-TR" dirty="0" err="1" smtClean="0"/>
              <a:t>productıve</a:t>
            </a:r>
            <a:r>
              <a:rPr lang="tr-TR" dirty="0" smtClean="0"/>
              <a:t> </a:t>
            </a:r>
            <a:r>
              <a:rPr lang="tr-TR" dirty="0" err="1" smtClean="0"/>
              <a:t>hybrıde</a:t>
            </a:r>
            <a:r>
              <a:rPr lang="tr-TR" dirty="0" smtClean="0"/>
              <a:t> </a:t>
            </a:r>
            <a:r>
              <a:rPr lang="tr-TR" dirty="0" err="1" smtClean="0"/>
              <a:t>breed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Main </a:t>
            </a:r>
            <a:r>
              <a:rPr lang="tr-TR" dirty="0" err="1" smtClean="0"/>
              <a:t>factor</a:t>
            </a:r>
            <a:r>
              <a:rPr lang="tr-TR" dirty="0" smtClean="0"/>
              <a:t> in </a:t>
            </a:r>
            <a:r>
              <a:rPr lang="tr-TR" dirty="0" err="1" smtClean="0"/>
              <a:t>development</a:t>
            </a:r>
            <a:r>
              <a:rPr lang="tr-TR" dirty="0" smtClean="0"/>
              <a:t> in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sector</a:t>
            </a:r>
            <a:endParaRPr lang="tr-TR" dirty="0" smtClean="0"/>
          </a:p>
          <a:p>
            <a:r>
              <a:rPr lang="tr-TR" dirty="0" err="1" smtClean="0"/>
              <a:t>Insufficient</a:t>
            </a:r>
            <a:r>
              <a:rPr lang="tr-TR" dirty="0" smtClean="0"/>
              <a:t> </a:t>
            </a:r>
            <a:r>
              <a:rPr lang="tr-TR" dirty="0" err="1" smtClean="0"/>
              <a:t>hybride</a:t>
            </a:r>
            <a:r>
              <a:rPr lang="tr-TR" dirty="0" smtClean="0"/>
              <a:t> </a:t>
            </a:r>
            <a:r>
              <a:rPr lang="tr-TR" dirty="0" err="1" smtClean="0"/>
              <a:t>brood</a:t>
            </a:r>
            <a:r>
              <a:rPr lang="tr-TR" dirty="0" smtClean="0"/>
              <a:t> in </a:t>
            </a:r>
            <a:r>
              <a:rPr lang="tr-TR" dirty="0" err="1"/>
              <a:t>T</a:t>
            </a:r>
            <a:r>
              <a:rPr lang="tr-TR" dirty="0" err="1" smtClean="0"/>
              <a:t>urkey</a:t>
            </a:r>
            <a:endParaRPr lang="tr-TR" dirty="0" smtClean="0"/>
          </a:p>
          <a:p>
            <a:r>
              <a:rPr lang="tr-TR" dirty="0" err="1" smtClean="0"/>
              <a:t>Succes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private</a:t>
            </a:r>
            <a:r>
              <a:rPr lang="tr-TR" dirty="0" smtClean="0"/>
              <a:t> </a:t>
            </a:r>
            <a:r>
              <a:rPr lang="tr-TR" dirty="0" err="1" smtClean="0"/>
              <a:t>sector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Import</a:t>
            </a:r>
            <a:r>
              <a:rPr lang="tr-TR" dirty="0" smtClean="0"/>
              <a:t> of </a:t>
            </a:r>
            <a:r>
              <a:rPr lang="tr-TR" dirty="0" err="1" smtClean="0"/>
              <a:t>broiler</a:t>
            </a:r>
            <a:r>
              <a:rPr lang="tr-TR" dirty="0" smtClean="0"/>
              <a:t> </a:t>
            </a:r>
            <a:r>
              <a:rPr lang="tr-TR" dirty="0" err="1" smtClean="0"/>
              <a:t>breeders</a:t>
            </a:r>
            <a:r>
              <a:rPr lang="tr-TR" dirty="0" smtClean="0"/>
              <a:t> (</a:t>
            </a:r>
            <a:r>
              <a:rPr lang="tr-TR" dirty="0" err="1" smtClean="0"/>
              <a:t>number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2001	3.981.563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2002	4.148.478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0265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2-feed </a:t>
            </a:r>
            <a:r>
              <a:rPr lang="tr-TR" dirty="0" err="1" smtClean="0"/>
              <a:t>raws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Sufficient</a:t>
            </a:r>
            <a:r>
              <a:rPr lang="tr-TR" dirty="0" smtClean="0"/>
              <a:t> </a:t>
            </a:r>
            <a:r>
              <a:rPr lang="tr-TR" dirty="0" err="1" smtClean="0"/>
              <a:t>feed</a:t>
            </a:r>
            <a:r>
              <a:rPr lang="tr-TR" dirty="0" smtClean="0"/>
              <a:t> </a:t>
            </a:r>
            <a:r>
              <a:rPr lang="tr-TR" dirty="0" err="1" smtClean="0"/>
              <a:t>raws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produced</a:t>
            </a:r>
            <a:r>
              <a:rPr lang="tr-TR" dirty="0" smtClean="0"/>
              <a:t> in </a:t>
            </a:r>
            <a:r>
              <a:rPr lang="tr-TR" dirty="0" err="1" smtClean="0"/>
              <a:t>Turkey</a:t>
            </a:r>
            <a:endParaRPr lang="tr-TR" dirty="0" smtClean="0"/>
          </a:p>
          <a:p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population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getting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 but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in </a:t>
            </a:r>
            <a:r>
              <a:rPr lang="tr-TR" dirty="0" err="1" smtClean="0"/>
              <a:t>production</a:t>
            </a:r>
            <a:r>
              <a:rPr lang="tr-TR" dirty="0" smtClean="0"/>
              <a:t> of </a:t>
            </a:r>
            <a:r>
              <a:rPr lang="tr-TR" dirty="0" err="1" smtClean="0"/>
              <a:t>feed</a:t>
            </a:r>
            <a:r>
              <a:rPr lang="tr-TR" dirty="0" smtClean="0"/>
              <a:t> </a:t>
            </a:r>
            <a:r>
              <a:rPr lang="tr-TR" dirty="0" err="1" smtClean="0"/>
              <a:t>raws</a:t>
            </a:r>
            <a:endParaRPr lang="tr-TR" dirty="0" smtClean="0"/>
          </a:p>
          <a:p>
            <a:r>
              <a:rPr lang="tr-TR" dirty="0" err="1" smtClean="0"/>
              <a:t>Cost</a:t>
            </a:r>
            <a:r>
              <a:rPr lang="tr-TR" dirty="0" smtClean="0"/>
              <a:t> of </a:t>
            </a:r>
            <a:r>
              <a:rPr lang="tr-TR" dirty="0" err="1" smtClean="0"/>
              <a:t>production</a:t>
            </a:r>
            <a:r>
              <a:rPr lang="tr-TR" dirty="0" smtClean="0"/>
              <a:t> </a:t>
            </a:r>
            <a:r>
              <a:rPr lang="tr-TR" dirty="0" err="1" smtClean="0"/>
              <a:t>feed</a:t>
            </a:r>
            <a:r>
              <a:rPr lang="tr-TR" dirty="0" smtClean="0"/>
              <a:t> 70% in </a:t>
            </a:r>
            <a:r>
              <a:rPr lang="tr-TR" dirty="0" err="1" smtClean="0"/>
              <a:t>broiler</a:t>
            </a:r>
            <a:r>
              <a:rPr lang="tr-TR" dirty="0" smtClean="0"/>
              <a:t> </a:t>
            </a:r>
            <a:r>
              <a:rPr lang="tr-TR" dirty="0" err="1" smtClean="0"/>
              <a:t>sector</a:t>
            </a:r>
            <a:r>
              <a:rPr lang="tr-TR" dirty="0"/>
              <a:t>,</a:t>
            </a:r>
            <a:r>
              <a:rPr lang="tr-TR" dirty="0" smtClean="0"/>
              <a:t> 85% </a:t>
            </a:r>
            <a:r>
              <a:rPr lang="tr-TR" dirty="0" err="1" smtClean="0"/>
              <a:t>laying</a:t>
            </a:r>
            <a:r>
              <a:rPr lang="tr-TR" dirty="0" smtClean="0"/>
              <a:t> </a:t>
            </a:r>
            <a:r>
              <a:rPr lang="tr-TR" dirty="0" err="1" smtClean="0"/>
              <a:t>hens</a:t>
            </a:r>
            <a:r>
              <a:rPr lang="tr-TR" dirty="0" smtClean="0"/>
              <a:t> </a:t>
            </a:r>
            <a:r>
              <a:rPr lang="tr-TR" dirty="0" err="1" smtClean="0"/>
              <a:t>sector</a:t>
            </a:r>
            <a:r>
              <a:rPr lang="tr-TR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5419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</a:t>
            </a:r>
            <a:r>
              <a:rPr lang="tr-TR" dirty="0" err="1" smtClean="0"/>
              <a:t>vaccıne</a:t>
            </a:r>
            <a:r>
              <a:rPr lang="tr-TR" dirty="0" smtClean="0"/>
              <a:t>, </a:t>
            </a:r>
            <a:r>
              <a:rPr lang="tr-TR" dirty="0" err="1" smtClean="0"/>
              <a:t>medıcıne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feed</a:t>
            </a:r>
            <a:r>
              <a:rPr lang="tr-TR" dirty="0" smtClean="0"/>
              <a:t> </a:t>
            </a:r>
            <a:r>
              <a:rPr lang="tr-TR" dirty="0" err="1" smtClean="0"/>
              <a:t>addıtıve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Production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utilization</a:t>
            </a:r>
            <a:r>
              <a:rPr lang="tr-TR" dirty="0" smtClean="0"/>
              <a:t> of </a:t>
            </a:r>
            <a:r>
              <a:rPr lang="tr-TR" dirty="0" err="1" smtClean="0"/>
              <a:t>local</a:t>
            </a:r>
            <a:r>
              <a:rPr lang="tr-TR" dirty="0" smtClean="0"/>
              <a:t> </a:t>
            </a:r>
            <a:r>
              <a:rPr lang="tr-TR" dirty="0" err="1" smtClean="0"/>
              <a:t>vaccines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getting</a:t>
            </a:r>
            <a:r>
              <a:rPr lang="tr-TR" dirty="0" smtClean="0"/>
              <a:t> </a:t>
            </a:r>
            <a:r>
              <a:rPr lang="tr-TR" dirty="0" err="1" smtClean="0"/>
              <a:t>decrease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2004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 of </a:t>
            </a:r>
            <a:r>
              <a:rPr lang="tr-TR" dirty="0" err="1" smtClean="0"/>
              <a:t>local</a:t>
            </a:r>
            <a:r>
              <a:rPr lang="tr-TR" dirty="0" smtClean="0"/>
              <a:t> </a:t>
            </a:r>
            <a:r>
              <a:rPr lang="tr-TR" dirty="0" err="1" smtClean="0"/>
              <a:t>vaccines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done.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Vaccines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produced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2004;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Live (ND, </a:t>
            </a:r>
            <a:r>
              <a:rPr lang="tr-TR" dirty="0" err="1" smtClean="0"/>
              <a:t>Marek</a:t>
            </a:r>
            <a:r>
              <a:rPr lang="tr-TR" dirty="0" smtClean="0"/>
              <a:t>, IB, AE, IBD)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Inactive</a:t>
            </a:r>
            <a:r>
              <a:rPr lang="tr-TR" dirty="0" smtClean="0"/>
              <a:t> (ND)</a:t>
            </a:r>
          </a:p>
          <a:p>
            <a:r>
              <a:rPr lang="tr-TR" dirty="0" err="1" smtClean="0"/>
              <a:t>Studies</a:t>
            </a:r>
            <a:r>
              <a:rPr lang="tr-TR" dirty="0" smtClean="0"/>
              <a:t> on </a:t>
            </a:r>
            <a:r>
              <a:rPr lang="tr-TR" dirty="0" err="1" smtClean="0"/>
              <a:t>vaccine</a:t>
            </a:r>
            <a:r>
              <a:rPr lang="tr-TR" dirty="0" smtClean="0"/>
              <a:t> </a:t>
            </a:r>
            <a:r>
              <a:rPr lang="tr-TR" dirty="0" err="1" smtClean="0"/>
              <a:t>effectiveness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enough</a:t>
            </a:r>
            <a:r>
              <a:rPr lang="tr-TR" dirty="0" smtClean="0"/>
              <a:t>!</a:t>
            </a:r>
          </a:p>
          <a:p>
            <a:r>
              <a:rPr lang="tr-TR" dirty="0" err="1" smtClean="0"/>
              <a:t>Almost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medicine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solve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imported</a:t>
            </a:r>
            <a:endParaRPr lang="tr-TR" dirty="0" smtClean="0"/>
          </a:p>
          <a:p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feed</a:t>
            </a:r>
            <a:r>
              <a:rPr lang="tr-TR" dirty="0" smtClean="0"/>
              <a:t> </a:t>
            </a:r>
            <a:r>
              <a:rPr lang="tr-TR" dirty="0" err="1" smtClean="0"/>
              <a:t>additives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imported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4547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4-health </a:t>
            </a:r>
            <a:r>
              <a:rPr lang="tr-TR" dirty="0" err="1" smtClean="0"/>
              <a:t>problems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qualıty</a:t>
            </a:r>
            <a:r>
              <a:rPr lang="tr-TR" dirty="0" smtClean="0"/>
              <a:t> of </a:t>
            </a:r>
            <a:r>
              <a:rPr lang="tr-TR" dirty="0" err="1" smtClean="0"/>
              <a:t>product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r>
              <a:rPr lang="tr-TR" dirty="0" smtClean="0"/>
              <a:t> can be </a:t>
            </a:r>
            <a:r>
              <a:rPr lang="tr-TR" dirty="0" err="1" smtClean="0"/>
              <a:t>evaluated</a:t>
            </a:r>
            <a:r>
              <a:rPr lang="tr-TR" dirty="0" smtClean="0"/>
              <a:t> in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;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Affect</a:t>
            </a:r>
            <a:r>
              <a:rPr lang="tr-TR" dirty="0" smtClean="0"/>
              <a:t> on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Affect</a:t>
            </a:r>
            <a:r>
              <a:rPr lang="tr-TR" dirty="0" smtClean="0"/>
              <a:t> on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endParaRPr lang="tr-TR" dirty="0" smtClean="0"/>
          </a:p>
          <a:p>
            <a:r>
              <a:rPr lang="tr-TR" dirty="0" err="1" smtClean="0"/>
              <a:t>Most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r>
              <a:rPr lang="tr-TR" dirty="0" smtClean="0"/>
              <a:t> </a:t>
            </a:r>
            <a:r>
              <a:rPr lang="tr-TR" dirty="0" err="1" smtClean="0"/>
              <a:t>seen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World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seen</a:t>
            </a:r>
            <a:r>
              <a:rPr lang="tr-TR" dirty="0" smtClean="0"/>
              <a:t> in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country</a:t>
            </a:r>
            <a:endParaRPr lang="tr-TR" dirty="0" smtClean="0"/>
          </a:p>
          <a:p>
            <a:r>
              <a:rPr lang="tr-TR" dirty="0" err="1" smtClean="0"/>
              <a:t>Problems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contagious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intense</a:t>
            </a:r>
            <a:r>
              <a:rPr lang="tr-TR" dirty="0" smtClean="0"/>
              <a:t> in </a:t>
            </a:r>
            <a:r>
              <a:rPr lang="tr-TR" dirty="0" err="1" smtClean="0"/>
              <a:t>areas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farming</a:t>
            </a:r>
            <a:r>
              <a:rPr lang="tr-TR" dirty="0" smtClean="0"/>
              <a:t> is </a:t>
            </a:r>
            <a:r>
              <a:rPr lang="tr-TR" dirty="0" err="1" smtClean="0"/>
              <a:t>heavily</a:t>
            </a:r>
            <a:r>
              <a:rPr lang="tr-TR" dirty="0" smtClean="0"/>
              <a:t> </a:t>
            </a:r>
            <a:r>
              <a:rPr lang="tr-TR" dirty="0" err="1" smtClean="0"/>
              <a:t>concentrated</a:t>
            </a:r>
            <a:endParaRPr lang="tr-TR" dirty="0" smtClean="0"/>
          </a:p>
          <a:p>
            <a:r>
              <a:rPr lang="tr-TR" dirty="0" err="1" smtClean="0"/>
              <a:t>Implementation</a:t>
            </a:r>
            <a:r>
              <a:rPr lang="tr-TR" dirty="0" smtClean="0"/>
              <a:t> of </a:t>
            </a:r>
            <a:r>
              <a:rPr lang="tr-TR" dirty="0" err="1" smtClean="0"/>
              <a:t>preventive</a:t>
            </a:r>
            <a:r>
              <a:rPr lang="tr-TR" dirty="0" smtClean="0"/>
              <a:t> </a:t>
            </a:r>
            <a:r>
              <a:rPr lang="tr-TR" dirty="0" err="1" smtClean="0"/>
              <a:t>programs</a:t>
            </a:r>
            <a:endParaRPr lang="tr-TR" dirty="0" smtClean="0"/>
          </a:p>
          <a:p>
            <a:r>
              <a:rPr lang="tr-TR" dirty="0" err="1"/>
              <a:t>Implementation</a:t>
            </a:r>
            <a:r>
              <a:rPr lang="tr-TR" dirty="0"/>
              <a:t> of </a:t>
            </a:r>
            <a:r>
              <a:rPr lang="tr-TR" dirty="0" err="1" smtClean="0"/>
              <a:t>product</a:t>
            </a:r>
            <a:r>
              <a:rPr lang="tr-TR" dirty="0" smtClean="0"/>
              <a:t> </a:t>
            </a:r>
            <a:r>
              <a:rPr lang="tr-TR" dirty="0" err="1" smtClean="0"/>
              <a:t>quality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 (HACCP, GMP)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9794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subjects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Diagnosis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conducted</a:t>
            </a:r>
            <a:r>
              <a:rPr lang="tr-TR" dirty="0" smtClean="0"/>
              <a:t> in </a:t>
            </a:r>
            <a:r>
              <a:rPr lang="tr-TR" dirty="0" err="1" smtClean="0"/>
              <a:t>area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laboratory</a:t>
            </a:r>
            <a:r>
              <a:rPr lang="tr-TR" dirty="0" smtClean="0"/>
              <a:t>.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stage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 is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performed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protective</a:t>
            </a:r>
            <a:r>
              <a:rPr lang="tr-TR" dirty="0" smtClean="0"/>
              <a:t> </a:t>
            </a:r>
            <a:r>
              <a:rPr lang="tr-TR" dirty="0" err="1" smtClean="0"/>
              <a:t>measure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taken</a:t>
            </a:r>
            <a:endParaRPr lang="tr-TR" dirty="0" smtClean="0"/>
          </a:p>
          <a:p>
            <a:r>
              <a:rPr lang="tr-TR" dirty="0" smtClean="0"/>
              <a:t>But!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is </a:t>
            </a:r>
            <a:r>
              <a:rPr lang="tr-TR" dirty="0" err="1" smtClean="0"/>
              <a:t>resolved</a:t>
            </a:r>
            <a:r>
              <a:rPr lang="tr-TR" dirty="0" smtClean="0"/>
              <a:t> </a:t>
            </a:r>
            <a:r>
              <a:rPr lang="tr-TR" dirty="0" err="1" smtClean="0"/>
              <a:t>detailed</a:t>
            </a:r>
            <a:r>
              <a:rPr lang="tr-TR" dirty="0" smtClean="0"/>
              <a:t> </a:t>
            </a:r>
            <a:r>
              <a:rPr lang="tr-TR" dirty="0" err="1" smtClean="0"/>
              <a:t>researches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conducted</a:t>
            </a:r>
            <a:r>
              <a:rPr lang="tr-TR" dirty="0" smtClean="0"/>
              <a:t>. </a:t>
            </a:r>
            <a:r>
              <a:rPr lang="tr-TR" dirty="0" err="1" smtClean="0"/>
              <a:t>That’s</a:t>
            </a:r>
            <a:r>
              <a:rPr lang="tr-TR" dirty="0" smtClean="0"/>
              <a:t> </a:t>
            </a:r>
            <a:r>
              <a:rPr lang="tr-TR" dirty="0" err="1" smtClean="0"/>
              <a:t>why</a:t>
            </a:r>
            <a:r>
              <a:rPr lang="tr-TR" dirty="0" smtClean="0"/>
              <a:t> </a:t>
            </a:r>
            <a:r>
              <a:rPr lang="tr-TR" dirty="0" err="1" smtClean="0"/>
              <a:t>epidemiological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provided</a:t>
            </a:r>
            <a:endParaRPr lang="tr-TR" dirty="0" smtClean="0"/>
          </a:p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diagnose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convenience</a:t>
            </a:r>
            <a:r>
              <a:rPr lang="tr-TR" dirty="0" smtClean="0"/>
              <a:t> </a:t>
            </a:r>
            <a:r>
              <a:rPr lang="tr-TR" dirty="0" err="1" smtClean="0"/>
              <a:t>sampling</a:t>
            </a:r>
            <a:r>
              <a:rPr lang="tr-TR" dirty="0" smtClean="0"/>
              <a:t> is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!!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2669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Dıagnosıs</a:t>
            </a:r>
            <a:r>
              <a:rPr lang="tr-TR" dirty="0" smtClean="0"/>
              <a:t> </a:t>
            </a:r>
            <a:r>
              <a:rPr lang="tr-TR" dirty="0" err="1" smtClean="0"/>
              <a:t>tests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Bacteriological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endParaRPr lang="tr-TR" dirty="0" smtClean="0"/>
          </a:p>
          <a:p>
            <a:r>
              <a:rPr lang="tr-TR" dirty="0" err="1" smtClean="0"/>
              <a:t>Methods</a:t>
            </a:r>
            <a:r>
              <a:rPr lang="tr-TR" dirty="0" smtClean="0"/>
              <a:t> on </a:t>
            </a:r>
            <a:r>
              <a:rPr lang="tr-TR" dirty="0" err="1" smtClean="0"/>
              <a:t>Virology</a:t>
            </a:r>
            <a:endParaRPr lang="tr-TR" dirty="0" smtClean="0"/>
          </a:p>
          <a:p>
            <a:r>
              <a:rPr lang="tr-TR" dirty="0" err="1" smtClean="0"/>
              <a:t>Methods</a:t>
            </a:r>
            <a:r>
              <a:rPr lang="tr-TR" dirty="0" smtClean="0"/>
              <a:t> on </a:t>
            </a:r>
            <a:r>
              <a:rPr lang="tr-TR" dirty="0" err="1" smtClean="0"/>
              <a:t>Mycology</a:t>
            </a:r>
            <a:endParaRPr lang="tr-TR" dirty="0" smtClean="0"/>
          </a:p>
          <a:p>
            <a:r>
              <a:rPr lang="tr-TR" dirty="0" err="1" smtClean="0"/>
              <a:t>Methods</a:t>
            </a:r>
            <a:r>
              <a:rPr lang="tr-TR" dirty="0" smtClean="0"/>
              <a:t> on </a:t>
            </a:r>
            <a:r>
              <a:rPr lang="tr-TR" dirty="0" err="1" smtClean="0"/>
              <a:t>Parasitology</a:t>
            </a:r>
            <a:endParaRPr lang="tr-TR" dirty="0" smtClean="0"/>
          </a:p>
          <a:p>
            <a:r>
              <a:rPr lang="tr-TR" dirty="0" err="1" smtClean="0"/>
              <a:t>Hıstopatologic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endParaRPr lang="tr-TR" dirty="0" smtClean="0"/>
          </a:p>
          <a:p>
            <a:r>
              <a:rPr lang="tr-TR" dirty="0" err="1" smtClean="0"/>
              <a:t>Toxicological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Chemical</a:t>
            </a:r>
            <a:r>
              <a:rPr lang="tr-TR" dirty="0" smtClean="0"/>
              <a:t> Analysis</a:t>
            </a:r>
          </a:p>
          <a:p>
            <a:r>
              <a:rPr lang="tr-TR" dirty="0" err="1" smtClean="0"/>
              <a:t>Serologic</a:t>
            </a:r>
            <a:r>
              <a:rPr lang="tr-TR" dirty="0" smtClean="0"/>
              <a:t> </a:t>
            </a:r>
            <a:r>
              <a:rPr lang="tr-TR" dirty="0" err="1"/>
              <a:t>M</a:t>
            </a:r>
            <a:r>
              <a:rPr lang="tr-TR" dirty="0" err="1" smtClean="0"/>
              <a:t>ethods</a:t>
            </a:r>
            <a:endParaRPr lang="tr-TR" dirty="0" smtClean="0"/>
          </a:p>
          <a:p>
            <a:r>
              <a:rPr lang="tr-TR" dirty="0" err="1" smtClean="0"/>
              <a:t>Molecular</a:t>
            </a:r>
            <a:r>
              <a:rPr lang="tr-TR" dirty="0" smtClean="0"/>
              <a:t> </a:t>
            </a:r>
            <a:r>
              <a:rPr lang="tr-TR" dirty="0" err="1" smtClean="0"/>
              <a:t>Methos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7998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Serologıc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Agglutination</a:t>
            </a:r>
            <a:endParaRPr lang="tr-TR" dirty="0" smtClean="0"/>
          </a:p>
          <a:p>
            <a:r>
              <a:rPr lang="tr-TR" dirty="0" err="1" smtClean="0"/>
              <a:t>Hemagglutination</a:t>
            </a:r>
            <a:endParaRPr lang="tr-TR" dirty="0" smtClean="0"/>
          </a:p>
          <a:p>
            <a:r>
              <a:rPr lang="tr-TR" dirty="0" err="1" smtClean="0"/>
              <a:t>Hemagglutination</a:t>
            </a:r>
            <a:r>
              <a:rPr lang="tr-TR" dirty="0" smtClean="0"/>
              <a:t> </a:t>
            </a:r>
            <a:r>
              <a:rPr lang="tr-TR" dirty="0" err="1" smtClean="0"/>
              <a:t>Inhibition</a:t>
            </a:r>
            <a:endParaRPr lang="tr-TR" dirty="0" smtClean="0"/>
          </a:p>
          <a:p>
            <a:r>
              <a:rPr lang="tr-TR" dirty="0" err="1" smtClean="0"/>
              <a:t>Precipitation</a:t>
            </a:r>
            <a:endParaRPr lang="tr-TR" dirty="0"/>
          </a:p>
          <a:p>
            <a:r>
              <a:rPr lang="tr-TR" dirty="0" err="1" smtClean="0"/>
              <a:t>Neutralisation</a:t>
            </a:r>
            <a:endParaRPr lang="tr-TR" dirty="0" smtClean="0"/>
          </a:p>
          <a:p>
            <a:r>
              <a:rPr lang="tr-TR" dirty="0" err="1" smtClean="0"/>
              <a:t>Immunofluorescence</a:t>
            </a:r>
            <a:endParaRPr lang="tr-TR" dirty="0" smtClean="0"/>
          </a:p>
          <a:p>
            <a:r>
              <a:rPr lang="tr-TR" dirty="0" err="1" smtClean="0"/>
              <a:t>Radio-immunology</a:t>
            </a:r>
            <a:endParaRPr lang="tr-TR" dirty="0" smtClean="0"/>
          </a:p>
          <a:p>
            <a:r>
              <a:rPr lang="tr-TR" dirty="0" err="1" smtClean="0"/>
              <a:t>Immunoenzymology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8514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Molecular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Analysis on protein</a:t>
            </a:r>
          </a:p>
          <a:p>
            <a:r>
              <a:rPr lang="tr-TR" dirty="0" err="1" smtClean="0"/>
              <a:t>Electrophoresis</a:t>
            </a:r>
            <a:r>
              <a:rPr lang="tr-TR" dirty="0" smtClean="0"/>
              <a:t> (SDS-PAGE)</a:t>
            </a:r>
          </a:p>
          <a:p>
            <a:r>
              <a:rPr lang="tr-TR" dirty="0" err="1" smtClean="0"/>
              <a:t>Immunoblot</a:t>
            </a:r>
            <a:r>
              <a:rPr lang="tr-TR" dirty="0" smtClean="0"/>
              <a:t> (Western </a:t>
            </a:r>
            <a:r>
              <a:rPr lang="tr-TR" dirty="0" err="1" smtClean="0"/>
              <a:t>Blot</a:t>
            </a:r>
            <a:r>
              <a:rPr lang="tr-TR" dirty="0" smtClean="0"/>
              <a:t>)</a:t>
            </a:r>
          </a:p>
          <a:p>
            <a:r>
              <a:rPr lang="tr-TR" dirty="0" smtClean="0"/>
              <a:t>Analysis on </a:t>
            </a:r>
            <a:r>
              <a:rPr lang="tr-TR" dirty="0" err="1" smtClean="0"/>
              <a:t>Nucleic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endParaRPr lang="tr-TR" dirty="0" smtClean="0"/>
          </a:p>
          <a:p>
            <a:r>
              <a:rPr lang="tr-TR" dirty="0" err="1" smtClean="0"/>
              <a:t>Polymerase</a:t>
            </a:r>
            <a:r>
              <a:rPr lang="tr-TR" dirty="0" smtClean="0"/>
              <a:t> </a:t>
            </a:r>
            <a:r>
              <a:rPr lang="tr-TR" dirty="0" err="1" smtClean="0"/>
              <a:t>Chain</a:t>
            </a:r>
            <a:r>
              <a:rPr lang="tr-TR" dirty="0" smtClean="0"/>
              <a:t> </a:t>
            </a:r>
            <a:r>
              <a:rPr lang="tr-TR" dirty="0" err="1" smtClean="0"/>
              <a:t>Reaction</a:t>
            </a:r>
            <a:r>
              <a:rPr lang="tr-TR" dirty="0" smtClean="0"/>
              <a:t> (PCR)</a:t>
            </a:r>
          </a:p>
          <a:p>
            <a:r>
              <a:rPr lang="tr-TR" dirty="0" err="1" smtClean="0"/>
              <a:t>Reverse</a:t>
            </a:r>
            <a:r>
              <a:rPr lang="tr-TR" dirty="0" smtClean="0"/>
              <a:t> </a:t>
            </a:r>
            <a:r>
              <a:rPr lang="tr-TR" dirty="0" err="1" smtClean="0"/>
              <a:t>Transcr</a:t>
            </a:r>
            <a:r>
              <a:rPr lang="tr-TR" dirty="0" err="1"/>
              <a:t>iption</a:t>
            </a:r>
            <a:r>
              <a:rPr lang="tr-TR" dirty="0"/>
              <a:t> (RT-PCR)</a:t>
            </a:r>
          </a:p>
          <a:p>
            <a:r>
              <a:rPr lang="tr-TR" dirty="0" err="1" smtClean="0"/>
              <a:t>Restriction</a:t>
            </a:r>
            <a:r>
              <a:rPr lang="tr-TR" dirty="0" smtClean="0"/>
              <a:t> </a:t>
            </a:r>
            <a:r>
              <a:rPr lang="tr-TR" dirty="0" err="1" smtClean="0"/>
              <a:t>Enzyme</a:t>
            </a:r>
            <a:r>
              <a:rPr lang="tr-TR" dirty="0" smtClean="0"/>
              <a:t> Analysis (RFLP)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3109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Advantages</a:t>
            </a:r>
            <a:r>
              <a:rPr lang="tr-TR" dirty="0" smtClean="0"/>
              <a:t> of </a:t>
            </a:r>
            <a:r>
              <a:rPr lang="tr-TR" dirty="0" err="1" smtClean="0"/>
              <a:t>molecular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Traditional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r>
              <a:rPr lang="tr-TR" dirty="0" smtClean="0"/>
              <a:t>; can not </a:t>
            </a:r>
            <a:r>
              <a:rPr lang="tr-TR" dirty="0" err="1" smtClean="0"/>
              <a:t>seperate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factor</a:t>
            </a:r>
            <a:r>
              <a:rPr lang="tr-TR" dirty="0" smtClean="0"/>
              <a:t> in </a:t>
            </a:r>
            <a:r>
              <a:rPr lang="tr-TR" dirty="0" err="1" smtClean="0"/>
              <a:t>area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contamination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 </a:t>
            </a:r>
            <a:r>
              <a:rPr lang="tr-TR" dirty="0" err="1" smtClean="0"/>
              <a:t>easily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similarity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in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								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/>
              <a:t> </a:t>
            </a:r>
            <a:r>
              <a:rPr lang="tr-TR" dirty="0" smtClean="0"/>
              <a:t>time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vaccine</a:t>
            </a:r>
            <a:r>
              <a:rPr lang="tr-TR" dirty="0" smtClean="0"/>
              <a:t> </a:t>
            </a:r>
            <a:r>
              <a:rPr lang="tr-TR" dirty="0" err="1" smtClean="0"/>
              <a:t>strain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wild</a:t>
            </a:r>
            <a:r>
              <a:rPr lang="tr-TR" dirty="0" smtClean="0"/>
              <a:t> </a:t>
            </a:r>
            <a:r>
              <a:rPr lang="tr-TR" dirty="0" err="1" smtClean="0"/>
              <a:t>type</a:t>
            </a:r>
            <a:r>
              <a:rPr lang="tr-TR" dirty="0" smtClean="0"/>
              <a:t> </a:t>
            </a:r>
            <a:r>
              <a:rPr lang="tr-TR" dirty="0" err="1" smtClean="0"/>
              <a:t>strain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									</a:t>
            </a:r>
            <a:r>
              <a:rPr lang="tr-TR" dirty="0" err="1" smtClean="0"/>
              <a:t>infection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differences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strains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isolated</a:t>
            </a:r>
            <a:r>
              <a:rPr lang="tr-TR" dirty="0" smtClean="0"/>
              <a:t> 								</a:t>
            </a:r>
            <a:r>
              <a:rPr lang="tr-TR" dirty="0" err="1" smtClean="0"/>
              <a:t>previous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7052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Approach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dısease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6475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Aım</a:t>
            </a:r>
            <a:r>
              <a:rPr lang="tr-TR" dirty="0" smtClean="0"/>
              <a:t> of </a:t>
            </a:r>
            <a:r>
              <a:rPr lang="tr-TR" dirty="0" err="1" smtClean="0"/>
              <a:t>lecture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Basic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industry</a:t>
            </a:r>
            <a:r>
              <a:rPr lang="tr-TR" dirty="0" smtClean="0"/>
              <a:t> in </a:t>
            </a:r>
            <a:r>
              <a:rPr lang="tr-TR" dirty="0" err="1" smtClean="0"/>
              <a:t>Turkey</a:t>
            </a:r>
            <a:endParaRPr lang="tr-TR" dirty="0" smtClean="0"/>
          </a:p>
          <a:p>
            <a:r>
              <a:rPr lang="tr-TR" dirty="0" smtClean="0"/>
              <a:t>Basic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r>
              <a:rPr lang="tr-TR" dirty="0" smtClean="0"/>
              <a:t>How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diagnose</a:t>
            </a:r>
            <a:r>
              <a:rPr lang="tr-TR" dirty="0" smtClean="0"/>
              <a:t>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r>
              <a:rPr lang="tr-TR" dirty="0" smtClean="0"/>
              <a:t>Basic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of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r>
              <a:rPr lang="tr-TR" dirty="0" err="1" smtClean="0"/>
              <a:t>Primary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responsible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r>
              <a:rPr lang="tr-TR" dirty="0" err="1" smtClean="0"/>
              <a:t>Veterinarian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r>
              <a:rPr lang="tr-TR" dirty="0" smtClean="0"/>
              <a:t> in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industry</a:t>
            </a:r>
            <a:endParaRPr lang="tr-TR" dirty="0" smtClean="0"/>
          </a:p>
          <a:p>
            <a:r>
              <a:rPr lang="tr-TR" dirty="0" err="1" smtClean="0"/>
              <a:t>Practice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21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Plan of </a:t>
            </a:r>
            <a:r>
              <a:rPr lang="tr-TR" dirty="0" err="1" smtClean="0"/>
              <a:t>lecture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Basic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lecture</a:t>
            </a:r>
            <a:endParaRPr lang="tr-TR" dirty="0" smtClean="0"/>
          </a:p>
          <a:p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pPr lvl="1"/>
            <a:r>
              <a:rPr lang="tr-TR" dirty="0" err="1" smtClean="0"/>
              <a:t>Description</a:t>
            </a:r>
            <a:endParaRPr lang="tr-TR" dirty="0" smtClean="0"/>
          </a:p>
          <a:p>
            <a:pPr lvl="1"/>
            <a:r>
              <a:rPr lang="tr-TR" dirty="0" smtClean="0"/>
              <a:t>New </a:t>
            </a:r>
            <a:r>
              <a:rPr lang="tr-TR" dirty="0" err="1" smtClean="0"/>
              <a:t>development</a:t>
            </a:r>
            <a:r>
              <a:rPr lang="tr-TR" dirty="0" smtClean="0"/>
              <a:t> </a:t>
            </a:r>
            <a:r>
              <a:rPr lang="tr-TR" dirty="0" err="1" smtClean="0"/>
              <a:t>abaout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pPr lvl="1"/>
            <a:r>
              <a:rPr lang="tr-TR" dirty="0" err="1" smtClean="0"/>
              <a:t>Etiology</a:t>
            </a:r>
            <a:endParaRPr lang="tr-TR" dirty="0" smtClean="0"/>
          </a:p>
          <a:p>
            <a:pPr lvl="1"/>
            <a:r>
              <a:rPr lang="tr-TR" dirty="0" err="1" smtClean="0"/>
              <a:t>Epidemiology</a:t>
            </a:r>
            <a:endParaRPr lang="tr-TR" dirty="0" smtClean="0"/>
          </a:p>
          <a:p>
            <a:pPr lvl="1"/>
            <a:r>
              <a:rPr lang="tr-TR" dirty="0" err="1" smtClean="0"/>
              <a:t>Situation</a:t>
            </a:r>
            <a:r>
              <a:rPr lang="tr-TR" dirty="0" smtClean="0"/>
              <a:t> in </a:t>
            </a:r>
            <a:r>
              <a:rPr lang="tr-TR" dirty="0" err="1" smtClean="0"/>
              <a:t>Turkey</a:t>
            </a:r>
            <a:endParaRPr lang="tr-TR" dirty="0" smtClean="0"/>
          </a:p>
          <a:p>
            <a:pPr lvl="1"/>
            <a:r>
              <a:rPr lang="tr-TR" dirty="0" err="1" smtClean="0"/>
              <a:t>Clinic</a:t>
            </a:r>
            <a:endParaRPr lang="tr-TR" dirty="0" smtClean="0"/>
          </a:p>
          <a:p>
            <a:pPr lvl="1"/>
            <a:r>
              <a:rPr lang="tr-TR" dirty="0" err="1" smtClean="0"/>
              <a:t>Treatment</a:t>
            </a:r>
            <a:endParaRPr lang="tr-TR" dirty="0" smtClean="0"/>
          </a:p>
          <a:p>
            <a:pPr lvl="1"/>
            <a:r>
              <a:rPr lang="tr-TR" dirty="0" err="1" smtClean="0"/>
              <a:t>Protection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endParaRPr lang="tr-TR" dirty="0" smtClean="0"/>
          </a:p>
          <a:p>
            <a:pPr marL="274320" lvl="1" indent="0">
              <a:buNone/>
            </a:pPr>
            <a:endParaRPr lang="tr-TR" dirty="0" smtClean="0"/>
          </a:p>
          <a:p>
            <a:pPr lvl="8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3548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sources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English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Turkish</a:t>
            </a:r>
            <a:r>
              <a:rPr lang="tr-TR" dirty="0" smtClean="0"/>
              <a:t> </a:t>
            </a:r>
            <a:r>
              <a:rPr lang="tr-TR" dirty="0" err="1" smtClean="0"/>
              <a:t>Books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poulrty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r>
              <a:rPr lang="tr-TR" dirty="0" err="1" smtClean="0"/>
              <a:t>Lectures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journals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128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701407" y="1393787"/>
            <a:ext cx="10058400" cy="4051300"/>
          </a:xfrm>
        </p:spPr>
        <p:txBody>
          <a:bodyPr/>
          <a:lstStyle/>
          <a:p>
            <a:r>
              <a:rPr lang="tr-TR" dirty="0" err="1" smtClean="0"/>
              <a:t>Practical</a:t>
            </a:r>
            <a:r>
              <a:rPr lang="tr-TR" dirty="0" smtClean="0"/>
              <a:t> </a:t>
            </a:r>
            <a:r>
              <a:rPr lang="tr-TR" dirty="0" err="1" smtClean="0"/>
              <a:t>lectures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Mid-term</a:t>
            </a:r>
            <a:r>
              <a:rPr lang="tr-TR" dirty="0" smtClean="0"/>
              <a:t> </a:t>
            </a:r>
          </a:p>
          <a:p>
            <a:r>
              <a:rPr lang="tr-TR" dirty="0" smtClean="0"/>
              <a:t>Final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0597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General </a:t>
            </a:r>
            <a:r>
              <a:rPr lang="tr-TR" dirty="0" err="1" smtClean="0"/>
              <a:t>ınformatıon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ındustry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1930	Merkez Tavukçuluk enstitüsü</a:t>
            </a:r>
          </a:p>
          <a:p>
            <a:r>
              <a:rPr lang="tr-TR" dirty="0" smtClean="0"/>
              <a:t>1952	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import</a:t>
            </a:r>
            <a:r>
              <a:rPr lang="tr-TR" dirty="0" smtClean="0"/>
              <a:t> of </a:t>
            </a:r>
            <a:r>
              <a:rPr lang="tr-TR" dirty="0" err="1" smtClean="0"/>
              <a:t>pure</a:t>
            </a:r>
            <a:r>
              <a:rPr lang="tr-TR" dirty="0" smtClean="0"/>
              <a:t> </a:t>
            </a:r>
            <a:r>
              <a:rPr lang="tr-TR" dirty="0" err="1" smtClean="0"/>
              <a:t>race</a:t>
            </a:r>
            <a:endParaRPr lang="tr-TR" dirty="0" smtClean="0"/>
          </a:p>
          <a:p>
            <a:r>
              <a:rPr lang="tr-TR" dirty="0" smtClean="0"/>
              <a:t>1963	</a:t>
            </a:r>
            <a:r>
              <a:rPr lang="tr-TR" dirty="0" err="1" smtClean="0"/>
              <a:t>Import</a:t>
            </a:r>
            <a:r>
              <a:rPr lang="tr-TR" dirty="0" smtClean="0"/>
              <a:t> of </a:t>
            </a:r>
            <a:r>
              <a:rPr lang="tr-TR" dirty="0" err="1" smtClean="0"/>
              <a:t>Parent</a:t>
            </a:r>
            <a:r>
              <a:rPr lang="tr-TR" dirty="0" smtClean="0"/>
              <a:t> </a:t>
            </a:r>
            <a:r>
              <a:rPr lang="tr-TR" dirty="0" err="1" smtClean="0"/>
              <a:t>Stock</a:t>
            </a:r>
            <a:endParaRPr lang="tr-TR" dirty="0" smtClean="0"/>
          </a:p>
          <a:p>
            <a:r>
              <a:rPr lang="tr-TR" dirty="0" smtClean="0"/>
              <a:t>1970	</a:t>
            </a:r>
            <a:r>
              <a:rPr lang="tr-TR" dirty="0" err="1" smtClean="0"/>
              <a:t>Increase</a:t>
            </a:r>
            <a:r>
              <a:rPr lang="tr-TR" dirty="0" smtClean="0"/>
              <a:t> in </a:t>
            </a:r>
            <a:r>
              <a:rPr lang="tr-TR" dirty="0" err="1" smtClean="0"/>
              <a:t>investment</a:t>
            </a:r>
            <a:endParaRPr lang="tr-TR" dirty="0" smtClean="0"/>
          </a:p>
          <a:p>
            <a:r>
              <a:rPr lang="tr-TR" dirty="0" smtClean="0"/>
              <a:t>1990	</a:t>
            </a:r>
            <a:r>
              <a:rPr lang="tr-TR" dirty="0" err="1" smtClean="0"/>
              <a:t>Modernization</a:t>
            </a:r>
            <a:endParaRPr lang="tr-TR" dirty="0" smtClean="0"/>
          </a:p>
          <a:p>
            <a:r>
              <a:rPr lang="tr-TR" dirty="0" smtClean="0"/>
              <a:t>2000	Product </a:t>
            </a:r>
            <a:r>
              <a:rPr lang="tr-TR" dirty="0" err="1" smtClean="0"/>
              <a:t>quality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Marketing</a:t>
            </a:r>
          </a:p>
          <a:p>
            <a:pPr marL="0" indent="0">
              <a:buNone/>
            </a:pPr>
            <a:r>
              <a:rPr lang="tr-TR" dirty="0" smtClean="0"/>
              <a:t>Development in </a:t>
            </a:r>
            <a:r>
              <a:rPr lang="tr-TR" dirty="0" err="1" smtClean="0"/>
              <a:t>broiler</a:t>
            </a:r>
            <a:r>
              <a:rPr lang="tr-TR" dirty="0" smtClean="0"/>
              <a:t> </a:t>
            </a:r>
            <a:r>
              <a:rPr lang="tr-TR" dirty="0" err="1" smtClean="0"/>
              <a:t>sector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30 </a:t>
            </a:r>
            <a:r>
              <a:rPr lang="tr-TR" dirty="0" err="1" smtClean="0"/>
              <a:t>years</a:t>
            </a:r>
            <a:r>
              <a:rPr lang="tr-TR" dirty="0" smtClean="0"/>
              <a:t>;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1980-81		1.7 kg (</a:t>
            </a:r>
            <a:r>
              <a:rPr lang="tr-TR" dirty="0" err="1" smtClean="0"/>
              <a:t>Consumption</a:t>
            </a:r>
            <a:r>
              <a:rPr lang="tr-TR" dirty="0" smtClean="0"/>
              <a:t> of </a:t>
            </a:r>
            <a:r>
              <a:rPr lang="tr-TR" dirty="0" err="1" smtClean="0"/>
              <a:t>chicken</a:t>
            </a:r>
            <a:r>
              <a:rPr lang="tr-TR" dirty="0" smtClean="0"/>
              <a:t> </a:t>
            </a:r>
            <a:r>
              <a:rPr lang="tr-TR" dirty="0" err="1" smtClean="0"/>
              <a:t>per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1996-98		9.7 kg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2005		13-14 kg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9198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Unvan 186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82308"/>
          </a:xfrm>
        </p:spPr>
        <p:txBody>
          <a:bodyPr>
            <a:noAutofit/>
          </a:bodyPr>
          <a:lstStyle/>
          <a:p>
            <a:r>
              <a:rPr lang="tr-TR" sz="2800" dirty="0" err="1" smtClean="0"/>
              <a:t>consumptıon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productıon</a:t>
            </a:r>
            <a:r>
              <a:rPr lang="tr-TR" sz="2800" dirty="0" smtClean="0"/>
              <a:t> of </a:t>
            </a:r>
            <a:r>
              <a:rPr lang="tr-TR" sz="2800" dirty="0" err="1" smtClean="0"/>
              <a:t>chıcken</a:t>
            </a:r>
            <a:r>
              <a:rPr lang="tr-TR" sz="2800" dirty="0" smtClean="0"/>
              <a:t> </a:t>
            </a:r>
            <a:r>
              <a:rPr lang="tr-TR" sz="2800" dirty="0" err="1" smtClean="0"/>
              <a:t>ın</a:t>
            </a:r>
            <a:r>
              <a:rPr lang="tr-TR" sz="2800" dirty="0" smtClean="0"/>
              <a:t> </a:t>
            </a:r>
            <a:r>
              <a:rPr lang="tr-TR" sz="2800" dirty="0" err="1" smtClean="0"/>
              <a:t>turkey</a:t>
            </a:r>
            <a:r>
              <a:rPr lang="tr-TR" sz="2800" dirty="0" smtClean="0"/>
              <a:t> </a:t>
            </a:r>
            <a:r>
              <a:rPr lang="tr-TR" sz="2800" dirty="0" err="1" smtClean="0"/>
              <a:t>between</a:t>
            </a:r>
            <a:r>
              <a:rPr lang="tr-TR" sz="2800" dirty="0" smtClean="0"/>
              <a:t> 1990-2000</a:t>
            </a:r>
            <a:endParaRPr lang="tr-TR" sz="2800" dirty="0"/>
          </a:p>
        </p:txBody>
      </p:sp>
      <p:grpSp>
        <p:nvGrpSpPr>
          <p:cNvPr id="4" name="Group 375"/>
          <p:cNvGrpSpPr>
            <a:grpSpLocks/>
          </p:cNvGrpSpPr>
          <p:nvPr/>
        </p:nvGrpSpPr>
        <p:grpSpPr bwMode="auto">
          <a:xfrm>
            <a:off x="2041793" y="1339137"/>
            <a:ext cx="7300511" cy="5074516"/>
            <a:chOff x="-3" y="294"/>
            <a:chExt cx="2169" cy="4905"/>
          </a:xfrm>
        </p:grpSpPr>
        <p:grpSp>
          <p:nvGrpSpPr>
            <p:cNvPr id="5" name="Group 376"/>
            <p:cNvGrpSpPr>
              <a:grpSpLocks/>
            </p:cNvGrpSpPr>
            <p:nvPr/>
          </p:nvGrpSpPr>
          <p:grpSpPr bwMode="auto">
            <a:xfrm>
              <a:off x="0" y="294"/>
              <a:ext cx="2163" cy="4902"/>
              <a:chOff x="0" y="294"/>
              <a:chExt cx="2163" cy="4902"/>
            </a:xfrm>
          </p:grpSpPr>
          <p:grpSp>
            <p:nvGrpSpPr>
              <p:cNvPr id="7" name="Group 377"/>
              <p:cNvGrpSpPr>
                <a:grpSpLocks/>
              </p:cNvGrpSpPr>
              <p:nvPr/>
            </p:nvGrpSpPr>
            <p:grpSpPr bwMode="auto">
              <a:xfrm>
                <a:off x="0" y="355"/>
                <a:ext cx="354" cy="711"/>
                <a:chOff x="0" y="355"/>
                <a:chExt cx="354" cy="711"/>
              </a:xfrm>
            </p:grpSpPr>
            <p:sp>
              <p:nvSpPr>
                <p:cNvPr id="185" name="Rectangle 378"/>
                <p:cNvSpPr>
                  <a:spLocks noChangeArrowheads="1"/>
                </p:cNvSpPr>
                <p:nvPr/>
              </p:nvSpPr>
              <p:spPr bwMode="auto">
                <a:xfrm>
                  <a:off x="43" y="475"/>
                  <a:ext cx="268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tr-TR" altLang="tr-TR" sz="1400" dirty="0" err="1" smtClean="0">
                      <a:cs typeface="Times New Roman" panose="02020603050405020304" pitchFamily="18" charset="0"/>
                    </a:rPr>
                    <a:t>Years</a:t>
                  </a:r>
                  <a:endParaRPr lang="en-US" altLang="tr-TR" sz="1400" dirty="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tr-TR" sz="1400" dirty="0"/>
                </a:p>
              </p:txBody>
            </p:sp>
            <p:sp>
              <p:nvSpPr>
                <p:cNvPr id="186" name="Rectangle 379"/>
                <p:cNvSpPr>
                  <a:spLocks noChangeArrowheads="1"/>
                </p:cNvSpPr>
                <p:nvPr/>
              </p:nvSpPr>
              <p:spPr bwMode="auto">
                <a:xfrm>
                  <a:off x="0" y="355"/>
                  <a:ext cx="354" cy="71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8" name="Group 380"/>
              <p:cNvGrpSpPr>
                <a:grpSpLocks/>
              </p:cNvGrpSpPr>
              <p:nvPr/>
            </p:nvGrpSpPr>
            <p:grpSpPr bwMode="auto">
              <a:xfrm>
                <a:off x="354" y="294"/>
                <a:ext cx="443" cy="772"/>
                <a:chOff x="354" y="294"/>
                <a:chExt cx="443" cy="772"/>
              </a:xfrm>
            </p:grpSpPr>
            <p:sp>
              <p:nvSpPr>
                <p:cNvPr id="183" name="Rectangle 381"/>
                <p:cNvSpPr>
                  <a:spLocks noChangeArrowheads="1"/>
                </p:cNvSpPr>
                <p:nvPr/>
              </p:nvSpPr>
              <p:spPr bwMode="auto">
                <a:xfrm>
                  <a:off x="402" y="294"/>
                  <a:ext cx="352" cy="70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tr-TR" altLang="tr-TR" sz="1200" dirty="0" smtClean="0">
                      <a:cs typeface="Times New Roman" panose="02020603050405020304" pitchFamily="18" charset="0"/>
                    </a:rPr>
                    <a:t>Total </a:t>
                  </a:r>
                  <a:r>
                    <a:rPr lang="tr-TR" altLang="tr-TR" sz="1200" dirty="0" err="1" smtClean="0">
                      <a:cs typeface="Times New Roman" panose="02020603050405020304" pitchFamily="18" charset="0"/>
                    </a:rPr>
                    <a:t>Production</a:t>
                  </a:r>
                  <a:r>
                    <a:rPr lang="tr-TR" altLang="tr-TR" sz="1200" dirty="0" smtClean="0">
                      <a:cs typeface="Times New Roman" panose="02020603050405020304" pitchFamily="18" charset="0"/>
                    </a:rPr>
                    <a:t> of </a:t>
                  </a:r>
                  <a:r>
                    <a:rPr lang="tr-TR" altLang="tr-TR" sz="1200" dirty="0" err="1" smtClean="0">
                      <a:cs typeface="Times New Roman" panose="02020603050405020304" pitchFamily="18" charset="0"/>
                    </a:rPr>
                    <a:t>Chicken</a:t>
                  </a:r>
                  <a:r>
                    <a:rPr lang="tr-TR" altLang="tr-TR" sz="1200" dirty="0" smtClean="0"/>
                    <a:t> </a:t>
                  </a:r>
                  <a:endParaRPr lang="tr-TR" altLang="tr-TR" sz="1200" dirty="0"/>
                </a:p>
                <a:p>
                  <a:pPr algn="ctr"/>
                  <a:r>
                    <a:rPr lang="tr-TR" altLang="tr-TR" sz="1200" dirty="0"/>
                    <a:t>   </a:t>
                  </a:r>
                  <a:r>
                    <a:rPr lang="tr-TR" altLang="tr-TR" sz="1200" dirty="0">
                      <a:cs typeface="Times New Roman" panose="02020603050405020304" pitchFamily="18" charset="0"/>
                    </a:rPr>
                    <a:t>(Ton)</a:t>
                  </a:r>
                  <a:endParaRPr lang="en-US" altLang="tr-TR" sz="1200" dirty="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tr-TR" sz="1200" dirty="0"/>
                </a:p>
              </p:txBody>
            </p:sp>
            <p:sp>
              <p:nvSpPr>
                <p:cNvPr id="184" name="Rectangle 382"/>
                <p:cNvSpPr>
                  <a:spLocks noChangeArrowheads="1"/>
                </p:cNvSpPr>
                <p:nvPr/>
              </p:nvSpPr>
              <p:spPr bwMode="auto">
                <a:xfrm>
                  <a:off x="354" y="355"/>
                  <a:ext cx="443" cy="71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9" name="Group 383"/>
              <p:cNvGrpSpPr>
                <a:grpSpLocks/>
              </p:cNvGrpSpPr>
              <p:nvPr/>
            </p:nvGrpSpPr>
            <p:grpSpPr bwMode="auto">
              <a:xfrm>
                <a:off x="797" y="355"/>
                <a:ext cx="369" cy="828"/>
                <a:chOff x="797" y="355"/>
                <a:chExt cx="369" cy="828"/>
              </a:xfrm>
            </p:grpSpPr>
            <p:sp>
              <p:nvSpPr>
                <p:cNvPr id="181" name="Rectangle 384"/>
                <p:cNvSpPr>
                  <a:spLocks noChangeArrowheads="1"/>
                </p:cNvSpPr>
                <p:nvPr/>
              </p:nvSpPr>
              <p:spPr bwMode="auto">
                <a:xfrm>
                  <a:off x="840" y="355"/>
                  <a:ext cx="283" cy="82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tr-TR" altLang="tr-TR" sz="1200" dirty="0" err="1" smtClean="0">
                      <a:cs typeface="Times New Roman" panose="02020603050405020304" pitchFamily="18" charset="0"/>
                    </a:rPr>
                    <a:t>Increase</a:t>
                  </a:r>
                  <a:r>
                    <a:rPr lang="tr-TR" altLang="tr-TR" sz="1200" dirty="0" smtClean="0">
                      <a:cs typeface="Times New Roman" panose="02020603050405020304" pitchFamily="18" charset="0"/>
                    </a:rPr>
                    <a:t> of </a:t>
                  </a:r>
                  <a:r>
                    <a:rPr lang="tr-TR" altLang="tr-TR" sz="1200" dirty="0" err="1" smtClean="0">
                      <a:cs typeface="Times New Roman" panose="02020603050405020304" pitchFamily="18" charset="0"/>
                    </a:rPr>
                    <a:t>production</a:t>
                  </a:r>
                  <a:r>
                    <a:rPr lang="tr-TR" altLang="tr-TR" sz="1200" dirty="0" smtClean="0">
                      <a:cs typeface="Times New Roman" panose="02020603050405020304" pitchFamily="18" charset="0"/>
                    </a:rPr>
                    <a:t> (%)</a:t>
                  </a:r>
                  <a:endParaRPr lang="en-US" altLang="tr-TR" sz="1200" dirty="0"/>
                </a:p>
              </p:txBody>
            </p:sp>
            <p:sp>
              <p:nvSpPr>
                <p:cNvPr id="182" name="Rectangle 385"/>
                <p:cNvSpPr>
                  <a:spLocks noChangeArrowheads="1"/>
                </p:cNvSpPr>
                <p:nvPr/>
              </p:nvSpPr>
              <p:spPr bwMode="auto">
                <a:xfrm>
                  <a:off x="797" y="355"/>
                  <a:ext cx="369" cy="71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" name="Group 386"/>
              <p:cNvGrpSpPr>
                <a:grpSpLocks/>
              </p:cNvGrpSpPr>
              <p:nvPr/>
            </p:nvGrpSpPr>
            <p:grpSpPr bwMode="auto">
              <a:xfrm>
                <a:off x="1166" y="355"/>
                <a:ext cx="514" cy="787"/>
                <a:chOff x="1166" y="355"/>
                <a:chExt cx="514" cy="787"/>
              </a:xfrm>
            </p:grpSpPr>
            <p:sp>
              <p:nvSpPr>
                <p:cNvPr id="179" name="Rectangle 387"/>
                <p:cNvSpPr>
                  <a:spLocks noChangeArrowheads="1"/>
                </p:cNvSpPr>
                <p:nvPr/>
              </p:nvSpPr>
              <p:spPr bwMode="auto">
                <a:xfrm>
                  <a:off x="1209" y="434"/>
                  <a:ext cx="428" cy="70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tr-TR" altLang="tr-TR" sz="1100" dirty="0" smtClean="0">
                      <a:cs typeface="Times New Roman" panose="02020603050405020304" pitchFamily="18" charset="0"/>
                    </a:rPr>
                    <a:t>Country </a:t>
                  </a:r>
                  <a:r>
                    <a:rPr lang="tr-TR" altLang="tr-TR" sz="1100" dirty="0" err="1" smtClean="0">
                      <a:cs typeface="Times New Roman" panose="02020603050405020304" pitchFamily="18" charset="0"/>
                    </a:rPr>
                    <a:t>population</a:t>
                  </a:r>
                  <a:endParaRPr lang="en-US" altLang="tr-TR" sz="1100" dirty="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tr-TR" altLang="tr-TR" sz="1100" dirty="0" smtClean="0">
                      <a:cs typeface="Times New Roman" panose="02020603050405020304" pitchFamily="18" charset="0"/>
                    </a:rPr>
                    <a:t>(</a:t>
                  </a:r>
                  <a:r>
                    <a:rPr lang="tr-TR" altLang="tr-TR" sz="1100" dirty="0" err="1" smtClean="0">
                      <a:cs typeface="Times New Roman" panose="02020603050405020304" pitchFamily="18" charset="0"/>
                    </a:rPr>
                    <a:t>approximate</a:t>
                  </a:r>
                  <a:r>
                    <a:rPr lang="tr-TR" altLang="tr-TR" sz="1100" dirty="0" smtClean="0">
                      <a:cs typeface="Times New Roman" panose="02020603050405020304" pitchFamily="18" charset="0"/>
                    </a:rPr>
                    <a:t> </a:t>
                  </a:r>
                  <a:r>
                    <a:rPr lang="tr-TR" altLang="tr-TR" sz="1100" dirty="0">
                      <a:cs typeface="Times New Roman" panose="02020603050405020304" pitchFamily="18" charset="0"/>
                    </a:rPr>
                    <a:t>x1000)</a:t>
                  </a:r>
                  <a:endParaRPr lang="en-US" altLang="tr-TR" sz="1100" dirty="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tr-TR" sz="1100" dirty="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ctr"/>
                  <a:endParaRPr lang="en-US" altLang="tr-TR" sz="1100" dirty="0"/>
                </a:p>
              </p:txBody>
            </p:sp>
            <p:sp>
              <p:nvSpPr>
                <p:cNvPr id="180" name="Rectangle 388"/>
                <p:cNvSpPr>
                  <a:spLocks noChangeArrowheads="1"/>
                </p:cNvSpPr>
                <p:nvPr/>
              </p:nvSpPr>
              <p:spPr bwMode="auto">
                <a:xfrm>
                  <a:off x="1166" y="355"/>
                  <a:ext cx="514" cy="71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1" name="Group 389"/>
              <p:cNvGrpSpPr>
                <a:grpSpLocks/>
              </p:cNvGrpSpPr>
              <p:nvPr/>
            </p:nvGrpSpPr>
            <p:grpSpPr bwMode="auto">
              <a:xfrm>
                <a:off x="1680" y="355"/>
                <a:ext cx="483" cy="912"/>
                <a:chOff x="1680" y="355"/>
                <a:chExt cx="483" cy="912"/>
              </a:xfrm>
            </p:grpSpPr>
            <p:sp>
              <p:nvSpPr>
                <p:cNvPr id="177" name="Rectangle 390"/>
                <p:cNvSpPr>
                  <a:spLocks noChangeArrowheads="1"/>
                </p:cNvSpPr>
                <p:nvPr/>
              </p:nvSpPr>
              <p:spPr bwMode="auto">
                <a:xfrm>
                  <a:off x="1723" y="428"/>
                  <a:ext cx="397" cy="8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tr-TR" altLang="tr-TR" sz="1100" dirty="0" err="1" smtClean="0">
                      <a:cs typeface="Times New Roman" panose="02020603050405020304" pitchFamily="18" charset="0"/>
                    </a:rPr>
                    <a:t>Consumption</a:t>
                  </a:r>
                  <a:r>
                    <a:rPr lang="tr-TR" altLang="tr-TR" sz="1100" dirty="0" smtClean="0">
                      <a:cs typeface="Times New Roman" panose="02020603050405020304" pitchFamily="18" charset="0"/>
                    </a:rPr>
                    <a:t> of </a:t>
                  </a:r>
                  <a:r>
                    <a:rPr lang="tr-TR" altLang="tr-TR" sz="1100" dirty="0" err="1" smtClean="0">
                      <a:cs typeface="Times New Roman" panose="02020603050405020304" pitchFamily="18" charset="0"/>
                    </a:rPr>
                    <a:t>chicken</a:t>
                  </a:r>
                  <a:r>
                    <a:rPr lang="tr-TR" altLang="tr-TR" sz="1100" dirty="0" smtClean="0">
                      <a:cs typeface="Times New Roman" panose="02020603050405020304" pitchFamily="18" charset="0"/>
                    </a:rPr>
                    <a:t> </a:t>
                  </a:r>
                  <a:r>
                    <a:rPr lang="tr-TR" altLang="tr-TR" sz="1100" dirty="0" err="1" smtClean="0">
                      <a:cs typeface="Times New Roman" panose="02020603050405020304" pitchFamily="18" charset="0"/>
                    </a:rPr>
                    <a:t>per</a:t>
                  </a:r>
                  <a:r>
                    <a:rPr lang="tr-TR" altLang="tr-TR" sz="1100" dirty="0" smtClean="0">
                      <a:cs typeface="Times New Roman" panose="02020603050405020304" pitchFamily="18" charset="0"/>
                    </a:rPr>
                    <a:t> </a:t>
                  </a:r>
                  <a:r>
                    <a:rPr lang="tr-TR" altLang="tr-TR" sz="1100" dirty="0" err="1" smtClean="0">
                      <a:cs typeface="Times New Roman" panose="02020603050405020304" pitchFamily="18" charset="0"/>
                    </a:rPr>
                    <a:t>person</a:t>
                  </a:r>
                  <a:r>
                    <a:rPr lang="tr-TR" altLang="tr-TR" sz="1100" dirty="0" smtClean="0">
                      <a:cs typeface="Times New Roman" panose="02020603050405020304" pitchFamily="18" charset="0"/>
                    </a:rPr>
                    <a:t> </a:t>
                  </a:r>
                  <a:r>
                    <a:rPr lang="tr-TR" altLang="tr-TR" sz="1100" dirty="0" smtClean="0"/>
                    <a:t>(</a:t>
                  </a:r>
                  <a:r>
                    <a:rPr lang="tr-TR" altLang="tr-TR" sz="1100" dirty="0" smtClean="0">
                      <a:cs typeface="Times New Roman" panose="02020603050405020304" pitchFamily="18" charset="0"/>
                    </a:rPr>
                    <a:t>kg/</a:t>
                  </a:r>
                  <a:r>
                    <a:rPr lang="tr-TR" altLang="tr-TR" sz="1100" dirty="0" err="1" smtClean="0">
                      <a:cs typeface="Times New Roman" panose="02020603050405020304" pitchFamily="18" charset="0"/>
                    </a:rPr>
                    <a:t>year</a:t>
                  </a:r>
                  <a:r>
                    <a:rPr lang="tr-TR" altLang="tr-TR" sz="1100" dirty="0" smtClean="0">
                      <a:cs typeface="Times New Roman" panose="02020603050405020304" pitchFamily="18" charset="0"/>
                    </a:rPr>
                    <a:t>)</a:t>
                  </a:r>
                  <a:endParaRPr lang="en-US" altLang="tr-TR" sz="1100" dirty="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tr-TR" sz="1100" dirty="0"/>
                </a:p>
              </p:txBody>
            </p:sp>
            <p:sp>
              <p:nvSpPr>
                <p:cNvPr id="178" name="Rectangle 391"/>
                <p:cNvSpPr>
                  <a:spLocks noChangeArrowheads="1"/>
                </p:cNvSpPr>
                <p:nvPr/>
              </p:nvSpPr>
              <p:spPr bwMode="auto">
                <a:xfrm>
                  <a:off x="1680" y="355"/>
                  <a:ext cx="483" cy="71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2" name="Group 392"/>
              <p:cNvGrpSpPr>
                <a:grpSpLocks/>
              </p:cNvGrpSpPr>
              <p:nvPr/>
            </p:nvGrpSpPr>
            <p:grpSpPr bwMode="auto">
              <a:xfrm>
                <a:off x="0" y="1066"/>
                <a:ext cx="354" cy="403"/>
                <a:chOff x="0" y="1066"/>
                <a:chExt cx="354" cy="403"/>
              </a:xfrm>
            </p:grpSpPr>
            <p:sp>
              <p:nvSpPr>
                <p:cNvPr id="175" name="Rectangle 393"/>
                <p:cNvSpPr>
                  <a:spLocks noChangeArrowheads="1"/>
                </p:cNvSpPr>
                <p:nvPr/>
              </p:nvSpPr>
              <p:spPr bwMode="auto">
                <a:xfrm>
                  <a:off x="43" y="1066"/>
                  <a:ext cx="268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1990</a:t>
                  </a:r>
                  <a:endParaRPr lang="en-US" altLang="tr-TR" sz="1400"/>
                </a:p>
              </p:txBody>
            </p:sp>
            <p:sp>
              <p:nvSpPr>
                <p:cNvPr id="176" name="Rectangle 394"/>
                <p:cNvSpPr>
                  <a:spLocks noChangeArrowheads="1"/>
                </p:cNvSpPr>
                <p:nvPr/>
              </p:nvSpPr>
              <p:spPr bwMode="auto">
                <a:xfrm>
                  <a:off x="0" y="1066"/>
                  <a:ext cx="35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3" name="Group 395"/>
              <p:cNvGrpSpPr>
                <a:grpSpLocks/>
              </p:cNvGrpSpPr>
              <p:nvPr/>
            </p:nvGrpSpPr>
            <p:grpSpPr bwMode="auto">
              <a:xfrm>
                <a:off x="354" y="1066"/>
                <a:ext cx="443" cy="403"/>
                <a:chOff x="354" y="1066"/>
                <a:chExt cx="443" cy="403"/>
              </a:xfrm>
            </p:grpSpPr>
            <p:sp>
              <p:nvSpPr>
                <p:cNvPr id="173" name="Rectangle 396"/>
                <p:cNvSpPr>
                  <a:spLocks noChangeArrowheads="1"/>
                </p:cNvSpPr>
                <p:nvPr/>
              </p:nvSpPr>
              <p:spPr bwMode="auto">
                <a:xfrm>
                  <a:off x="397" y="1066"/>
                  <a:ext cx="357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 dirty="0">
                      <a:cs typeface="Times New Roman" panose="02020603050405020304" pitchFamily="18" charset="0"/>
                    </a:rPr>
                    <a:t>216.759</a:t>
                  </a:r>
                  <a:endParaRPr lang="en-US" altLang="tr-TR" sz="1400" dirty="0"/>
                </a:p>
              </p:txBody>
            </p:sp>
            <p:sp>
              <p:nvSpPr>
                <p:cNvPr id="174" name="Rectangle 397"/>
                <p:cNvSpPr>
                  <a:spLocks noChangeArrowheads="1"/>
                </p:cNvSpPr>
                <p:nvPr/>
              </p:nvSpPr>
              <p:spPr bwMode="auto">
                <a:xfrm>
                  <a:off x="354" y="1066"/>
                  <a:ext cx="44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4" name="Group 398"/>
              <p:cNvGrpSpPr>
                <a:grpSpLocks/>
              </p:cNvGrpSpPr>
              <p:nvPr/>
            </p:nvGrpSpPr>
            <p:grpSpPr bwMode="auto">
              <a:xfrm>
                <a:off x="797" y="1066"/>
                <a:ext cx="369" cy="403"/>
                <a:chOff x="797" y="1066"/>
                <a:chExt cx="369" cy="403"/>
              </a:xfrm>
            </p:grpSpPr>
            <p:sp>
              <p:nvSpPr>
                <p:cNvPr id="171" name="Rectangle 399"/>
                <p:cNvSpPr>
                  <a:spLocks noChangeArrowheads="1"/>
                </p:cNvSpPr>
                <p:nvPr/>
              </p:nvSpPr>
              <p:spPr bwMode="auto">
                <a:xfrm>
                  <a:off x="840" y="1066"/>
                  <a:ext cx="283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ctr"/>
                  <a:endParaRPr lang="en-US" altLang="tr-TR" sz="1400"/>
                </a:p>
              </p:txBody>
            </p:sp>
            <p:sp>
              <p:nvSpPr>
                <p:cNvPr id="172" name="Rectangle 400"/>
                <p:cNvSpPr>
                  <a:spLocks noChangeArrowheads="1"/>
                </p:cNvSpPr>
                <p:nvPr/>
              </p:nvSpPr>
              <p:spPr bwMode="auto">
                <a:xfrm>
                  <a:off x="797" y="1066"/>
                  <a:ext cx="36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5" name="Group 401"/>
              <p:cNvGrpSpPr>
                <a:grpSpLocks/>
              </p:cNvGrpSpPr>
              <p:nvPr/>
            </p:nvGrpSpPr>
            <p:grpSpPr bwMode="auto">
              <a:xfrm>
                <a:off x="1166" y="1066"/>
                <a:ext cx="514" cy="403"/>
                <a:chOff x="1166" y="1066"/>
                <a:chExt cx="514" cy="403"/>
              </a:xfrm>
            </p:grpSpPr>
            <p:sp>
              <p:nvSpPr>
                <p:cNvPr id="169" name="Rectangle 402"/>
                <p:cNvSpPr>
                  <a:spLocks noChangeArrowheads="1"/>
                </p:cNvSpPr>
                <p:nvPr/>
              </p:nvSpPr>
              <p:spPr bwMode="auto">
                <a:xfrm>
                  <a:off x="1209" y="1066"/>
                  <a:ext cx="428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56.203</a:t>
                  </a:r>
                  <a:endParaRPr lang="en-US" altLang="tr-TR" sz="1400"/>
                </a:p>
              </p:txBody>
            </p:sp>
            <p:sp>
              <p:nvSpPr>
                <p:cNvPr id="170" name="Rectangle 403"/>
                <p:cNvSpPr>
                  <a:spLocks noChangeArrowheads="1"/>
                </p:cNvSpPr>
                <p:nvPr/>
              </p:nvSpPr>
              <p:spPr bwMode="auto">
                <a:xfrm>
                  <a:off x="1166" y="1066"/>
                  <a:ext cx="51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6" name="Group 404"/>
              <p:cNvGrpSpPr>
                <a:grpSpLocks/>
              </p:cNvGrpSpPr>
              <p:nvPr/>
            </p:nvGrpSpPr>
            <p:grpSpPr bwMode="auto">
              <a:xfrm>
                <a:off x="1680" y="1066"/>
                <a:ext cx="483" cy="403"/>
                <a:chOff x="1680" y="1066"/>
                <a:chExt cx="483" cy="403"/>
              </a:xfrm>
            </p:grpSpPr>
            <p:sp>
              <p:nvSpPr>
                <p:cNvPr id="167" name="Rectangle 405"/>
                <p:cNvSpPr>
                  <a:spLocks noChangeArrowheads="1"/>
                </p:cNvSpPr>
                <p:nvPr/>
              </p:nvSpPr>
              <p:spPr bwMode="auto">
                <a:xfrm>
                  <a:off x="1723" y="1066"/>
                  <a:ext cx="397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 b="1">
                      <a:cs typeface="Times New Roman" panose="02020603050405020304" pitchFamily="18" charset="0"/>
                    </a:rPr>
                    <a:t>3,85</a:t>
                  </a:r>
                  <a:endParaRPr lang="en-US" altLang="tr-TR" sz="1400"/>
                </a:p>
              </p:txBody>
            </p:sp>
            <p:sp>
              <p:nvSpPr>
                <p:cNvPr id="168" name="Rectangle 406"/>
                <p:cNvSpPr>
                  <a:spLocks noChangeArrowheads="1"/>
                </p:cNvSpPr>
                <p:nvPr/>
              </p:nvSpPr>
              <p:spPr bwMode="auto">
                <a:xfrm>
                  <a:off x="1680" y="1066"/>
                  <a:ext cx="48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7" name="Group 407"/>
              <p:cNvGrpSpPr>
                <a:grpSpLocks/>
              </p:cNvGrpSpPr>
              <p:nvPr/>
            </p:nvGrpSpPr>
            <p:grpSpPr bwMode="auto">
              <a:xfrm>
                <a:off x="0" y="1469"/>
                <a:ext cx="354" cy="365"/>
                <a:chOff x="0" y="1469"/>
                <a:chExt cx="354" cy="365"/>
              </a:xfrm>
            </p:grpSpPr>
            <p:sp>
              <p:nvSpPr>
                <p:cNvPr id="165" name="Rectangle 408"/>
                <p:cNvSpPr>
                  <a:spLocks noChangeArrowheads="1"/>
                </p:cNvSpPr>
                <p:nvPr/>
              </p:nvSpPr>
              <p:spPr bwMode="auto">
                <a:xfrm>
                  <a:off x="43" y="1469"/>
                  <a:ext cx="2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1991</a:t>
                  </a:r>
                  <a:endParaRPr lang="en-US" altLang="tr-TR" sz="1400"/>
                </a:p>
              </p:txBody>
            </p:sp>
            <p:sp>
              <p:nvSpPr>
                <p:cNvPr id="166" name="Rectangle 409"/>
                <p:cNvSpPr>
                  <a:spLocks noChangeArrowheads="1"/>
                </p:cNvSpPr>
                <p:nvPr/>
              </p:nvSpPr>
              <p:spPr bwMode="auto">
                <a:xfrm>
                  <a:off x="0" y="1469"/>
                  <a:ext cx="3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8" name="Group 410"/>
              <p:cNvGrpSpPr>
                <a:grpSpLocks/>
              </p:cNvGrpSpPr>
              <p:nvPr/>
            </p:nvGrpSpPr>
            <p:grpSpPr bwMode="auto">
              <a:xfrm>
                <a:off x="354" y="1469"/>
                <a:ext cx="443" cy="365"/>
                <a:chOff x="354" y="1469"/>
                <a:chExt cx="443" cy="365"/>
              </a:xfrm>
            </p:grpSpPr>
            <p:sp>
              <p:nvSpPr>
                <p:cNvPr id="163" name="Rectangle 411"/>
                <p:cNvSpPr>
                  <a:spLocks noChangeArrowheads="1"/>
                </p:cNvSpPr>
                <p:nvPr/>
              </p:nvSpPr>
              <p:spPr bwMode="auto">
                <a:xfrm>
                  <a:off x="397" y="1469"/>
                  <a:ext cx="35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238.764</a:t>
                  </a:r>
                  <a:endParaRPr lang="en-US" altLang="tr-TR" sz="1400"/>
                </a:p>
              </p:txBody>
            </p:sp>
            <p:sp>
              <p:nvSpPr>
                <p:cNvPr id="164" name="Rectangle 412"/>
                <p:cNvSpPr>
                  <a:spLocks noChangeArrowheads="1"/>
                </p:cNvSpPr>
                <p:nvPr/>
              </p:nvSpPr>
              <p:spPr bwMode="auto">
                <a:xfrm>
                  <a:off x="354" y="1469"/>
                  <a:ext cx="44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9" name="Group 413"/>
              <p:cNvGrpSpPr>
                <a:grpSpLocks/>
              </p:cNvGrpSpPr>
              <p:nvPr/>
            </p:nvGrpSpPr>
            <p:grpSpPr bwMode="auto">
              <a:xfrm>
                <a:off x="797" y="1469"/>
                <a:ext cx="369" cy="365"/>
                <a:chOff x="797" y="1469"/>
                <a:chExt cx="369" cy="365"/>
              </a:xfrm>
            </p:grpSpPr>
            <p:sp>
              <p:nvSpPr>
                <p:cNvPr id="161" name="Rectangle 414"/>
                <p:cNvSpPr>
                  <a:spLocks noChangeArrowheads="1"/>
                </p:cNvSpPr>
                <p:nvPr/>
              </p:nvSpPr>
              <p:spPr bwMode="auto">
                <a:xfrm>
                  <a:off x="840" y="1469"/>
                  <a:ext cx="283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10,15</a:t>
                  </a:r>
                  <a:endParaRPr lang="en-US" altLang="tr-TR" sz="1400"/>
                </a:p>
              </p:txBody>
            </p:sp>
            <p:sp>
              <p:nvSpPr>
                <p:cNvPr id="162" name="Rectangle 415"/>
                <p:cNvSpPr>
                  <a:spLocks noChangeArrowheads="1"/>
                </p:cNvSpPr>
                <p:nvPr/>
              </p:nvSpPr>
              <p:spPr bwMode="auto">
                <a:xfrm>
                  <a:off x="797" y="1469"/>
                  <a:ext cx="369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0" name="Group 416"/>
              <p:cNvGrpSpPr>
                <a:grpSpLocks/>
              </p:cNvGrpSpPr>
              <p:nvPr/>
            </p:nvGrpSpPr>
            <p:grpSpPr bwMode="auto">
              <a:xfrm>
                <a:off x="1166" y="1469"/>
                <a:ext cx="514" cy="365"/>
                <a:chOff x="1166" y="1469"/>
                <a:chExt cx="514" cy="365"/>
              </a:xfrm>
            </p:grpSpPr>
            <p:sp>
              <p:nvSpPr>
                <p:cNvPr id="159" name="Rectangle 417"/>
                <p:cNvSpPr>
                  <a:spLocks noChangeArrowheads="1"/>
                </p:cNvSpPr>
                <p:nvPr/>
              </p:nvSpPr>
              <p:spPr bwMode="auto">
                <a:xfrm>
                  <a:off x="1209" y="1469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57.305</a:t>
                  </a:r>
                  <a:endParaRPr lang="en-US" altLang="tr-TR" sz="1400"/>
                </a:p>
              </p:txBody>
            </p:sp>
            <p:sp>
              <p:nvSpPr>
                <p:cNvPr id="160" name="Rectangle 418"/>
                <p:cNvSpPr>
                  <a:spLocks noChangeArrowheads="1"/>
                </p:cNvSpPr>
                <p:nvPr/>
              </p:nvSpPr>
              <p:spPr bwMode="auto">
                <a:xfrm>
                  <a:off x="1166" y="1469"/>
                  <a:ext cx="51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1" name="Group 419"/>
              <p:cNvGrpSpPr>
                <a:grpSpLocks/>
              </p:cNvGrpSpPr>
              <p:nvPr/>
            </p:nvGrpSpPr>
            <p:grpSpPr bwMode="auto">
              <a:xfrm>
                <a:off x="1680" y="1469"/>
                <a:ext cx="483" cy="365"/>
                <a:chOff x="1680" y="1469"/>
                <a:chExt cx="483" cy="365"/>
              </a:xfrm>
            </p:grpSpPr>
            <p:sp>
              <p:nvSpPr>
                <p:cNvPr id="157" name="Rectangle 420"/>
                <p:cNvSpPr>
                  <a:spLocks noChangeArrowheads="1"/>
                </p:cNvSpPr>
                <p:nvPr/>
              </p:nvSpPr>
              <p:spPr bwMode="auto">
                <a:xfrm>
                  <a:off x="1723" y="1469"/>
                  <a:ext cx="39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4,17</a:t>
                  </a:r>
                  <a:endParaRPr lang="en-US" altLang="tr-TR" sz="1400"/>
                </a:p>
              </p:txBody>
            </p:sp>
            <p:sp>
              <p:nvSpPr>
                <p:cNvPr id="158" name="Rectangle 421"/>
                <p:cNvSpPr>
                  <a:spLocks noChangeArrowheads="1"/>
                </p:cNvSpPr>
                <p:nvPr/>
              </p:nvSpPr>
              <p:spPr bwMode="auto">
                <a:xfrm>
                  <a:off x="1680" y="1469"/>
                  <a:ext cx="48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2" name="Group 422"/>
              <p:cNvGrpSpPr>
                <a:grpSpLocks/>
              </p:cNvGrpSpPr>
              <p:nvPr/>
            </p:nvGrpSpPr>
            <p:grpSpPr bwMode="auto">
              <a:xfrm>
                <a:off x="0" y="1834"/>
                <a:ext cx="354" cy="365"/>
                <a:chOff x="0" y="1834"/>
                <a:chExt cx="354" cy="365"/>
              </a:xfrm>
            </p:grpSpPr>
            <p:sp>
              <p:nvSpPr>
                <p:cNvPr id="155" name="Rectangle 423"/>
                <p:cNvSpPr>
                  <a:spLocks noChangeArrowheads="1"/>
                </p:cNvSpPr>
                <p:nvPr/>
              </p:nvSpPr>
              <p:spPr bwMode="auto">
                <a:xfrm>
                  <a:off x="43" y="1834"/>
                  <a:ext cx="2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1992</a:t>
                  </a:r>
                  <a:endParaRPr lang="en-US" altLang="tr-TR" sz="1400"/>
                </a:p>
              </p:txBody>
            </p:sp>
            <p:sp>
              <p:nvSpPr>
                <p:cNvPr id="156" name="Rectangle 424"/>
                <p:cNvSpPr>
                  <a:spLocks noChangeArrowheads="1"/>
                </p:cNvSpPr>
                <p:nvPr/>
              </p:nvSpPr>
              <p:spPr bwMode="auto">
                <a:xfrm>
                  <a:off x="0" y="1834"/>
                  <a:ext cx="3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3" name="Group 425"/>
              <p:cNvGrpSpPr>
                <a:grpSpLocks/>
              </p:cNvGrpSpPr>
              <p:nvPr/>
            </p:nvGrpSpPr>
            <p:grpSpPr bwMode="auto">
              <a:xfrm>
                <a:off x="354" y="1834"/>
                <a:ext cx="443" cy="365"/>
                <a:chOff x="354" y="1834"/>
                <a:chExt cx="443" cy="365"/>
              </a:xfrm>
            </p:grpSpPr>
            <p:sp>
              <p:nvSpPr>
                <p:cNvPr id="153" name="Rectangle 426"/>
                <p:cNvSpPr>
                  <a:spLocks noChangeArrowheads="1"/>
                </p:cNvSpPr>
                <p:nvPr/>
              </p:nvSpPr>
              <p:spPr bwMode="auto">
                <a:xfrm>
                  <a:off x="397" y="1834"/>
                  <a:ext cx="35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288.285</a:t>
                  </a:r>
                  <a:endParaRPr lang="en-US" altLang="tr-TR" sz="1400"/>
                </a:p>
              </p:txBody>
            </p:sp>
            <p:sp>
              <p:nvSpPr>
                <p:cNvPr id="154" name="Rectangle 427"/>
                <p:cNvSpPr>
                  <a:spLocks noChangeArrowheads="1"/>
                </p:cNvSpPr>
                <p:nvPr/>
              </p:nvSpPr>
              <p:spPr bwMode="auto">
                <a:xfrm>
                  <a:off x="354" y="1834"/>
                  <a:ext cx="44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4" name="Group 428"/>
              <p:cNvGrpSpPr>
                <a:grpSpLocks/>
              </p:cNvGrpSpPr>
              <p:nvPr/>
            </p:nvGrpSpPr>
            <p:grpSpPr bwMode="auto">
              <a:xfrm>
                <a:off x="797" y="1834"/>
                <a:ext cx="369" cy="365"/>
                <a:chOff x="797" y="1834"/>
                <a:chExt cx="369" cy="365"/>
              </a:xfrm>
            </p:grpSpPr>
            <p:sp>
              <p:nvSpPr>
                <p:cNvPr id="151" name="Rectangle 429"/>
                <p:cNvSpPr>
                  <a:spLocks noChangeArrowheads="1"/>
                </p:cNvSpPr>
                <p:nvPr/>
              </p:nvSpPr>
              <p:spPr bwMode="auto">
                <a:xfrm>
                  <a:off x="840" y="1834"/>
                  <a:ext cx="283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20,74</a:t>
                  </a:r>
                  <a:endParaRPr lang="en-US" altLang="tr-TR" sz="1400"/>
                </a:p>
              </p:txBody>
            </p:sp>
            <p:sp>
              <p:nvSpPr>
                <p:cNvPr id="152" name="Rectangle 430"/>
                <p:cNvSpPr>
                  <a:spLocks noChangeArrowheads="1"/>
                </p:cNvSpPr>
                <p:nvPr/>
              </p:nvSpPr>
              <p:spPr bwMode="auto">
                <a:xfrm>
                  <a:off x="797" y="1834"/>
                  <a:ext cx="369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5" name="Group 431"/>
              <p:cNvGrpSpPr>
                <a:grpSpLocks/>
              </p:cNvGrpSpPr>
              <p:nvPr/>
            </p:nvGrpSpPr>
            <p:grpSpPr bwMode="auto">
              <a:xfrm>
                <a:off x="1166" y="1834"/>
                <a:ext cx="514" cy="365"/>
                <a:chOff x="1166" y="1834"/>
                <a:chExt cx="514" cy="365"/>
              </a:xfrm>
            </p:grpSpPr>
            <p:sp>
              <p:nvSpPr>
                <p:cNvPr id="149" name="Rectangle 432"/>
                <p:cNvSpPr>
                  <a:spLocks noChangeArrowheads="1"/>
                </p:cNvSpPr>
                <p:nvPr/>
              </p:nvSpPr>
              <p:spPr bwMode="auto">
                <a:xfrm>
                  <a:off x="1209" y="1834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58.401</a:t>
                  </a:r>
                  <a:endParaRPr lang="en-US" altLang="tr-TR" sz="1400"/>
                </a:p>
              </p:txBody>
            </p:sp>
            <p:sp>
              <p:nvSpPr>
                <p:cNvPr id="150" name="Rectangle 433"/>
                <p:cNvSpPr>
                  <a:spLocks noChangeArrowheads="1"/>
                </p:cNvSpPr>
                <p:nvPr/>
              </p:nvSpPr>
              <p:spPr bwMode="auto">
                <a:xfrm>
                  <a:off x="1166" y="1834"/>
                  <a:ext cx="51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6" name="Group 434"/>
              <p:cNvGrpSpPr>
                <a:grpSpLocks/>
              </p:cNvGrpSpPr>
              <p:nvPr/>
            </p:nvGrpSpPr>
            <p:grpSpPr bwMode="auto">
              <a:xfrm>
                <a:off x="1680" y="1834"/>
                <a:ext cx="483" cy="365"/>
                <a:chOff x="1680" y="1834"/>
                <a:chExt cx="483" cy="365"/>
              </a:xfrm>
            </p:grpSpPr>
            <p:sp>
              <p:nvSpPr>
                <p:cNvPr id="147" name="Rectangle 435"/>
                <p:cNvSpPr>
                  <a:spLocks noChangeArrowheads="1"/>
                </p:cNvSpPr>
                <p:nvPr/>
              </p:nvSpPr>
              <p:spPr bwMode="auto">
                <a:xfrm>
                  <a:off x="1723" y="1834"/>
                  <a:ext cx="39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4,95</a:t>
                  </a:r>
                  <a:endParaRPr lang="en-US" altLang="tr-TR" sz="1400"/>
                </a:p>
              </p:txBody>
            </p:sp>
            <p:sp>
              <p:nvSpPr>
                <p:cNvPr id="148" name="Rectangle 436"/>
                <p:cNvSpPr>
                  <a:spLocks noChangeArrowheads="1"/>
                </p:cNvSpPr>
                <p:nvPr/>
              </p:nvSpPr>
              <p:spPr bwMode="auto">
                <a:xfrm>
                  <a:off x="1680" y="1834"/>
                  <a:ext cx="48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7" name="Group 437"/>
              <p:cNvGrpSpPr>
                <a:grpSpLocks/>
              </p:cNvGrpSpPr>
              <p:nvPr/>
            </p:nvGrpSpPr>
            <p:grpSpPr bwMode="auto">
              <a:xfrm>
                <a:off x="0" y="2199"/>
                <a:ext cx="354" cy="365"/>
                <a:chOff x="0" y="2199"/>
                <a:chExt cx="354" cy="365"/>
              </a:xfrm>
            </p:grpSpPr>
            <p:sp>
              <p:nvSpPr>
                <p:cNvPr id="145" name="Rectangle 438"/>
                <p:cNvSpPr>
                  <a:spLocks noChangeArrowheads="1"/>
                </p:cNvSpPr>
                <p:nvPr/>
              </p:nvSpPr>
              <p:spPr bwMode="auto">
                <a:xfrm>
                  <a:off x="43" y="2199"/>
                  <a:ext cx="2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1993</a:t>
                  </a:r>
                  <a:endParaRPr lang="en-US" altLang="tr-TR" sz="1400"/>
                </a:p>
              </p:txBody>
            </p:sp>
            <p:sp>
              <p:nvSpPr>
                <p:cNvPr id="146" name="Rectangle 439"/>
                <p:cNvSpPr>
                  <a:spLocks noChangeArrowheads="1"/>
                </p:cNvSpPr>
                <p:nvPr/>
              </p:nvSpPr>
              <p:spPr bwMode="auto">
                <a:xfrm>
                  <a:off x="0" y="2199"/>
                  <a:ext cx="3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8" name="Group 440"/>
              <p:cNvGrpSpPr>
                <a:grpSpLocks/>
              </p:cNvGrpSpPr>
              <p:nvPr/>
            </p:nvGrpSpPr>
            <p:grpSpPr bwMode="auto">
              <a:xfrm>
                <a:off x="354" y="2199"/>
                <a:ext cx="443" cy="365"/>
                <a:chOff x="354" y="2199"/>
                <a:chExt cx="443" cy="365"/>
              </a:xfrm>
            </p:grpSpPr>
            <p:sp>
              <p:nvSpPr>
                <p:cNvPr id="143" name="Rectangle 441"/>
                <p:cNvSpPr>
                  <a:spLocks noChangeArrowheads="1"/>
                </p:cNvSpPr>
                <p:nvPr/>
              </p:nvSpPr>
              <p:spPr bwMode="auto">
                <a:xfrm>
                  <a:off x="397" y="2199"/>
                  <a:ext cx="35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368.668</a:t>
                  </a:r>
                  <a:endParaRPr lang="en-US" altLang="tr-TR" sz="1400"/>
                </a:p>
              </p:txBody>
            </p:sp>
            <p:sp>
              <p:nvSpPr>
                <p:cNvPr id="144" name="Rectangle 442"/>
                <p:cNvSpPr>
                  <a:spLocks noChangeArrowheads="1"/>
                </p:cNvSpPr>
                <p:nvPr/>
              </p:nvSpPr>
              <p:spPr bwMode="auto">
                <a:xfrm>
                  <a:off x="354" y="2199"/>
                  <a:ext cx="44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29" name="Group 443"/>
              <p:cNvGrpSpPr>
                <a:grpSpLocks/>
              </p:cNvGrpSpPr>
              <p:nvPr/>
            </p:nvGrpSpPr>
            <p:grpSpPr bwMode="auto">
              <a:xfrm>
                <a:off x="797" y="2199"/>
                <a:ext cx="369" cy="365"/>
                <a:chOff x="797" y="2199"/>
                <a:chExt cx="369" cy="365"/>
              </a:xfrm>
            </p:grpSpPr>
            <p:sp>
              <p:nvSpPr>
                <p:cNvPr id="141" name="Rectangle 444"/>
                <p:cNvSpPr>
                  <a:spLocks noChangeArrowheads="1"/>
                </p:cNvSpPr>
                <p:nvPr/>
              </p:nvSpPr>
              <p:spPr bwMode="auto">
                <a:xfrm>
                  <a:off x="840" y="2199"/>
                  <a:ext cx="283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27,88</a:t>
                  </a:r>
                  <a:endParaRPr lang="en-US" altLang="tr-TR" sz="1400"/>
                </a:p>
              </p:txBody>
            </p:sp>
            <p:sp>
              <p:nvSpPr>
                <p:cNvPr id="142" name="Rectangle 445"/>
                <p:cNvSpPr>
                  <a:spLocks noChangeArrowheads="1"/>
                </p:cNvSpPr>
                <p:nvPr/>
              </p:nvSpPr>
              <p:spPr bwMode="auto">
                <a:xfrm>
                  <a:off x="797" y="2199"/>
                  <a:ext cx="369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0" name="Group 446"/>
              <p:cNvGrpSpPr>
                <a:grpSpLocks/>
              </p:cNvGrpSpPr>
              <p:nvPr/>
            </p:nvGrpSpPr>
            <p:grpSpPr bwMode="auto">
              <a:xfrm>
                <a:off x="1166" y="2199"/>
                <a:ext cx="514" cy="365"/>
                <a:chOff x="1166" y="2199"/>
                <a:chExt cx="514" cy="365"/>
              </a:xfrm>
            </p:grpSpPr>
            <p:sp>
              <p:nvSpPr>
                <p:cNvPr id="139" name="Rectangle 447"/>
                <p:cNvSpPr>
                  <a:spLocks noChangeArrowheads="1"/>
                </p:cNvSpPr>
                <p:nvPr/>
              </p:nvSpPr>
              <p:spPr bwMode="auto">
                <a:xfrm>
                  <a:off x="1209" y="2199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59.491</a:t>
                  </a:r>
                  <a:endParaRPr lang="en-US" altLang="tr-TR" sz="1400"/>
                </a:p>
              </p:txBody>
            </p:sp>
            <p:sp>
              <p:nvSpPr>
                <p:cNvPr id="140" name="Rectangle 448"/>
                <p:cNvSpPr>
                  <a:spLocks noChangeArrowheads="1"/>
                </p:cNvSpPr>
                <p:nvPr/>
              </p:nvSpPr>
              <p:spPr bwMode="auto">
                <a:xfrm>
                  <a:off x="1166" y="2199"/>
                  <a:ext cx="51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1" name="Group 449"/>
              <p:cNvGrpSpPr>
                <a:grpSpLocks/>
              </p:cNvGrpSpPr>
              <p:nvPr/>
            </p:nvGrpSpPr>
            <p:grpSpPr bwMode="auto">
              <a:xfrm>
                <a:off x="1680" y="2199"/>
                <a:ext cx="483" cy="365"/>
                <a:chOff x="1680" y="2199"/>
                <a:chExt cx="483" cy="365"/>
              </a:xfrm>
            </p:grpSpPr>
            <p:sp>
              <p:nvSpPr>
                <p:cNvPr id="137" name="Rectangle 450"/>
                <p:cNvSpPr>
                  <a:spLocks noChangeArrowheads="1"/>
                </p:cNvSpPr>
                <p:nvPr/>
              </p:nvSpPr>
              <p:spPr bwMode="auto">
                <a:xfrm>
                  <a:off x="1723" y="2199"/>
                  <a:ext cx="39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6,18</a:t>
                  </a:r>
                  <a:endParaRPr lang="en-US" altLang="tr-TR" sz="1400"/>
                </a:p>
              </p:txBody>
            </p:sp>
            <p:sp>
              <p:nvSpPr>
                <p:cNvPr id="138" name="Rectangle 451"/>
                <p:cNvSpPr>
                  <a:spLocks noChangeArrowheads="1"/>
                </p:cNvSpPr>
                <p:nvPr/>
              </p:nvSpPr>
              <p:spPr bwMode="auto">
                <a:xfrm>
                  <a:off x="1680" y="2199"/>
                  <a:ext cx="48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2" name="Group 452"/>
              <p:cNvGrpSpPr>
                <a:grpSpLocks/>
              </p:cNvGrpSpPr>
              <p:nvPr/>
            </p:nvGrpSpPr>
            <p:grpSpPr bwMode="auto">
              <a:xfrm>
                <a:off x="0" y="2564"/>
                <a:ext cx="354" cy="365"/>
                <a:chOff x="0" y="2564"/>
                <a:chExt cx="354" cy="365"/>
              </a:xfrm>
            </p:grpSpPr>
            <p:sp>
              <p:nvSpPr>
                <p:cNvPr id="135" name="Rectangle 453"/>
                <p:cNvSpPr>
                  <a:spLocks noChangeArrowheads="1"/>
                </p:cNvSpPr>
                <p:nvPr/>
              </p:nvSpPr>
              <p:spPr bwMode="auto">
                <a:xfrm>
                  <a:off x="43" y="2564"/>
                  <a:ext cx="2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1994</a:t>
                  </a:r>
                  <a:endParaRPr lang="en-US" altLang="tr-TR" sz="1400"/>
                </a:p>
              </p:txBody>
            </p:sp>
            <p:sp>
              <p:nvSpPr>
                <p:cNvPr id="136" name="Rectangle 454"/>
                <p:cNvSpPr>
                  <a:spLocks noChangeArrowheads="1"/>
                </p:cNvSpPr>
                <p:nvPr/>
              </p:nvSpPr>
              <p:spPr bwMode="auto">
                <a:xfrm>
                  <a:off x="0" y="2564"/>
                  <a:ext cx="3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3" name="Group 455"/>
              <p:cNvGrpSpPr>
                <a:grpSpLocks/>
              </p:cNvGrpSpPr>
              <p:nvPr/>
            </p:nvGrpSpPr>
            <p:grpSpPr bwMode="auto">
              <a:xfrm>
                <a:off x="354" y="2564"/>
                <a:ext cx="443" cy="365"/>
                <a:chOff x="354" y="2564"/>
                <a:chExt cx="443" cy="365"/>
              </a:xfrm>
            </p:grpSpPr>
            <p:sp>
              <p:nvSpPr>
                <p:cNvPr id="133" name="Rectangle 456"/>
                <p:cNvSpPr>
                  <a:spLocks noChangeArrowheads="1"/>
                </p:cNvSpPr>
                <p:nvPr/>
              </p:nvSpPr>
              <p:spPr bwMode="auto">
                <a:xfrm>
                  <a:off x="397" y="2564"/>
                  <a:ext cx="35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311.347</a:t>
                  </a:r>
                  <a:endParaRPr lang="en-US" altLang="tr-TR" sz="1400"/>
                </a:p>
              </p:txBody>
            </p:sp>
            <p:sp>
              <p:nvSpPr>
                <p:cNvPr id="134" name="Rectangle 457"/>
                <p:cNvSpPr>
                  <a:spLocks noChangeArrowheads="1"/>
                </p:cNvSpPr>
                <p:nvPr/>
              </p:nvSpPr>
              <p:spPr bwMode="auto">
                <a:xfrm>
                  <a:off x="354" y="2564"/>
                  <a:ext cx="44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4" name="Group 458"/>
              <p:cNvGrpSpPr>
                <a:grpSpLocks/>
              </p:cNvGrpSpPr>
              <p:nvPr/>
            </p:nvGrpSpPr>
            <p:grpSpPr bwMode="auto">
              <a:xfrm>
                <a:off x="797" y="2564"/>
                <a:ext cx="369" cy="365"/>
                <a:chOff x="797" y="2564"/>
                <a:chExt cx="369" cy="365"/>
              </a:xfrm>
            </p:grpSpPr>
            <p:sp>
              <p:nvSpPr>
                <p:cNvPr id="131" name="Rectangle 459"/>
                <p:cNvSpPr>
                  <a:spLocks noChangeArrowheads="1"/>
                </p:cNvSpPr>
                <p:nvPr/>
              </p:nvSpPr>
              <p:spPr bwMode="auto">
                <a:xfrm>
                  <a:off x="840" y="2564"/>
                  <a:ext cx="283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 b="1">
                      <a:cs typeface="Times New Roman" panose="02020603050405020304" pitchFamily="18" charset="0"/>
                    </a:rPr>
                    <a:t>-15,55</a:t>
                  </a:r>
                  <a:endParaRPr lang="en-US" altLang="tr-TR" sz="1400" b="1"/>
                </a:p>
              </p:txBody>
            </p:sp>
            <p:sp>
              <p:nvSpPr>
                <p:cNvPr id="132" name="Rectangle 460"/>
                <p:cNvSpPr>
                  <a:spLocks noChangeArrowheads="1"/>
                </p:cNvSpPr>
                <p:nvPr/>
              </p:nvSpPr>
              <p:spPr bwMode="auto">
                <a:xfrm>
                  <a:off x="797" y="2564"/>
                  <a:ext cx="369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5" name="Group 461"/>
              <p:cNvGrpSpPr>
                <a:grpSpLocks/>
              </p:cNvGrpSpPr>
              <p:nvPr/>
            </p:nvGrpSpPr>
            <p:grpSpPr bwMode="auto">
              <a:xfrm>
                <a:off x="1166" y="2564"/>
                <a:ext cx="514" cy="365"/>
                <a:chOff x="1166" y="2564"/>
                <a:chExt cx="514" cy="365"/>
              </a:xfrm>
            </p:grpSpPr>
            <p:sp>
              <p:nvSpPr>
                <p:cNvPr id="129" name="Rectangle 462"/>
                <p:cNvSpPr>
                  <a:spLocks noChangeArrowheads="1"/>
                </p:cNvSpPr>
                <p:nvPr/>
              </p:nvSpPr>
              <p:spPr bwMode="auto">
                <a:xfrm>
                  <a:off x="1209" y="2564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60.576</a:t>
                  </a:r>
                  <a:endParaRPr lang="en-US" altLang="tr-TR" sz="1400"/>
                </a:p>
              </p:txBody>
            </p:sp>
            <p:sp>
              <p:nvSpPr>
                <p:cNvPr id="130" name="Rectangle 463"/>
                <p:cNvSpPr>
                  <a:spLocks noChangeArrowheads="1"/>
                </p:cNvSpPr>
                <p:nvPr/>
              </p:nvSpPr>
              <p:spPr bwMode="auto">
                <a:xfrm>
                  <a:off x="1166" y="2564"/>
                  <a:ext cx="51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6" name="Group 464"/>
              <p:cNvGrpSpPr>
                <a:grpSpLocks/>
              </p:cNvGrpSpPr>
              <p:nvPr/>
            </p:nvGrpSpPr>
            <p:grpSpPr bwMode="auto">
              <a:xfrm>
                <a:off x="1680" y="2564"/>
                <a:ext cx="483" cy="365"/>
                <a:chOff x="1680" y="2564"/>
                <a:chExt cx="483" cy="365"/>
              </a:xfrm>
            </p:grpSpPr>
            <p:sp>
              <p:nvSpPr>
                <p:cNvPr id="127" name="Rectangle 465"/>
                <p:cNvSpPr>
                  <a:spLocks noChangeArrowheads="1"/>
                </p:cNvSpPr>
                <p:nvPr/>
              </p:nvSpPr>
              <p:spPr bwMode="auto">
                <a:xfrm>
                  <a:off x="1723" y="2564"/>
                  <a:ext cx="39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4,94</a:t>
                  </a:r>
                  <a:endParaRPr lang="en-US" altLang="tr-TR" sz="1400"/>
                </a:p>
              </p:txBody>
            </p:sp>
            <p:sp>
              <p:nvSpPr>
                <p:cNvPr id="128" name="Rectangle 466"/>
                <p:cNvSpPr>
                  <a:spLocks noChangeArrowheads="1"/>
                </p:cNvSpPr>
                <p:nvPr/>
              </p:nvSpPr>
              <p:spPr bwMode="auto">
                <a:xfrm>
                  <a:off x="1680" y="2564"/>
                  <a:ext cx="48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7" name="Group 467"/>
              <p:cNvGrpSpPr>
                <a:grpSpLocks/>
              </p:cNvGrpSpPr>
              <p:nvPr/>
            </p:nvGrpSpPr>
            <p:grpSpPr bwMode="auto">
              <a:xfrm>
                <a:off x="0" y="2929"/>
                <a:ext cx="354" cy="365"/>
                <a:chOff x="0" y="2929"/>
                <a:chExt cx="354" cy="365"/>
              </a:xfrm>
            </p:grpSpPr>
            <p:sp>
              <p:nvSpPr>
                <p:cNvPr id="125" name="Rectangle 468"/>
                <p:cNvSpPr>
                  <a:spLocks noChangeArrowheads="1"/>
                </p:cNvSpPr>
                <p:nvPr/>
              </p:nvSpPr>
              <p:spPr bwMode="auto">
                <a:xfrm>
                  <a:off x="43" y="2929"/>
                  <a:ext cx="2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1995</a:t>
                  </a:r>
                  <a:endParaRPr lang="en-US" altLang="tr-TR" sz="1400"/>
                </a:p>
              </p:txBody>
            </p:sp>
            <p:sp>
              <p:nvSpPr>
                <p:cNvPr id="126" name="Rectangle 469"/>
                <p:cNvSpPr>
                  <a:spLocks noChangeArrowheads="1"/>
                </p:cNvSpPr>
                <p:nvPr/>
              </p:nvSpPr>
              <p:spPr bwMode="auto">
                <a:xfrm>
                  <a:off x="0" y="2929"/>
                  <a:ext cx="3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8" name="Group 470"/>
              <p:cNvGrpSpPr>
                <a:grpSpLocks/>
              </p:cNvGrpSpPr>
              <p:nvPr/>
            </p:nvGrpSpPr>
            <p:grpSpPr bwMode="auto">
              <a:xfrm>
                <a:off x="354" y="2929"/>
                <a:ext cx="443" cy="365"/>
                <a:chOff x="354" y="2929"/>
                <a:chExt cx="443" cy="365"/>
              </a:xfrm>
            </p:grpSpPr>
            <p:sp>
              <p:nvSpPr>
                <p:cNvPr id="123" name="Rectangle 471"/>
                <p:cNvSpPr>
                  <a:spLocks noChangeArrowheads="1"/>
                </p:cNvSpPr>
                <p:nvPr/>
              </p:nvSpPr>
              <p:spPr bwMode="auto">
                <a:xfrm>
                  <a:off x="397" y="2929"/>
                  <a:ext cx="35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417,539</a:t>
                  </a:r>
                  <a:endParaRPr lang="en-US" altLang="tr-TR" sz="1400"/>
                </a:p>
              </p:txBody>
            </p:sp>
            <p:sp>
              <p:nvSpPr>
                <p:cNvPr id="124" name="Rectangle 472"/>
                <p:cNvSpPr>
                  <a:spLocks noChangeArrowheads="1"/>
                </p:cNvSpPr>
                <p:nvPr/>
              </p:nvSpPr>
              <p:spPr bwMode="auto">
                <a:xfrm>
                  <a:off x="354" y="2929"/>
                  <a:ext cx="44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9" name="Group 473"/>
              <p:cNvGrpSpPr>
                <a:grpSpLocks/>
              </p:cNvGrpSpPr>
              <p:nvPr/>
            </p:nvGrpSpPr>
            <p:grpSpPr bwMode="auto">
              <a:xfrm>
                <a:off x="797" y="2929"/>
                <a:ext cx="369" cy="365"/>
                <a:chOff x="797" y="2929"/>
                <a:chExt cx="369" cy="365"/>
              </a:xfrm>
            </p:grpSpPr>
            <p:sp>
              <p:nvSpPr>
                <p:cNvPr id="121" name="Rectangle 474"/>
                <p:cNvSpPr>
                  <a:spLocks noChangeArrowheads="1"/>
                </p:cNvSpPr>
                <p:nvPr/>
              </p:nvSpPr>
              <p:spPr bwMode="auto">
                <a:xfrm>
                  <a:off x="840" y="2929"/>
                  <a:ext cx="283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 b="1">
                      <a:cs typeface="Times New Roman" panose="02020603050405020304" pitchFamily="18" charset="0"/>
                    </a:rPr>
                    <a:t>34.11</a:t>
                  </a:r>
                  <a:endParaRPr lang="en-US" altLang="tr-TR" sz="1400"/>
                </a:p>
              </p:txBody>
            </p:sp>
            <p:sp>
              <p:nvSpPr>
                <p:cNvPr id="122" name="Rectangle 475"/>
                <p:cNvSpPr>
                  <a:spLocks noChangeArrowheads="1"/>
                </p:cNvSpPr>
                <p:nvPr/>
              </p:nvSpPr>
              <p:spPr bwMode="auto">
                <a:xfrm>
                  <a:off x="797" y="2929"/>
                  <a:ext cx="369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0" name="Group 476"/>
              <p:cNvGrpSpPr>
                <a:grpSpLocks/>
              </p:cNvGrpSpPr>
              <p:nvPr/>
            </p:nvGrpSpPr>
            <p:grpSpPr bwMode="auto">
              <a:xfrm>
                <a:off x="1166" y="2929"/>
                <a:ext cx="514" cy="365"/>
                <a:chOff x="1166" y="2929"/>
                <a:chExt cx="514" cy="365"/>
              </a:xfrm>
            </p:grpSpPr>
            <p:sp>
              <p:nvSpPr>
                <p:cNvPr id="119" name="Rectangle 477"/>
                <p:cNvSpPr>
                  <a:spLocks noChangeArrowheads="1"/>
                </p:cNvSpPr>
                <p:nvPr/>
              </p:nvSpPr>
              <p:spPr bwMode="auto">
                <a:xfrm>
                  <a:off x="1209" y="2929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61.060</a:t>
                  </a:r>
                  <a:endParaRPr lang="en-US" altLang="tr-TR" sz="1400"/>
                </a:p>
              </p:txBody>
            </p:sp>
            <p:sp>
              <p:nvSpPr>
                <p:cNvPr id="120" name="Rectangle 478"/>
                <p:cNvSpPr>
                  <a:spLocks noChangeArrowheads="1"/>
                </p:cNvSpPr>
                <p:nvPr/>
              </p:nvSpPr>
              <p:spPr bwMode="auto">
                <a:xfrm>
                  <a:off x="1166" y="2929"/>
                  <a:ext cx="51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1" name="Group 479"/>
              <p:cNvGrpSpPr>
                <a:grpSpLocks/>
              </p:cNvGrpSpPr>
              <p:nvPr/>
            </p:nvGrpSpPr>
            <p:grpSpPr bwMode="auto">
              <a:xfrm>
                <a:off x="1680" y="2929"/>
                <a:ext cx="483" cy="365"/>
                <a:chOff x="1680" y="2929"/>
                <a:chExt cx="483" cy="365"/>
              </a:xfrm>
            </p:grpSpPr>
            <p:sp>
              <p:nvSpPr>
                <p:cNvPr id="117" name="Rectangle 480"/>
                <p:cNvSpPr>
                  <a:spLocks noChangeArrowheads="1"/>
                </p:cNvSpPr>
                <p:nvPr/>
              </p:nvSpPr>
              <p:spPr bwMode="auto">
                <a:xfrm>
                  <a:off x="1723" y="2929"/>
                  <a:ext cx="39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6.76</a:t>
                  </a:r>
                  <a:endParaRPr lang="en-US" altLang="tr-TR" sz="1400"/>
                </a:p>
              </p:txBody>
            </p:sp>
            <p:sp>
              <p:nvSpPr>
                <p:cNvPr id="118" name="Rectangle 481"/>
                <p:cNvSpPr>
                  <a:spLocks noChangeArrowheads="1"/>
                </p:cNvSpPr>
                <p:nvPr/>
              </p:nvSpPr>
              <p:spPr bwMode="auto">
                <a:xfrm>
                  <a:off x="1680" y="2929"/>
                  <a:ext cx="48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2" name="Group 482"/>
              <p:cNvGrpSpPr>
                <a:grpSpLocks/>
              </p:cNvGrpSpPr>
              <p:nvPr/>
            </p:nvGrpSpPr>
            <p:grpSpPr bwMode="auto">
              <a:xfrm>
                <a:off x="0" y="3294"/>
                <a:ext cx="354" cy="365"/>
                <a:chOff x="0" y="3294"/>
                <a:chExt cx="354" cy="365"/>
              </a:xfrm>
            </p:grpSpPr>
            <p:sp>
              <p:nvSpPr>
                <p:cNvPr id="115" name="Rectangle 483"/>
                <p:cNvSpPr>
                  <a:spLocks noChangeArrowheads="1"/>
                </p:cNvSpPr>
                <p:nvPr/>
              </p:nvSpPr>
              <p:spPr bwMode="auto">
                <a:xfrm>
                  <a:off x="43" y="3294"/>
                  <a:ext cx="2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1996</a:t>
                  </a:r>
                  <a:endParaRPr lang="en-US" altLang="tr-TR" sz="1400"/>
                </a:p>
              </p:txBody>
            </p:sp>
            <p:sp>
              <p:nvSpPr>
                <p:cNvPr id="116" name="Rectangle 484"/>
                <p:cNvSpPr>
                  <a:spLocks noChangeArrowheads="1"/>
                </p:cNvSpPr>
                <p:nvPr/>
              </p:nvSpPr>
              <p:spPr bwMode="auto">
                <a:xfrm>
                  <a:off x="0" y="3294"/>
                  <a:ext cx="3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3" name="Group 485"/>
              <p:cNvGrpSpPr>
                <a:grpSpLocks/>
              </p:cNvGrpSpPr>
              <p:nvPr/>
            </p:nvGrpSpPr>
            <p:grpSpPr bwMode="auto">
              <a:xfrm>
                <a:off x="354" y="3294"/>
                <a:ext cx="443" cy="365"/>
                <a:chOff x="354" y="3294"/>
                <a:chExt cx="443" cy="365"/>
              </a:xfrm>
            </p:grpSpPr>
            <p:sp>
              <p:nvSpPr>
                <p:cNvPr id="113" name="Rectangle 486"/>
                <p:cNvSpPr>
                  <a:spLocks noChangeArrowheads="1"/>
                </p:cNvSpPr>
                <p:nvPr/>
              </p:nvSpPr>
              <p:spPr bwMode="auto">
                <a:xfrm>
                  <a:off x="397" y="3294"/>
                  <a:ext cx="35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553,540</a:t>
                  </a:r>
                  <a:endParaRPr lang="en-US" altLang="tr-TR" sz="1400"/>
                </a:p>
              </p:txBody>
            </p:sp>
            <p:sp>
              <p:nvSpPr>
                <p:cNvPr id="114" name="Rectangle 487"/>
                <p:cNvSpPr>
                  <a:spLocks noChangeArrowheads="1"/>
                </p:cNvSpPr>
                <p:nvPr/>
              </p:nvSpPr>
              <p:spPr bwMode="auto">
                <a:xfrm>
                  <a:off x="354" y="3294"/>
                  <a:ext cx="44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4" name="Group 488"/>
              <p:cNvGrpSpPr>
                <a:grpSpLocks/>
              </p:cNvGrpSpPr>
              <p:nvPr/>
            </p:nvGrpSpPr>
            <p:grpSpPr bwMode="auto">
              <a:xfrm>
                <a:off x="797" y="3294"/>
                <a:ext cx="369" cy="365"/>
                <a:chOff x="797" y="3294"/>
                <a:chExt cx="369" cy="365"/>
              </a:xfrm>
            </p:grpSpPr>
            <p:sp>
              <p:nvSpPr>
                <p:cNvPr id="111" name="Rectangle 489"/>
                <p:cNvSpPr>
                  <a:spLocks noChangeArrowheads="1"/>
                </p:cNvSpPr>
                <p:nvPr/>
              </p:nvSpPr>
              <p:spPr bwMode="auto">
                <a:xfrm>
                  <a:off x="840" y="3294"/>
                  <a:ext cx="283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32.57</a:t>
                  </a:r>
                  <a:endParaRPr lang="en-US" altLang="tr-TR" sz="1400"/>
                </a:p>
              </p:txBody>
            </p:sp>
            <p:sp>
              <p:nvSpPr>
                <p:cNvPr id="112" name="Rectangle 490"/>
                <p:cNvSpPr>
                  <a:spLocks noChangeArrowheads="1"/>
                </p:cNvSpPr>
                <p:nvPr/>
              </p:nvSpPr>
              <p:spPr bwMode="auto">
                <a:xfrm>
                  <a:off x="797" y="3294"/>
                  <a:ext cx="369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5" name="Group 491"/>
              <p:cNvGrpSpPr>
                <a:grpSpLocks/>
              </p:cNvGrpSpPr>
              <p:nvPr/>
            </p:nvGrpSpPr>
            <p:grpSpPr bwMode="auto">
              <a:xfrm>
                <a:off x="1166" y="3294"/>
                <a:ext cx="514" cy="365"/>
                <a:chOff x="1166" y="3294"/>
                <a:chExt cx="514" cy="365"/>
              </a:xfrm>
            </p:grpSpPr>
            <p:sp>
              <p:nvSpPr>
                <p:cNvPr id="109" name="Rectangle 492"/>
                <p:cNvSpPr>
                  <a:spLocks noChangeArrowheads="1"/>
                </p:cNvSpPr>
                <p:nvPr/>
              </p:nvSpPr>
              <p:spPr bwMode="auto">
                <a:xfrm>
                  <a:off x="1209" y="3294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61.685</a:t>
                  </a:r>
                  <a:endParaRPr lang="en-US" altLang="tr-TR" sz="1400"/>
                </a:p>
              </p:txBody>
            </p:sp>
            <p:sp>
              <p:nvSpPr>
                <p:cNvPr id="110" name="Rectangle 493"/>
                <p:cNvSpPr>
                  <a:spLocks noChangeArrowheads="1"/>
                </p:cNvSpPr>
                <p:nvPr/>
              </p:nvSpPr>
              <p:spPr bwMode="auto">
                <a:xfrm>
                  <a:off x="1166" y="3294"/>
                  <a:ext cx="51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6" name="Group 494"/>
              <p:cNvGrpSpPr>
                <a:grpSpLocks/>
              </p:cNvGrpSpPr>
              <p:nvPr/>
            </p:nvGrpSpPr>
            <p:grpSpPr bwMode="auto">
              <a:xfrm>
                <a:off x="1680" y="3294"/>
                <a:ext cx="483" cy="365"/>
                <a:chOff x="1680" y="3294"/>
                <a:chExt cx="483" cy="365"/>
              </a:xfrm>
            </p:grpSpPr>
            <p:sp>
              <p:nvSpPr>
                <p:cNvPr id="107" name="Rectangle 495"/>
                <p:cNvSpPr>
                  <a:spLocks noChangeArrowheads="1"/>
                </p:cNvSpPr>
                <p:nvPr/>
              </p:nvSpPr>
              <p:spPr bwMode="auto">
                <a:xfrm>
                  <a:off x="1723" y="3294"/>
                  <a:ext cx="39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8.89</a:t>
                  </a:r>
                  <a:endParaRPr lang="en-US" altLang="tr-TR" sz="1400"/>
                </a:p>
              </p:txBody>
            </p:sp>
            <p:sp>
              <p:nvSpPr>
                <p:cNvPr id="108" name="Rectangle 496"/>
                <p:cNvSpPr>
                  <a:spLocks noChangeArrowheads="1"/>
                </p:cNvSpPr>
                <p:nvPr/>
              </p:nvSpPr>
              <p:spPr bwMode="auto">
                <a:xfrm>
                  <a:off x="1680" y="3294"/>
                  <a:ext cx="48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7" name="Group 497"/>
              <p:cNvGrpSpPr>
                <a:grpSpLocks/>
              </p:cNvGrpSpPr>
              <p:nvPr/>
            </p:nvGrpSpPr>
            <p:grpSpPr bwMode="auto">
              <a:xfrm>
                <a:off x="0" y="3659"/>
                <a:ext cx="354" cy="365"/>
                <a:chOff x="0" y="3659"/>
                <a:chExt cx="354" cy="365"/>
              </a:xfrm>
            </p:grpSpPr>
            <p:sp>
              <p:nvSpPr>
                <p:cNvPr id="105" name="Rectangle 498"/>
                <p:cNvSpPr>
                  <a:spLocks noChangeArrowheads="1"/>
                </p:cNvSpPr>
                <p:nvPr/>
              </p:nvSpPr>
              <p:spPr bwMode="auto">
                <a:xfrm>
                  <a:off x="43" y="3659"/>
                  <a:ext cx="2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1997</a:t>
                  </a:r>
                  <a:endParaRPr lang="en-US" altLang="tr-TR" sz="1400"/>
                </a:p>
              </p:txBody>
            </p:sp>
            <p:sp>
              <p:nvSpPr>
                <p:cNvPr id="106" name="Rectangle 499"/>
                <p:cNvSpPr>
                  <a:spLocks noChangeArrowheads="1"/>
                </p:cNvSpPr>
                <p:nvPr/>
              </p:nvSpPr>
              <p:spPr bwMode="auto">
                <a:xfrm>
                  <a:off x="0" y="3659"/>
                  <a:ext cx="3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8" name="Group 500"/>
              <p:cNvGrpSpPr>
                <a:grpSpLocks/>
              </p:cNvGrpSpPr>
              <p:nvPr/>
            </p:nvGrpSpPr>
            <p:grpSpPr bwMode="auto">
              <a:xfrm>
                <a:off x="354" y="3659"/>
                <a:ext cx="443" cy="365"/>
                <a:chOff x="354" y="3659"/>
                <a:chExt cx="443" cy="365"/>
              </a:xfrm>
            </p:grpSpPr>
            <p:sp>
              <p:nvSpPr>
                <p:cNvPr id="103" name="Rectangle 501"/>
                <p:cNvSpPr>
                  <a:spLocks noChangeArrowheads="1"/>
                </p:cNvSpPr>
                <p:nvPr/>
              </p:nvSpPr>
              <p:spPr bwMode="auto">
                <a:xfrm>
                  <a:off x="397" y="3659"/>
                  <a:ext cx="35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616,589</a:t>
                  </a:r>
                  <a:endParaRPr lang="en-US" altLang="tr-TR" sz="1400"/>
                </a:p>
              </p:txBody>
            </p:sp>
            <p:sp>
              <p:nvSpPr>
                <p:cNvPr id="104" name="Rectangle 502"/>
                <p:cNvSpPr>
                  <a:spLocks noChangeArrowheads="1"/>
                </p:cNvSpPr>
                <p:nvPr/>
              </p:nvSpPr>
              <p:spPr bwMode="auto">
                <a:xfrm>
                  <a:off x="354" y="3659"/>
                  <a:ext cx="44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49" name="Group 503"/>
              <p:cNvGrpSpPr>
                <a:grpSpLocks/>
              </p:cNvGrpSpPr>
              <p:nvPr/>
            </p:nvGrpSpPr>
            <p:grpSpPr bwMode="auto">
              <a:xfrm>
                <a:off x="797" y="3659"/>
                <a:ext cx="369" cy="365"/>
                <a:chOff x="797" y="3659"/>
                <a:chExt cx="369" cy="365"/>
              </a:xfrm>
            </p:grpSpPr>
            <p:sp>
              <p:nvSpPr>
                <p:cNvPr id="101" name="Rectangle 504"/>
                <p:cNvSpPr>
                  <a:spLocks noChangeArrowheads="1"/>
                </p:cNvSpPr>
                <p:nvPr/>
              </p:nvSpPr>
              <p:spPr bwMode="auto">
                <a:xfrm>
                  <a:off x="840" y="3659"/>
                  <a:ext cx="283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11.39</a:t>
                  </a:r>
                  <a:endParaRPr lang="en-US" altLang="tr-TR" sz="1400"/>
                </a:p>
              </p:txBody>
            </p:sp>
            <p:sp>
              <p:nvSpPr>
                <p:cNvPr id="102" name="Rectangle 505"/>
                <p:cNvSpPr>
                  <a:spLocks noChangeArrowheads="1"/>
                </p:cNvSpPr>
                <p:nvPr/>
              </p:nvSpPr>
              <p:spPr bwMode="auto">
                <a:xfrm>
                  <a:off x="797" y="3659"/>
                  <a:ext cx="369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0" name="Group 506"/>
              <p:cNvGrpSpPr>
                <a:grpSpLocks/>
              </p:cNvGrpSpPr>
              <p:nvPr/>
            </p:nvGrpSpPr>
            <p:grpSpPr bwMode="auto">
              <a:xfrm>
                <a:off x="1166" y="3659"/>
                <a:ext cx="514" cy="365"/>
                <a:chOff x="1166" y="3659"/>
                <a:chExt cx="514" cy="365"/>
              </a:xfrm>
            </p:grpSpPr>
            <p:sp>
              <p:nvSpPr>
                <p:cNvPr id="99" name="Rectangle 507"/>
                <p:cNvSpPr>
                  <a:spLocks noChangeArrowheads="1"/>
                </p:cNvSpPr>
                <p:nvPr/>
              </p:nvSpPr>
              <p:spPr bwMode="auto">
                <a:xfrm>
                  <a:off x="1209" y="3659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62.610</a:t>
                  </a:r>
                  <a:endParaRPr lang="en-US" altLang="tr-TR" sz="1400"/>
                </a:p>
              </p:txBody>
            </p:sp>
            <p:sp>
              <p:nvSpPr>
                <p:cNvPr id="100" name="Rectangle 508"/>
                <p:cNvSpPr>
                  <a:spLocks noChangeArrowheads="1"/>
                </p:cNvSpPr>
                <p:nvPr/>
              </p:nvSpPr>
              <p:spPr bwMode="auto">
                <a:xfrm>
                  <a:off x="1166" y="3659"/>
                  <a:ext cx="51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1" name="Group 509"/>
              <p:cNvGrpSpPr>
                <a:grpSpLocks/>
              </p:cNvGrpSpPr>
              <p:nvPr/>
            </p:nvGrpSpPr>
            <p:grpSpPr bwMode="auto">
              <a:xfrm>
                <a:off x="1680" y="3659"/>
                <a:ext cx="483" cy="365"/>
                <a:chOff x="1680" y="3659"/>
                <a:chExt cx="483" cy="365"/>
              </a:xfrm>
            </p:grpSpPr>
            <p:sp>
              <p:nvSpPr>
                <p:cNvPr id="97" name="Rectangle 510"/>
                <p:cNvSpPr>
                  <a:spLocks noChangeArrowheads="1"/>
                </p:cNvSpPr>
                <p:nvPr/>
              </p:nvSpPr>
              <p:spPr bwMode="auto">
                <a:xfrm>
                  <a:off x="1723" y="3659"/>
                  <a:ext cx="39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9.77</a:t>
                  </a:r>
                  <a:endParaRPr lang="en-US" altLang="tr-TR" sz="1400"/>
                </a:p>
              </p:txBody>
            </p:sp>
            <p:sp>
              <p:nvSpPr>
                <p:cNvPr id="98" name="Rectangle 511"/>
                <p:cNvSpPr>
                  <a:spLocks noChangeArrowheads="1"/>
                </p:cNvSpPr>
                <p:nvPr/>
              </p:nvSpPr>
              <p:spPr bwMode="auto">
                <a:xfrm>
                  <a:off x="1680" y="3659"/>
                  <a:ext cx="48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2" name="Group 512"/>
              <p:cNvGrpSpPr>
                <a:grpSpLocks/>
              </p:cNvGrpSpPr>
              <p:nvPr/>
            </p:nvGrpSpPr>
            <p:grpSpPr bwMode="auto">
              <a:xfrm>
                <a:off x="0" y="4024"/>
                <a:ext cx="354" cy="365"/>
                <a:chOff x="0" y="4024"/>
                <a:chExt cx="354" cy="365"/>
              </a:xfrm>
            </p:grpSpPr>
            <p:sp>
              <p:nvSpPr>
                <p:cNvPr id="95" name="Rectangle 513"/>
                <p:cNvSpPr>
                  <a:spLocks noChangeArrowheads="1"/>
                </p:cNvSpPr>
                <p:nvPr/>
              </p:nvSpPr>
              <p:spPr bwMode="auto">
                <a:xfrm>
                  <a:off x="43" y="4024"/>
                  <a:ext cx="2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1998</a:t>
                  </a:r>
                  <a:endParaRPr lang="en-US" altLang="tr-TR" sz="1400"/>
                </a:p>
              </p:txBody>
            </p:sp>
            <p:sp>
              <p:nvSpPr>
                <p:cNvPr id="96" name="Rectangle 514"/>
                <p:cNvSpPr>
                  <a:spLocks noChangeArrowheads="1"/>
                </p:cNvSpPr>
                <p:nvPr/>
              </p:nvSpPr>
              <p:spPr bwMode="auto">
                <a:xfrm>
                  <a:off x="0" y="4024"/>
                  <a:ext cx="3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3" name="Group 515"/>
              <p:cNvGrpSpPr>
                <a:grpSpLocks/>
              </p:cNvGrpSpPr>
              <p:nvPr/>
            </p:nvGrpSpPr>
            <p:grpSpPr bwMode="auto">
              <a:xfrm>
                <a:off x="354" y="4024"/>
                <a:ext cx="443" cy="365"/>
                <a:chOff x="354" y="4024"/>
                <a:chExt cx="443" cy="365"/>
              </a:xfrm>
            </p:grpSpPr>
            <p:sp>
              <p:nvSpPr>
                <p:cNvPr id="93" name="Rectangle 516"/>
                <p:cNvSpPr>
                  <a:spLocks noChangeArrowheads="1"/>
                </p:cNvSpPr>
                <p:nvPr/>
              </p:nvSpPr>
              <p:spPr bwMode="auto">
                <a:xfrm>
                  <a:off x="397" y="4024"/>
                  <a:ext cx="35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619,849</a:t>
                  </a:r>
                  <a:endParaRPr lang="en-US" altLang="tr-TR" sz="1400"/>
                </a:p>
              </p:txBody>
            </p:sp>
            <p:sp>
              <p:nvSpPr>
                <p:cNvPr id="94" name="Rectangle 517"/>
                <p:cNvSpPr>
                  <a:spLocks noChangeArrowheads="1"/>
                </p:cNvSpPr>
                <p:nvPr/>
              </p:nvSpPr>
              <p:spPr bwMode="auto">
                <a:xfrm>
                  <a:off x="354" y="4024"/>
                  <a:ext cx="44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4" name="Group 518"/>
              <p:cNvGrpSpPr>
                <a:grpSpLocks/>
              </p:cNvGrpSpPr>
              <p:nvPr/>
            </p:nvGrpSpPr>
            <p:grpSpPr bwMode="auto">
              <a:xfrm>
                <a:off x="797" y="4024"/>
                <a:ext cx="369" cy="365"/>
                <a:chOff x="797" y="4024"/>
                <a:chExt cx="369" cy="365"/>
              </a:xfrm>
            </p:grpSpPr>
            <p:sp>
              <p:nvSpPr>
                <p:cNvPr id="91" name="Rectangle 519"/>
                <p:cNvSpPr>
                  <a:spLocks noChangeArrowheads="1"/>
                </p:cNvSpPr>
                <p:nvPr/>
              </p:nvSpPr>
              <p:spPr bwMode="auto">
                <a:xfrm>
                  <a:off x="840" y="4024"/>
                  <a:ext cx="283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0.53</a:t>
                  </a:r>
                  <a:endParaRPr lang="en-US" altLang="tr-TR" sz="1400"/>
                </a:p>
              </p:txBody>
            </p:sp>
            <p:sp>
              <p:nvSpPr>
                <p:cNvPr id="92" name="Rectangle 520"/>
                <p:cNvSpPr>
                  <a:spLocks noChangeArrowheads="1"/>
                </p:cNvSpPr>
                <p:nvPr/>
              </p:nvSpPr>
              <p:spPr bwMode="auto">
                <a:xfrm>
                  <a:off x="797" y="4024"/>
                  <a:ext cx="369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5" name="Group 521"/>
              <p:cNvGrpSpPr>
                <a:grpSpLocks/>
              </p:cNvGrpSpPr>
              <p:nvPr/>
            </p:nvGrpSpPr>
            <p:grpSpPr bwMode="auto">
              <a:xfrm>
                <a:off x="1166" y="4024"/>
                <a:ext cx="514" cy="365"/>
                <a:chOff x="1166" y="4024"/>
                <a:chExt cx="514" cy="365"/>
              </a:xfrm>
            </p:grpSpPr>
            <p:sp>
              <p:nvSpPr>
                <p:cNvPr id="89" name="Rectangle 522"/>
                <p:cNvSpPr>
                  <a:spLocks noChangeArrowheads="1"/>
                </p:cNvSpPr>
                <p:nvPr/>
              </p:nvSpPr>
              <p:spPr bwMode="auto">
                <a:xfrm>
                  <a:off x="1209" y="4024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63.550</a:t>
                  </a:r>
                  <a:endParaRPr lang="en-US" altLang="tr-TR" sz="1400"/>
                </a:p>
              </p:txBody>
            </p:sp>
            <p:sp>
              <p:nvSpPr>
                <p:cNvPr id="90" name="Rectangle 523"/>
                <p:cNvSpPr>
                  <a:spLocks noChangeArrowheads="1"/>
                </p:cNvSpPr>
                <p:nvPr/>
              </p:nvSpPr>
              <p:spPr bwMode="auto">
                <a:xfrm>
                  <a:off x="1166" y="4024"/>
                  <a:ext cx="51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6" name="Group 524"/>
              <p:cNvGrpSpPr>
                <a:grpSpLocks/>
              </p:cNvGrpSpPr>
              <p:nvPr/>
            </p:nvGrpSpPr>
            <p:grpSpPr bwMode="auto">
              <a:xfrm>
                <a:off x="1680" y="4024"/>
                <a:ext cx="483" cy="365"/>
                <a:chOff x="1680" y="4024"/>
                <a:chExt cx="483" cy="365"/>
              </a:xfrm>
            </p:grpSpPr>
            <p:sp>
              <p:nvSpPr>
                <p:cNvPr id="87" name="Rectangle 525"/>
                <p:cNvSpPr>
                  <a:spLocks noChangeArrowheads="1"/>
                </p:cNvSpPr>
                <p:nvPr/>
              </p:nvSpPr>
              <p:spPr bwMode="auto">
                <a:xfrm>
                  <a:off x="1723" y="4024"/>
                  <a:ext cx="39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9.67</a:t>
                  </a:r>
                  <a:endParaRPr lang="en-US" altLang="tr-TR" sz="1400"/>
                </a:p>
              </p:txBody>
            </p:sp>
            <p:sp>
              <p:nvSpPr>
                <p:cNvPr id="88" name="Rectangle 526"/>
                <p:cNvSpPr>
                  <a:spLocks noChangeArrowheads="1"/>
                </p:cNvSpPr>
                <p:nvPr/>
              </p:nvSpPr>
              <p:spPr bwMode="auto">
                <a:xfrm>
                  <a:off x="1680" y="4024"/>
                  <a:ext cx="48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7" name="Group 527"/>
              <p:cNvGrpSpPr>
                <a:grpSpLocks/>
              </p:cNvGrpSpPr>
              <p:nvPr/>
            </p:nvGrpSpPr>
            <p:grpSpPr bwMode="auto">
              <a:xfrm>
                <a:off x="0" y="4389"/>
                <a:ext cx="354" cy="365"/>
                <a:chOff x="0" y="4389"/>
                <a:chExt cx="354" cy="365"/>
              </a:xfrm>
            </p:grpSpPr>
            <p:sp>
              <p:nvSpPr>
                <p:cNvPr id="85" name="Rectangle 528"/>
                <p:cNvSpPr>
                  <a:spLocks noChangeArrowheads="1"/>
                </p:cNvSpPr>
                <p:nvPr/>
              </p:nvSpPr>
              <p:spPr bwMode="auto">
                <a:xfrm>
                  <a:off x="43" y="4389"/>
                  <a:ext cx="2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1999</a:t>
                  </a:r>
                  <a:endParaRPr lang="en-US" altLang="tr-TR" sz="1400"/>
                </a:p>
              </p:txBody>
            </p:sp>
            <p:sp>
              <p:nvSpPr>
                <p:cNvPr id="86" name="Rectangle 529"/>
                <p:cNvSpPr>
                  <a:spLocks noChangeArrowheads="1"/>
                </p:cNvSpPr>
                <p:nvPr/>
              </p:nvSpPr>
              <p:spPr bwMode="auto">
                <a:xfrm>
                  <a:off x="0" y="4389"/>
                  <a:ext cx="35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8" name="Group 530"/>
              <p:cNvGrpSpPr>
                <a:grpSpLocks/>
              </p:cNvGrpSpPr>
              <p:nvPr/>
            </p:nvGrpSpPr>
            <p:grpSpPr bwMode="auto">
              <a:xfrm>
                <a:off x="354" y="4389"/>
                <a:ext cx="443" cy="365"/>
                <a:chOff x="354" y="4389"/>
                <a:chExt cx="443" cy="365"/>
              </a:xfrm>
            </p:grpSpPr>
            <p:sp>
              <p:nvSpPr>
                <p:cNvPr id="83" name="Rectangle 531"/>
                <p:cNvSpPr>
                  <a:spLocks noChangeArrowheads="1"/>
                </p:cNvSpPr>
                <p:nvPr/>
              </p:nvSpPr>
              <p:spPr bwMode="auto">
                <a:xfrm>
                  <a:off x="397" y="4389"/>
                  <a:ext cx="35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657.020</a:t>
                  </a:r>
                  <a:endParaRPr lang="en-US" altLang="tr-TR" sz="1400"/>
                </a:p>
              </p:txBody>
            </p:sp>
            <p:sp>
              <p:nvSpPr>
                <p:cNvPr id="84" name="Rectangle 532"/>
                <p:cNvSpPr>
                  <a:spLocks noChangeArrowheads="1"/>
                </p:cNvSpPr>
                <p:nvPr/>
              </p:nvSpPr>
              <p:spPr bwMode="auto">
                <a:xfrm>
                  <a:off x="354" y="4389"/>
                  <a:ext cx="44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9" name="Group 533"/>
              <p:cNvGrpSpPr>
                <a:grpSpLocks/>
              </p:cNvGrpSpPr>
              <p:nvPr/>
            </p:nvGrpSpPr>
            <p:grpSpPr bwMode="auto">
              <a:xfrm>
                <a:off x="797" y="4389"/>
                <a:ext cx="369" cy="365"/>
                <a:chOff x="797" y="4389"/>
                <a:chExt cx="369" cy="365"/>
              </a:xfrm>
            </p:grpSpPr>
            <p:sp>
              <p:nvSpPr>
                <p:cNvPr id="81" name="Rectangle 534"/>
                <p:cNvSpPr>
                  <a:spLocks noChangeArrowheads="1"/>
                </p:cNvSpPr>
                <p:nvPr/>
              </p:nvSpPr>
              <p:spPr bwMode="auto">
                <a:xfrm>
                  <a:off x="840" y="4389"/>
                  <a:ext cx="283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6,00</a:t>
                  </a:r>
                  <a:endParaRPr lang="en-US" altLang="tr-TR" sz="1400"/>
                </a:p>
              </p:txBody>
            </p:sp>
            <p:sp>
              <p:nvSpPr>
                <p:cNvPr id="82" name="Rectangle 535"/>
                <p:cNvSpPr>
                  <a:spLocks noChangeArrowheads="1"/>
                </p:cNvSpPr>
                <p:nvPr/>
              </p:nvSpPr>
              <p:spPr bwMode="auto">
                <a:xfrm>
                  <a:off x="797" y="4389"/>
                  <a:ext cx="369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60" name="Group 536"/>
              <p:cNvGrpSpPr>
                <a:grpSpLocks/>
              </p:cNvGrpSpPr>
              <p:nvPr/>
            </p:nvGrpSpPr>
            <p:grpSpPr bwMode="auto">
              <a:xfrm>
                <a:off x="1166" y="4389"/>
                <a:ext cx="514" cy="365"/>
                <a:chOff x="1166" y="4389"/>
                <a:chExt cx="514" cy="365"/>
              </a:xfrm>
            </p:grpSpPr>
            <p:sp>
              <p:nvSpPr>
                <p:cNvPr id="79" name="Rectangle 537"/>
                <p:cNvSpPr>
                  <a:spLocks noChangeArrowheads="1"/>
                </p:cNvSpPr>
                <p:nvPr/>
              </p:nvSpPr>
              <p:spPr bwMode="auto">
                <a:xfrm>
                  <a:off x="1209" y="4389"/>
                  <a:ext cx="42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64.503</a:t>
                  </a:r>
                  <a:endParaRPr lang="en-US" altLang="tr-TR" sz="1400"/>
                </a:p>
              </p:txBody>
            </p:sp>
            <p:sp>
              <p:nvSpPr>
                <p:cNvPr id="80" name="Rectangle 538"/>
                <p:cNvSpPr>
                  <a:spLocks noChangeArrowheads="1"/>
                </p:cNvSpPr>
                <p:nvPr/>
              </p:nvSpPr>
              <p:spPr bwMode="auto">
                <a:xfrm>
                  <a:off x="1166" y="4389"/>
                  <a:ext cx="514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61" name="Group 539"/>
              <p:cNvGrpSpPr>
                <a:grpSpLocks/>
              </p:cNvGrpSpPr>
              <p:nvPr/>
            </p:nvGrpSpPr>
            <p:grpSpPr bwMode="auto">
              <a:xfrm>
                <a:off x="1680" y="4389"/>
                <a:ext cx="483" cy="365"/>
                <a:chOff x="1680" y="4389"/>
                <a:chExt cx="483" cy="365"/>
              </a:xfrm>
            </p:grpSpPr>
            <p:sp>
              <p:nvSpPr>
                <p:cNvPr id="77" name="Rectangle 540"/>
                <p:cNvSpPr>
                  <a:spLocks noChangeArrowheads="1"/>
                </p:cNvSpPr>
                <p:nvPr/>
              </p:nvSpPr>
              <p:spPr bwMode="auto">
                <a:xfrm>
                  <a:off x="1723" y="4389"/>
                  <a:ext cx="39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10.23</a:t>
                  </a:r>
                  <a:endParaRPr lang="en-US" altLang="tr-TR" sz="1400"/>
                </a:p>
              </p:txBody>
            </p:sp>
            <p:sp>
              <p:nvSpPr>
                <p:cNvPr id="78" name="Rectangle 541"/>
                <p:cNvSpPr>
                  <a:spLocks noChangeArrowheads="1"/>
                </p:cNvSpPr>
                <p:nvPr/>
              </p:nvSpPr>
              <p:spPr bwMode="auto">
                <a:xfrm>
                  <a:off x="1680" y="4389"/>
                  <a:ext cx="483" cy="36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62" name="Group 542"/>
              <p:cNvGrpSpPr>
                <a:grpSpLocks/>
              </p:cNvGrpSpPr>
              <p:nvPr/>
            </p:nvGrpSpPr>
            <p:grpSpPr bwMode="auto">
              <a:xfrm>
                <a:off x="0" y="4754"/>
                <a:ext cx="354" cy="442"/>
                <a:chOff x="0" y="4754"/>
                <a:chExt cx="354" cy="442"/>
              </a:xfrm>
            </p:grpSpPr>
            <p:sp>
              <p:nvSpPr>
                <p:cNvPr id="75" name="Rectangle 543"/>
                <p:cNvSpPr>
                  <a:spLocks noChangeArrowheads="1"/>
                </p:cNvSpPr>
                <p:nvPr/>
              </p:nvSpPr>
              <p:spPr bwMode="auto">
                <a:xfrm>
                  <a:off x="43" y="4754"/>
                  <a:ext cx="268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tr-TR" altLang="tr-TR" sz="1400">
                      <a:cs typeface="Times New Roman" panose="02020603050405020304" pitchFamily="18" charset="0"/>
                    </a:rPr>
                    <a:t>  2000</a:t>
                  </a:r>
                  <a:endParaRPr lang="en-US" altLang="tr-TR" sz="1400"/>
                </a:p>
              </p:txBody>
            </p:sp>
            <p:sp>
              <p:nvSpPr>
                <p:cNvPr id="76" name="Rectangle 544"/>
                <p:cNvSpPr>
                  <a:spLocks noChangeArrowheads="1"/>
                </p:cNvSpPr>
                <p:nvPr/>
              </p:nvSpPr>
              <p:spPr bwMode="auto">
                <a:xfrm>
                  <a:off x="0" y="4754"/>
                  <a:ext cx="354" cy="44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63" name="Group 545"/>
              <p:cNvGrpSpPr>
                <a:grpSpLocks/>
              </p:cNvGrpSpPr>
              <p:nvPr/>
            </p:nvGrpSpPr>
            <p:grpSpPr bwMode="auto">
              <a:xfrm>
                <a:off x="354" y="4754"/>
                <a:ext cx="443" cy="442"/>
                <a:chOff x="354" y="4754"/>
                <a:chExt cx="443" cy="442"/>
              </a:xfrm>
            </p:grpSpPr>
            <p:sp>
              <p:nvSpPr>
                <p:cNvPr id="73" name="Rectangle 546"/>
                <p:cNvSpPr>
                  <a:spLocks noChangeArrowheads="1"/>
                </p:cNvSpPr>
                <p:nvPr/>
              </p:nvSpPr>
              <p:spPr bwMode="auto">
                <a:xfrm>
                  <a:off x="397" y="4754"/>
                  <a:ext cx="357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764.488</a:t>
                  </a:r>
                  <a:endParaRPr lang="en-US" altLang="tr-TR" sz="1400"/>
                </a:p>
              </p:txBody>
            </p:sp>
            <p:sp>
              <p:nvSpPr>
                <p:cNvPr id="74" name="Rectangle 547"/>
                <p:cNvSpPr>
                  <a:spLocks noChangeArrowheads="1"/>
                </p:cNvSpPr>
                <p:nvPr/>
              </p:nvSpPr>
              <p:spPr bwMode="auto">
                <a:xfrm>
                  <a:off x="354" y="4754"/>
                  <a:ext cx="443" cy="44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64" name="Group 548"/>
              <p:cNvGrpSpPr>
                <a:grpSpLocks/>
              </p:cNvGrpSpPr>
              <p:nvPr/>
            </p:nvGrpSpPr>
            <p:grpSpPr bwMode="auto">
              <a:xfrm>
                <a:off x="797" y="4754"/>
                <a:ext cx="369" cy="442"/>
                <a:chOff x="797" y="4754"/>
                <a:chExt cx="369" cy="442"/>
              </a:xfrm>
            </p:grpSpPr>
            <p:sp>
              <p:nvSpPr>
                <p:cNvPr id="71" name="Rectangle 549"/>
                <p:cNvSpPr>
                  <a:spLocks noChangeArrowheads="1"/>
                </p:cNvSpPr>
                <p:nvPr/>
              </p:nvSpPr>
              <p:spPr bwMode="auto">
                <a:xfrm>
                  <a:off x="840" y="4754"/>
                  <a:ext cx="283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16,36</a:t>
                  </a:r>
                  <a:endParaRPr lang="en-US" altLang="tr-TR" sz="1400"/>
                </a:p>
              </p:txBody>
            </p:sp>
            <p:sp>
              <p:nvSpPr>
                <p:cNvPr id="72" name="Rectangle 550"/>
                <p:cNvSpPr>
                  <a:spLocks noChangeArrowheads="1"/>
                </p:cNvSpPr>
                <p:nvPr/>
              </p:nvSpPr>
              <p:spPr bwMode="auto">
                <a:xfrm>
                  <a:off x="797" y="4754"/>
                  <a:ext cx="369" cy="44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65" name="Group 551"/>
              <p:cNvGrpSpPr>
                <a:grpSpLocks/>
              </p:cNvGrpSpPr>
              <p:nvPr/>
            </p:nvGrpSpPr>
            <p:grpSpPr bwMode="auto">
              <a:xfrm>
                <a:off x="1166" y="4754"/>
                <a:ext cx="514" cy="442"/>
                <a:chOff x="1166" y="4754"/>
                <a:chExt cx="514" cy="442"/>
              </a:xfrm>
            </p:grpSpPr>
            <p:sp>
              <p:nvSpPr>
                <p:cNvPr id="69" name="Rectangle 552"/>
                <p:cNvSpPr>
                  <a:spLocks noChangeArrowheads="1"/>
                </p:cNvSpPr>
                <p:nvPr/>
              </p:nvSpPr>
              <p:spPr bwMode="auto">
                <a:xfrm>
                  <a:off x="1209" y="4754"/>
                  <a:ext cx="428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>
                      <a:cs typeface="Times New Roman" panose="02020603050405020304" pitchFamily="18" charset="0"/>
                    </a:rPr>
                    <a:t>65.471</a:t>
                  </a:r>
                  <a:endParaRPr lang="en-US" altLang="tr-TR" sz="1400"/>
                </a:p>
              </p:txBody>
            </p:sp>
            <p:sp>
              <p:nvSpPr>
                <p:cNvPr id="70" name="Rectangle 553"/>
                <p:cNvSpPr>
                  <a:spLocks noChangeArrowheads="1"/>
                </p:cNvSpPr>
                <p:nvPr/>
              </p:nvSpPr>
              <p:spPr bwMode="auto">
                <a:xfrm>
                  <a:off x="1166" y="4754"/>
                  <a:ext cx="514" cy="44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66" name="Group 554"/>
              <p:cNvGrpSpPr>
                <a:grpSpLocks/>
              </p:cNvGrpSpPr>
              <p:nvPr/>
            </p:nvGrpSpPr>
            <p:grpSpPr bwMode="auto">
              <a:xfrm>
                <a:off x="1680" y="4754"/>
                <a:ext cx="483" cy="442"/>
                <a:chOff x="1680" y="4754"/>
                <a:chExt cx="483" cy="442"/>
              </a:xfrm>
            </p:grpSpPr>
            <p:sp>
              <p:nvSpPr>
                <p:cNvPr id="67" name="Rectangle 555"/>
                <p:cNvSpPr>
                  <a:spLocks noChangeArrowheads="1"/>
                </p:cNvSpPr>
                <p:nvPr/>
              </p:nvSpPr>
              <p:spPr bwMode="auto">
                <a:xfrm>
                  <a:off x="1723" y="4754"/>
                  <a:ext cx="397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altLang="tr-TR" sz="1400" b="1">
                      <a:cs typeface="Times New Roman" panose="02020603050405020304" pitchFamily="18" charset="0"/>
                    </a:rPr>
                    <a:t>11.68</a:t>
                  </a:r>
                  <a:endParaRPr lang="en-US" altLang="tr-TR" sz="1400" b="1"/>
                </a:p>
              </p:txBody>
            </p:sp>
            <p:sp>
              <p:nvSpPr>
                <p:cNvPr id="68" name="Rectangle 556"/>
                <p:cNvSpPr>
                  <a:spLocks noChangeArrowheads="1"/>
                </p:cNvSpPr>
                <p:nvPr/>
              </p:nvSpPr>
              <p:spPr bwMode="auto">
                <a:xfrm>
                  <a:off x="1680" y="4754"/>
                  <a:ext cx="483" cy="44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sp>
          <p:nvSpPr>
            <p:cNvPr id="6" name="Rectangle 557"/>
            <p:cNvSpPr>
              <a:spLocks noChangeArrowheads="1"/>
            </p:cNvSpPr>
            <p:nvPr/>
          </p:nvSpPr>
          <p:spPr bwMode="auto">
            <a:xfrm>
              <a:off x="-3" y="352"/>
              <a:ext cx="2169" cy="4847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1567937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Reasons</a:t>
            </a:r>
            <a:r>
              <a:rPr lang="tr-TR" dirty="0" smtClean="0"/>
              <a:t> of </a:t>
            </a:r>
            <a:r>
              <a:rPr lang="tr-TR" dirty="0" err="1" smtClean="0"/>
              <a:t>degradatıon</a:t>
            </a:r>
            <a:r>
              <a:rPr lang="tr-TR" dirty="0" smtClean="0"/>
              <a:t> of </a:t>
            </a:r>
            <a:r>
              <a:rPr lang="tr-TR" dirty="0" err="1" smtClean="0"/>
              <a:t>productıon</a:t>
            </a:r>
            <a:r>
              <a:rPr lang="tr-TR" dirty="0" smtClean="0"/>
              <a:t> </a:t>
            </a:r>
            <a:r>
              <a:rPr lang="tr-TR" dirty="0" err="1" smtClean="0"/>
              <a:t>ın</a:t>
            </a:r>
            <a:r>
              <a:rPr lang="tr-TR" dirty="0" smtClean="0"/>
              <a:t> </a:t>
            </a:r>
            <a:r>
              <a:rPr lang="tr-TR" dirty="0" err="1" smtClean="0"/>
              <a:t>layıng</a:t>
            </a:r>
            <a:r>
              <a:rPr lang="tr-TR" dirty="0" smtClean="0"/>
              <a:t> </a:t>
            </a:r>
            <a:r>
              <a:rPr lang="tr-TR" dirty="0" err="1" smtClean="0"/>
              <a:t>hen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378544"/>
          </a:xfrm>
        </p:spPr>
        <p:txBody>
          <a:bodyPr/>
          <a:lstStyle/>
          <a:p>
            <a:r>
              <a:rPr lang="tr-TR" dirty="0" err="1" smtClean="0"/>
              <a:t>Economic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endParaRPr lang="tr-TR" dirty="0" smtClean="0"/>
          </a:p>
          <a:p>
            <a:r>
              <a:rPr lang="tr-TR" dirty="0" err="1" smtClean="0"/>
              <a:t>Expensive</a:t>
            </a:r>
            <a:r>
              <a:rPr lang="tr-TR" dirty="0" smtClean="0"/>
              <a:t> </a:t>
            </a:r>
            <a:r>
              <a:rPr lang="tr-TR" dirty="0" err="1" smtClean="0"/>
              <a:t>factory</a:t>
            </a:r>
            <a:r>
              <a:rPr lang="tr-TR" dirty="0" smtClean="0"/>
              <a:t> </a:t>
            </a:r>
            <a:r>
              <a:rPr lang="tr-TR" dirty="0" err="1" smtClean="0"/>
              <a:t>cost</a:t>
            </a:r>
            <a:endParaRPr lang="tr-TR" dirty="0" smtClean="0"/>
          </a:p>
          <a:p>
            <a:r>
              <a:rPr lang="tr-TR" dirty="0" err="1" smtClean="0"/>
              <a:t>Unimproved</a:t>
            </a:r>
            <a:r>
              <a:rPr lang="tr-TR" dirty="0" smtClean="0"/>
              <a:t> </a:t>
            </a:r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industry</a:t>
            </a:r>
            <a:endParaRPr lang="tr-TR" dirty="0" smtClean="0"/>
          </a:p>
          <a:p>
            <a:r>
              <a:rPr lang="tr-TR" dirty="0" err="1" smtClean="0"/>
              <a:t>Reduction</a:t>
            </a:r>
            <a:r>
              <a:rPr lang="tr-TR" dirty="0" smtClean="0"/>
              <a:t> of </a:t>
            </a:r>
            <a:r>
              <a:rPr lang="tr-TR" dirty="0" err="1" smtClean="0"/>
              <a:t>production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consumption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066800" y="3910988"/>
            <a:ext cx="6072130" cy="2413612"/>
            <a:chOff x="960" y="1968"/>
            <a:chExt cx="3552" cy="1916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328" y="3635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 b="1">
                  <a:cs typeface="Times New Roman" panose="02020603050405020304" pitchFamily="18" charset="0"/>
                </a:rPr>
                <a:t>99</a:t>
              </a:r>
              <a:endParaRPr lang="tr-TR" altLang="tr-TR" sz="2000" b="1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144" y="3635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6.695</a:t>
              </a:r>
              <a:endParaRPr lang="tr-TR" altLang="tr-TR" sz="2000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960" y="3635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1998</a:t>
              </a:r>
              <a:endParaRPr lang="tr-TR" altLang="tr-TR" sz="2000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328" y="3386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133</a:t>
              </a:r>
              <a:endParaRPr lang="tr-TR" altLang="tr-TR" sz="200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144" y="3386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9.056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960" y="3386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1998</a:t>
              </a:r>
              <a:endParaRPr lang="tr-TR" altLang="tr-TR" sz="2000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328" y="3137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106</a:t>
              </a:r>
              <a:endParaRPr lang="tr-TR" altLang="tr-TR" sz="2000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144" y="3137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7.136</a:t>
              </a:r>
              <a:endParaRPr lang="tr-TR" altLang="tr-TR" sz="2000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960" y="3137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1997</a:t>
              </a:r>
              <a:endParaRPr lang="tr-TR" altLang="tr-TR" sz="200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328" y="2888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156</a:t>
              </a:r>
              <a:endParaRPr lang="tr-TR" altLang="tr-TR" sz="2000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144" y="2888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9.782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960" y="2888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1996</a:t>
              </a: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3328" y="2639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 b="1">
                  <a:cs typeface="Times New Roman" panose="02020603050405020304" pitchFamily="18" charset="0"/>
                </a:rPr>
                <a:t>166</a:t>
              </a:r>
              <a:endParaRPr lang="tr-TR" altLang="tr-TR" sz="2000"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144" y="2639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10.269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960" y="2639"/>
              <a:ext cx="1184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2000">
                  <a:cs typeface="Times New Roman" panose="02020603050405020304" pitchFamily="18" charset="0"/>
                </a:rPr>
                <a:t>1995</a:t>
              </a:r>
              <a:endParaRPr lang="tr-TR" altLang="tr-TR" sz="200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3328" y="1968"/>
              <a:ext cx="1184" cy="7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1600" dirty="0" err="1" smtClean="0">
                  <a:cs typeface="Times New Roman" panose="02020603050405020304" pitchFamily="18" charset="0"/>
                </a:rPr>
                <a:t>Consumption</a:t>
              </a:r>
              <a:r>
                <a:rPr lang="tr-TR" altLang="tr-TR" sz="1600" dirty="0" smtClean="0">
                  <a:cs typeface="Times New Roman" panose="02020603050405020304" pitchFamily="18" charset="0"/>
                </a:rPr>
                <a:t> </a:t>
              </a:r>
              <a:r>
                <a:rPr lang="tr-TR" altLang="tr-TR" sz="1600" dirty="0" err="1" smtClean="0">
                  <a:cs typeface="Times New Roman" panose="02020603050405020304" pitchFamily="18" charset="0"/>
                </a:rPr>
                <a:t>for</a:t>
              </a:r>
              <a:r>
                <a:rPr lang="tr-TR" altLang="tr-TR" sz="1600" dirty="0" smtClean="0">
                  <a:cs typeface="Times New Roman" panose="02020603050405020304" pitchFamily="18" charset="0"/>
                </a:rPr>
                <a:t> </a:t>
              </a:r>
              <a:r>
                <a:rPr lang="tr-TR" altLang="tr-TR" sz="1600" dirty="0" err="1" smtClean="0">
                  <a:cs typeface="Times New Roman" panose="02020603050405020304" pitchFamily="18" charset="0"/>
                </a:rPr>
                <a:t>per</a:t>
              </a:r>
              <a:r>
                <a:rPr lang="tr-TR" altLang="tr-TR" sz="1600" dirty="0" smtClean="0">
                  <a:cs typeface="Times New Roman" panose="02020603050405020304" pitchFamily="18" charset="0"/>
                </a:rPr>
                <a:t> </a:t>
              </a:r>
              <a:r>
                <a:rPr lang="tr-TR" altLang="tr-TR" sz="1600" dirty="0" err="1" smtClean="0">
                  <a:cs typeface="Times New Roman" panose="02020603050405020304" pitchFamily="18" charset="0"/>
                </a:rPr>
                <a:t>person</a:t>
              </a:r>
              <a:r>
                <a:rPr lang="tr-TR" altLang="tr-TR" sz="1600" dirty="0" smtClean="0">
                  <a:cs typeface="Times New Roman" panose="02020603050405020304" pitchFamily="18" charset="0"/>
                </a:rPr>
                <a:t> (</a:t>
              </a:r>
              <a:r>
                <a:rPr lang="tr-TR" altLang="tr-TR" sz="1600" dirty="0" err="1" smtClean="0">
                  <a:cs typeface="Times New Roman" panose="02020603050405020304" pitchFamily="18" charset="0"/>
                </a:rPr>
                <a:t>number</a:t>
              </a:r>
              <a:r>
                <a:rPr lang="tr-TR" altLang="tr-TR" sz="1600" dirty="0" smtClean="0">
                  <a:cs typeface="Times New Roman" panose="02020603050405020304" pitchFamily="18" charset="0"/>
                </a:rPr>
                <a:t>/</a:t>
              </a:r>
              <a:r>
                <a:rPr lang="tr-TR" altLang="tr-TR" sz="1600" dirty="0" err="1" smtClean="0">
                  <a:cs typeface="Times New Roman" panose="02020603050405020304" pitchFamily="18" charset="0"/>
                </a:rPr>
                <a:t>year</a:t>
              </a:r>
              <a:r>
                <a:rPr lang="tr-TR" altLang="tr-TR" sz="1600" dirty="0" smtClean="0">
                  <a:cs typeface="Times New Roman" panose="02020603050405020304" pitchFamily="18" charset="0"/>
                </a:rPr>
                <a:t>)</a:t>
              </a:r>
              <a:endParaRPr lang="tr-TR" altLang="tr-TR" sz="1600" dirty="0"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144" y="1968"/>
              <a:ext cx="1184" cy="6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r>
                <a:rPr lang="tr-TR" altLang="tr-TR" sz="1600" dirty="0" err="1" smtClean="0">
                  <a:cs typeface="Times New Roman" panose="02020603050405020304" pitchFamily="18" charset="0"/>
                </a:rPr>
                <a:t>Production</a:t>
              </a:r>
              <a:r>
                <a:rPr lang="tr-TR" altLang="tr-TR" sz="1600" dirty="0" smtClean="0">
                  <a:cs typeface="Times New Roman" panose="02020603050405020304" pitchFamily="18" charset="0"/>
                </a:rPr>
                <a:t> of </a:t>
              </a:r>
              <a:r>
                <a:rPr lang="tr-TR" altLang="tr-TR" sz="1600" dirty="0" err="1" smtClean="0">
                  <a:cs typeface="Times New Roman" panose="02020603050405020304" pitchFamily="18" charset="0"/>
                </a:rPr>
                <a:t>egg</a:t>
              </a:r>
              <a:endParaRPr lang="en-US" altLang="tr-TR" sz="1600" dirty="0">
                <a:cs typeface="Times New Roman" panose="02020603050405020304" pitchFamily="18" charset="0"/>
              </a:endParaRPr>
            </a:p>
            <a:p>
              <a:pPr algn="ctr">
                <a:buFontTx/>
                <a:buNone/>
              </a:pPr>
              <a:r>
                <a:rPr lang="tr-TR" altLang="tr-TR" sz="1600" dirty="0">
                  <a:cs typeface="Times New Roman" panose="02020603050405020304" pitchFamily="18" charset="0"/>
                </a:rPr>
                <a:t>(</a:t>
              </a:r>
              <a:r>
                <a:rPr lang="tr-TR" altLang="tr-TR" sz="1600" dirty="0" err="1" smtClean="0">
                  <a:cs typeface="Times New Roman" panose="02020603050405020304" pitchFamily="18" charset="0"/>
                </a:rPr>
                <a:t>milion</a:t>
              </a:r>
              <a:r>
                <a:rPr lang="tr-TR" altLang="tr-TR" sz="1600" dirty="0" smtClean="0">
                  <a:cs typeface="Times New Roman" panose="02020603050405020304" pitchFamily="18" charset="0"/>
                </a:rPr>
                <a:t> </a:t>
              </a:r>
              <a:r>
                <a:rPr lang="tr-TR" altLang="tr-TR" sz="1600" dirty="0" err="1" smtClean="0">
                  <a:cs typeface="Times New Roman" panose="02020603050405020304" pitchFamily="18" charset="0"/>
                </a:rPr>
                <a:t>number</a:t>
              </a:r>
              <a:r>
                <a:rPr lang="tr-TR" altLang="tr-TR" sz="1600" dirty="0" smtClean="0">
                  <a:cs typeface="Times New Roman" panose="02020603050405020304" pitchFamily="18" charset="0"/>
                </a:rPr>
                <a:t>)</a:t>
              </a:r>
              <a:endParaRPr lang="tr-TR" altLang="tr-TR" sz="1600" dirty="0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960" y="1968"/>
              <a:ext cx="1184" cy="6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buFontTx/>
                <a:buNone/>
              </a:pPr>
              <a:endParaRPr lang="en-US" altLang="tr-TR" sz="2000" dirty="0">
                <a:cs typeface="Times New Roman" panose="02020603050405020304" pitchFamily="18" charset="0"/>
              </a:endParaRPr>
            </a:p>
            <a:p>
              <a:pPr algn="ctr">
                <a:buFontTx/>
                <a:buNone/>
              </a:pPr>
              <a:r>
                <a:rPr lang="tr-TR" altLang="tr-TR" sz="2000" dirty="0" err="1" smtClean="0">
                  <a:cs typeface="Times New Roman" panose="02020603050405020304" pitchFamily="18" charset="0"/>
                </a:rPr>
                <a:t>Years</a:t>
              </a:r>
              <a:endParaRPr lang="en-US" altLang="tr-TR" sz="2000" dirty="0">
                <a:cs typeface="Times New Roman" panose="02020603050405020304" pitchFamily="18" charset="0"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960" y="2639"/>
              <a:ext cx="35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960" y="2888"/>
              <a:ext cx="35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960" y="3137"/>
              <a:ext cx="35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960" y="3386"/>
              <a:ext cx="35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960" y="3635"/>
              <a:ext cx="35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960" y="3884"/>
              <a:ext cx="355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960" y="1968"/>
              <a:ext cx="0" cy="191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2144" y="1968"/>
              <a:ext cx="0" cy="19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3328" y="1968"/>
              <a:ext cx="0" cy="19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4512" y="1968"/>
              <a:ext cx="0" cy="191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2144" y="1968"/>
              <a:ext cx="11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960" y="1968"/>
              <a:ext cx="118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3328" y="1968"/>
              <a:ext cx="118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tr-TR"/>
            </a:p>
          </p:txBody>
        </p:sp>
      </p:grpSp>
      <p:sp>
        <p:nvSpPr>
          <p:cNvPr id="37" name="Metin kutusu 36"/>
          <p:cNvSpPr txBox="1"/>
          <p:nvPr/>
        </p:nvSpPr>
        <p:spPr>
          <a:xfrm>
            <a:off x="7222293" y="3964290"/>
            <a:ext cx="362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Consumption</a:t>
            </a:r>
            <a:r>
              <a:rPr lang="tr-TR" dirty="0" smtClean="0"/>
              <a:t> in </a:t>
            </a:r>
            <a:r>
              <a:rPr lang="tr-TR" dirty="0" err="1"/>
              <a:t>T</a:t>
            </a:r>
            <a:r>
              <a:rPr lang="tr-TR" dirty="0" err="1" smtClean="0"/>
              <a:t>urkey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0088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Maın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r>
              <a:rPr lang="tr-TR" dirty="0" smtClean="0"/>
              <a:t> of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ındustry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Highly</a:t>
            </a:r>
            <a:r>
              <a:rPr lang="tr-TR" dirty="0" smtClean="0"/>
              <a:t> </a:t>
            </a:r>
            <a:r>
              <a:rPr lang="tr-TR" dirty="0" err="1" smtClean="0"/>
              <a:t>productive</a:t>
            </a:r>
            <a:r>
              <a:rPr lang="tr-TR" dirty="0" smtClean="0"/>
              <a:t> </a:t>
            </a:r>
            <a:r>
              <a:rPr lang="tr-TR" dirty="0" err="1" smtClean="0"/>
              <a:t>hybride</a:t>
            </a:r>
            <a:r>
              <a:rPr lang="tr-TR" dirty="0" smtClean="0"/>
              <a:t> </a:t>
            </a:r>
            <a:r>
              <a:rPr lang="tr-TR" dirty="0" err="1" smtClean="0"/>
              <a:t>breed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Feed</a:t>
            </a:r>
            <a:r>
              <a:rPr lang="tr-TR" dirty="0" smtClean="0"/>
              <a:t> </a:t>
            </a:r>
            <a:r>
              <a:rPr lang="tr-TR" dirty="0" err="1" smtClean="0"/>
              <a:t>raws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Vaccine</a:t>
            </a:r>
            <a:r>
              <a:rPr lang="tr-TR" dirty="0" smtClean="0"/>
              <a:t>, </a:t>
            </a:r>
            <a:r>
              <a:rPr lang="tr-TR" dirty="0" err="1" smtClean="0"/>
              <a:t>medicine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feed</a:t>
            </a:r>
            <a:r>
              <a:rPr lang="tr-TR" dirty="0" smtClean="0"/>
              <a:t> </a:t>
            </a:r>
            <a:r>
              <a:rPr lang="tr-TR" dirty="0" err="1" smtClean="0"/>
              <a:t>additives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quality</a:t>
            </a:r>
            <a:r>
              <a:rPr lang="tr-TR" dirty="0" smtClean="0"/>
              <a:t> of </a:t>
            </a:r>
            <a:r>
              <a:rPr lang="tr-TR" dirty="0" err="1" smtClean="0"/>
              <a:t>product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76821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325</TotalTime>
  <Words>533</Words>
  <Application>Microsoft Office PowerPoint</Application>
  <PresentationFormat>Geniş ekran</PresentationFormat>
  <Paragraphs>202</Paragraphs>
  <Slides>19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Calibri</vt:lpstr>
      <vt:lpstr>Rockwell</vt:lpstr>
      <vt:lpstr>Rockwell Condensed</vt:lpstr>
      <vt:lpstr>Times New Roman</vt:lpstr>
      <vt:lpstr>Wingdings</vt:lpstr>
      <vt:lpstr>Wood Type Yazı Tipi</vt:lpstr>
      <vt:lpstr>Poultry DIseases</vt:lpstr>
      <vt:lpstr>Aım of lecture</vt:lpstr>
      <vt:lpstr>Plan of lecture</vt:lpstr>
      <vt:lpstr>sources</vt:lpstr>
      <vt:lpstr>PowerPoint Sunusu</vt:lpstr>
      <vt:lpstr>General ınformatıon about poultry ındustry</vt:lpstr>
      <vt:lpstr>consumptıon and productıon of chıcken ın turkey between 1990-2000</vt:lpstr>
      <vt:lpstr>Reasons of degradatıon of productıon ın layıng hen</vt:lpstr>
      <vt:lpstr>Maın problems of poultry ındustry</vt:lpstr>
      <vt:lpstr>1- hıghly productıve hybrıde breed</vt:lpstr>
      <vt:lpstr>2-feed raws</vt:lpstr>
      <vt:lpstr>3. vaccıne, medıcıne and feed addıtıve</vt:lpstr>
      <vt:lpstr>4-health problems and qualıty of product</vt:lpstr>
      <vt:lpstr>Other subjects</vt:lpstr>
      <vt:lpstr>Dıagnosıs tests</vt:lpstr>
      <vt:lpstr>Serologıc methods</vt:lpstr>
      <vt:lpstr>Molecular methods</vt:lpstr>
      <vt:lpstr>Advantages of molecular methods</vt:lpstr>
      <vt:lpstr>Approach to dısease problems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Poultry DIseases</dc:title>
  <dc:creator>Inci Basak Kaya</dc:creator>
  <cp:lastModifiedBy>Inci Basak Kaya</cp:lastModifiedBy>
  <cp:revision>19</cp:revision>
  <dcterms:created xsi:type="dcterms:W3CDTF">2017-10-13T10:00:08Z</dcterms:created>
  <dcterms:modified xsi:type="dcterms:W3CDTF">2017-10-16T08:38:39Z</dcterms:modified>
</cp:coreProperties>
</file>