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302" r:id="rId8"/>
    <p:sldId id="303" r:id="rId9"/>
    <p:sldId id="304" r:id="rId10"/>
    <p:sldId id="305" r:id="rId11"/>
    <p:sldId id="306" r:id="rId12"/>
    <p:sldId id="307" r:id="rId13"/>
    <p:sldId id="308" r:id="rId14"/>
    <p:sldId id="301" r:id="rId15"/>
  </p:sldIdLst>
  <p:sldSz cx="12192000" cy="6858000"/>
  <p:notesSz cx="6858000" cy="9144000"/>
  <p:custShowLst>
    <p:custShow name="Özel Gösteri 1" id="0">
      <p:sldLst>
        <p:sld r:id="rId2"/>
        <p:sld r:id="rId3"/>
        <p:sld r:id="rId4"/>
        <p:sld r:id="rId5"/>
        <p:sld r:id="rId6"/>
        <p:sld r:id="rId7"/>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60" d="100"/>
          <a:sy n="60" d="100"/>
        </p:scale>
        <p:origin x="-1614" y="-6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18.11.2021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18.11.2021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 xmlns:p14="http://schemas.microsoft.com/office/powerpoint/2010/main"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r"/>
            <a:r>
              <a:rPr lang="tr-TR" sz="3200" dirty="0" smtClean="0"/>
              <a:t>ORTA YETİŞKİNLİK DÖNEMİ</a:t>
            </a:r>
            <a:endParaRPr lang="tr-TR" sz="3200" dirty="0"/>
          </a:p>
        </p:txBody>
      </p:sp>
      <p:sp>
        <p:nvSpPr>
          <p:cNvPr id="3" name="Alt Başlık 2"/>
          <p:cNvSpPr>
            <a:spLocks noGrp="1"/>
          </p:cNvSpPr>
          <p:nvPr>
            <p:ph type="subTitle" idx="1"/>
          </p:nvPr>
        </p:nvSpPr>
        <p:spPr/>
        <p:txBody>
          <a:bodyPr>
            <a:normAutofit/>
          </a:bodyPr>
          <a:lstStyle/>
          <a:p>
            <a:pPr algn="r"/>
            <a:r>
              <a:rPr lang="tr-TR" smtClean="0"/>
              <a:t>Münevver ERYALÇIN</a:t>
            </a:r>
            <a:endParaRPr lang="tr-TR" dirty="0"/>
          </a:p>
        </p:txBody>
      </p:sp>
    </p:spTree>
    <p:extLst>
      <p:ext uri="{BB962C8B-B14F-4D97-AF65-F5344CB8AC3E}">
        <p14:creationId xmlns="" xmlns:p14="http://schemas.microsoft.com/office/powerpoint/2010/main" val="3241225869"/>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dirty="0" smtClean="0"/>
              <a:t>Evden ayrılma, evlenme </a:t>
            </a:r>
            <a:r>
              <a:rPr lang="tr-TR" sz="2400" dirty="0" err="1" smtClean="0"/>
              <a:t>anababa</a:t>
            </a:r>
            <a:r>
              <a:rPr lang="tr-TR" sz="2400" dirty="0" smtClean="0"/>
              <a:t> olma, menopoz, emeklilik gibi olaylar yaşamın normal dönüm noktalarıdır. </a:t>
            </a:r>
          </a:p>
          <a:p>
            <a:r>
              <a:rPr lang="tr-TR" sz="2400" dirty="0" smtClean="0"/>
              <a:t>Kişilik açısından açıklanması gereken bir konu kişilikteki iç gerilimdir. Kişiler olgunlaştıkça özel ve biricik bir benlik olmalarına katkıda bulunan özel ilgiler, değerler ve roller geliştirirler.</a:t>
            </a:r>
            <a:endParaRPr lang="tr-TR" sz="2400" dirty="0"/>
          </a:p>
        </p:txBody>
      </p:sp>
    </p:spTree>
  </p:cSld>
  <p:clrMapOvr>
    <a:masterClrMapping/>
  </p:clrMapOvr>
  <p:transition>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721895"/>
            <a:ext cx="8915400" cy="5189327"/>
          </a:xfrm>
        </p:spPr>
        <p:txBody>
          <a:bodyPr>
            <a:normAutofit/>
          </a:bodyPr>
          <a:lstStyle/>
          <a:p>
            <a:r>
              <a:rPr lang="tr-TR" sz="3200" dirty="0" smtClean="0"/>
              <a:t>Bedensel değişimler:</a:t>
            </a:r>
          </a:p>
          <a:p>
            <a:r>
              <a:rPr lang="tr-TR" sz="3200" dirty="0" smtClean="0"/>
              <a:t>Orta yetişkinlik döneminde dış görünümde belirgin değişimler söz konusudur. </a:t>
            </a:r>
          </a:p>
          <a:p>
            <a:r>
              <a:rPr lang="tr-TR" sz="3200" dirty="0" smtClean="0"/>
              <a:t>Görme, işitme, tat alma ve </a:t>
            </a:r>
            <a:r>
              <a:rPr lang="tr-TR" sz="3200" dirty="0" err="1" smtClean="0"/>
              <a:t>hareketde</a:t>
            </a:r>
            <a:r>
              <a:rPr lang="tr-TR" sz="3200" dirty="0" smtClean="0"/>
              <a:t> belirgin farklılaşmalar görülür. </a:t>
            </a:r>
          </a:p>
          <a:p>
            <a:r>
              <a:rPr lang="tr-TR" sz="3200" dirty="0" smtClean="0"/>
              <a:t>Beden sağlığı orta yaşların önemli bir sorunu olarak ortaya çıkar.</a:t>
            </a:r>
            <a:endParaRPr lang="tr-TR" sz="3200" dirty="0"/>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73768"/>
            <a:ext cx="8915400" cy="5237454"/>
          </a:xfrm>
        </p:spPr>
        <p:txBody>
          <a:bodyPr>
            <a:normAutofit/>
          </a:bodyPr>
          <a:lstStyle/>
          <a:p>
            <a:pPr>
              <a:lnSpc>
                <a:spcPct val="150000"/>
              </a:lnSpc>
            </a:pPr>
            <a:r>
              <a:rPr lang="tr-TR" sz="2800" dirty="0" smtClean="0"/>
              <a:t>Bazı kronik hastalıklar bu dönemde ortaya çıkmaya başlar. </a:t>
            </a:r>
          </a:p>
          <a:p>
            <a:pPr>
              <a:lnSpc>
                <a:spcPct val="150000"/>
              </a:lnSpc>
            </a:pPr>
            <a:endParaRPr lang="tr-TR" sz="2800" dirty="0"/>
          </a:p>
        </p:txBody>
      </p:sp>
    </p:spTree>
  </p:cSld>
  <p:clrMapOvr>
    <a:masterClrMapping/>
  </p:clrMapOvr>
  <p:transition>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01579"/>
            <a:ext cx="8915400" cy="5309643"/>
          </a:xfrm>
        </p:spPr>
        <p:txBody>
          <a:bodyPr>
            <a:normAutofit lnSpcReduction="10000"/>
          </a:bodyPr>
          <a:lstStyle/>
          <a:p>
            <a:r>
              <a:rPr lang="tr-TR" sz="3200" dirty="0" smtClean="0"/>
              <a:t>Bilişsel Değişimler:</a:t>
            </a:r>
          </a:p>
          <a:p>
            <a:r>
              <a:rPr lang="tr-TR" sz="3200" dirty="0" err="1" smtClean="0"/>
              <a:t>Knox’a</a:t>
            </a:r>
            <a:r>
              <a:rPr lang="tr-TR" sz="3200" dirty="0" smtClean="0"/>
              <a:t> göre yetişkinlikte öğrenmeyi etkileyen etkenler şunlardır:</a:t>
            </a:r>
          </a:p>
          <a:p>
            <a:r>
              <a:rPr lang="tr-TR" sz="3200" dirty="0" smtClean="0"/>
              <a:t>Koşullar</a:t>
            </a:r>
          </a:p>
          <a:p>
            <a:r>
              <a:rPr lang="tr-TR" sz="3200" dirty="0" smtClean="0"/>
              <a:t>Uyum</a:t>
            </a:r>
          </a:p>
          <a:p>
            <a:r>
              <a:rPr lang="tr-TR" sz="3200" dirty="0" smtClean="0"/>
              <a:t>Uygunluk</a:t>
            </a:r>
          </a:p>
          <a:p>
            <a:r>
              <a:rPr lang="tr-TR" sz="3200" dirty="0" smtClean="0"/>
              <a:t>Hız</a:t>
            </a:r>
          </a:p>
          <a:p>
            <a:r>
              <a:rPr lang="tr-TR" sz="3200" dirty="0" smtClean="0"/>
              <a:t>Statü</a:t>
            </a:r>
          </a:p>
          <a:p>
            <a:r>
              <a:rPr lang="tr-TR" sz="3200" dirty="0" smtClean="0"/>
              <a:t>Görünüş </a:t>
            </a:r>
            <a:endParaRPr lang="tr-TR" sz="3200" dirty="0"/>
          </a:p>
        </p:txBody>
      </p:sp>
    </p:spTree>
  </p:cSld>
  <p:clrMapOvr>
    <a:masterClrMapping/>
  </p:clrMapOvr>
  <p:transition>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Gander</a:t>
            </a:r>
            <a:r>
              <a:rPr lang="tr-TR" dirty="0" smtClean="0"/>
              <a:t>, M. J. ve </a:t>
            </a:r>
            <a:r>
              <a:rPr lang="tr-TR" dirty="0" err="1" smtClean="0"/>
              <a:t>Gardiner</a:t>
            </a:r>
            <a:r>
              <a:rPr lang="tr-TR" dirty="0" smtClean="0"/>
              <a:t>, H. W. (1993). </a:t>
            </a:r>
            <a:r>
              <a:rPr lang="tr-TR" i="1" dirty="0" err="1" smtClean="0"/>
              <a:t>Cocuk</a:t>
            </a:r>
            <a:r>
              <a:rPr lang="tr-TR" i="1" dirty="0" smtClean="0"/>
              <a:t> ve Ergen </a:t>
            </a:r>
            <a:r>
              <a:rPr lang="tr-TR" i="1" dirty="0" err="1" smtClean="0"/>
              <a:t>Gelisimi</a:t>
            </a:r>
            <a:r>
              <a:rPr lang="tr-TR" dirty="0" smtClean="0"/>
              <a:t>. (</a:t>
            </a:r>
            <a:r>
              <a:rPr lang="tr-TR" dirty="0" err="1" smtClean="0"/>
              <a:t>Çev</a:t>
            </a:r>
            <a:r>
              <a:rPr lang="tr-TR" dirty="0" smtClean="0"/>
              <a:t>.) Çelen, N., Dönmez, A. ve Onur, B. Ankara: İmge </a:t>
            </a:r>
            <a:r>
              <a:rPr lang="tr-TR" dirty="0" err="1" smtClean="0"/>
              <a:t>kitabevi</a:t>
            </a:r>
            <a:r>
              <a:rPr lang="tr-TR" dirty="0" smtClean="0"/>
              <a:t>.</a:t>
            </a:r>
          </a:p>
          <a:p>
            <a:r>
              <a:rPr lang="tr-TR" dirty="0" err="1" smtClean="0"/>
              <a:t>Zastrow</a:t>
            </a:r>
            <a:r>
              <a:rPr lang="tr-TR" dirty="0" smtClean="0"/>
              <a:t>, C., &amp; </a:t>
            </a:r>
            <a:r>
              <a:rPr lang="tr-TR" dirty="0" err="1" smtClean="0"/>
              <a:t>Kirst</a:t>
            </a:r>
            <a:r>
              <a:rPr lang="tr-TR" dirty="0" smtClean="0"/>
              <a:t>-</a:t>
            </a:r>
            <a:r>
              <a:rPr lang="tr-TR" dirty="0" err="1" smtClean="0"/>
              <a:t>Ashman</a:t>
            </a:r>
            <a:r>
              <a:rPr lang="tr-TR" dirty="0" smtClean="0"/>
              <a:t>, K. K. (2014). İnsan davranışı ve sosyal çevre I (1. Baskı). </a:t>
            </a:r>
            <a:r>
              <a:rPr lang="tr-TR" i="1" dirty="0" smtClean="0"/>
              <a:t>Ankara: </a:t>
            </a:r>
            <a:r>
              <a:rPr lang="tr-TR" i="1" dirty="0" err="1" smtClean="0"/>
              <a:t>Nika</a:t>
            </a:r>
            <a:r>
              <a:rPr lang="tr-TR" smtClean="0"/>
              <a:t>.</a:t>
            </a:r>
            <a:endParaRPr lang="tr-TR" dirty="0" smtClean="0"/>
          </a:p>
        </p:txBody>
      </p:sp>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625643"/>
            <a:ext cx="9767252" cy="5971100"/>
          </a:xfrm>
        </p:spPr>
        <p:txBody>
          <a:bodyPr>
            <a:normAutofit/>
          </a:bodyPr>
          <a:lstStyle/>
          <a:p>
            <a:pPr>
              <a:lnSpc>
                <a:spcPct val="150000"/>
              </a:lnSpc>
            </a:pPr>
            <a:r>
              <a:rPr lang="tr-TR" sz="3200" dirty="0" smtClean="0"/>
              <a:t>Orta yaşlı yetişkinler, yetişkinliğin tepe noktasına ulaşmıştır. </a:t>
            </a:r>
          </a:p>
          <a:p>
            <a:pPr>
              <a:lnSpc>
                <a:spcPct val="150000"/>
              </a:lnSpc>
            </a:pPr>
            <a:r>
              <a:rPr lang="tr-TR" sz="3200" dirty="0" smtClean="0"/>
              <a:t>Orta yılların ne zaman başladığını saptamak zordur çünkü özel biyolojik değişimler yoktur. </a:t>
            </a:r>
          </a:p>
          <a:p>
            <a:pPr>
              <a:lnSpc>
                <a:spcPct val="150000"/>
              </a:lnSpc>
            </a:pPr>
            <a:r>
              <a:rPr lang="tr-TR" sz="3200" dirty="0" smtClean="0"/>
              <a:t>Bu nedenle genellikle toplumsal ölçütler kullanılmaktadır.</a:t>
            </a:r>
            <a:endParaRPr lang="tr-TR" sz="3200" dirty="0"/>
          </a:p>
        </p:txBody>
      </p:sp>
    </p:spTree>
    <p:extLst>
      <p:ext uri="{BB962C8B-B14F-4D97-AF65-F5344CB8AC3E}">
        <p14:creationId xmlns="" xmlns:p14="http://schemas.microsoft.com/office/powerpoint/2010/main"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3200" dirty="0" smtClean="0"/>
              <a:t>Kişilerin bireysel, toplumsal ve ekonomik yönden en üst düzeye ulaştıkları 35 yaştan başlayarak çoğu görevinden emekliye ayrıldıkları 65 yaşına kadar olan dönem orta yıllar olarak kabul </a:t>
            </a:r>
            <a:r>
              <a:rPr lang="tr-TR" sz="3200" dirty="0" err="1" smtClean="0"/>
              <a:t>eidlmektedir</a:t>
            </a:r>
            <a:r>
              <a:rPr lang="tr-TR" sz="3200" dirty="0" smtClean="0"/>
              <a:t>.</a:t>
            </a:r>
            <a:endParaRPr lang="tr-TR" sz="3200" dirty="0"/>
          </a:p>
        </p:txBody>
      </p:sp>
    </p:spTree>
    <p:extLst>
      <p:ext uri="{BB962C8B-B14F-4D97-AF65-F5344CB8AC3E}">
        <p14:creationId xmlns="" xmlns:p14="http://schemas.microsoft.com/office/powerpoint/2010/main" val="224269362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842211"/>
            <a:ext cx="8915400" cy="5069011"/>
          </a:xfrm>
        </p:spPr>
        <p:txBody>
          <a:bodyPr>
            <a:normAutofit/>
          </a:bodyPr>
          <a:lstStyle/>
          <a:p>
            <a:r>
              <a:rPr lang="tr-TR" sz="3200" dirty="0" smtClean="0"/>
              <a:t>Orta yıllar yaşlılığa ve ölüme giden yolun başı olarak görülmektedir.</a:t>
            </a:r>
          </a:p>
          <a:p>
            <a:r>
              <a:rPr lang="tr-TR" sz="3200" dirty="0" smtClean="0"/>
              <a:t>40 yaş dolayları bunalımlı, huzursuz ve hüzünlü yıllar olarak algılanır. </a:t>
            </a:r>
            <a:endParaRPr lang="tr-TR" sz="3200" dirty="0"/>
          </a:p>
        </p:txBody>
      </p:sp>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721895"/>
            <a:ext cx="8915400" cy="5189327"/>
          </a:xfrm>
        </p:spPr>
        <p:txBody>
          <a:bodyPr>
            <a:normAutofit/>
          </a:bodyPr>
          <a:lstStyle/>
          <a:p>
            <a:r>
              <a:rPr lang="tr-TR" sz="2800" dirty="0" smtClean="0"/>
              <a:t>KİŞİLİĞİN SÜREKLİLİĞİ SORUNU</a:t>
            </a:r>
          </a:p>
          <a:p>
            <a:r>
              <a:rPr lang="tr-TR" sz="2800" dirty="0" smtClean="0"/>
              <a:t>Kişilik kavramı benzer durumlara verilen tepkilerdeki bireysel farklılıkları ve farklı durumlarda tutarlı olan davranışları anlamaya yardımcı olur.</a:t>
            </a:r>
          </a:p>
          <a:p>
            <a:endParaRPr lang="tr-TR" sz="2800" dirty="0" smtClean="0"/>
          </a:p>
          <a:p>
            <a:r>
              <a:rPr lang="tr-TR" sz="2800" dirty="0" smtClean="0"/>
              <a:t>Diğer yandan insanlar her duruma her zaman aynı tepkiyi vermezler; yetişkinlik yıllarında yeni deneyimler ve roller edinerek değişebilirler.</a:t>
            </a:r>
            <a:endParaRPr lang="tr-TR" sz="2800" dirty="0"/>
          </a:p>
        </p:txBody>
      </p:sp>
    </p:spTree>
    <p:extLst>
      <p:ext uri="{BB962C8B-B14F-4D97-AF65-F5344CB8AC3E}">
        <p14:creationId xmlns="" xmlns:p14="http://schemas.microsoft.com/office/powerpoint/2010/main" val="2710355515"/>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a:bodyPr>
          <a:lstStyle/>
          <a:p>
            <a:r>
              <a:rPr lang="tr-TR" sz="3200" dirty="0" smtClean="0"/>
              <a:t>YETİŞKİNLİKTE KİŞİLİK</a:t>
            </a:r>
          </a:p>
          <a:p>
            <a:r>
              <a:rPr lang="tr-TR" sz="3200" dirty="0" smtClean="0"/>
              <a:t>Bireyin yaşamında yeni roller öğrenmesi, yeni kişilik üsluplarının ve benlik kavramlarının geliştirilmesi, birey ile genişleyen çevresi arasında uygunluk sağlama gereksiniminden doğar.</a:t>
            </a:r>
          </a:p>
          <a:p>
            <a:r>
              <a:rPr lang="tr-TR" sz="3200" dirty="0" err="1" smtClean="0"/>
              <a:t>Kuhlen</a:t>
            </a:r>
            <a:r>
              <a:rPr lang="tr-TR" sz="3200" dirty="0" smtClean="0"/>
              <a:t> yetişkinliğin bu dönemindeki gelişime genişleme büyümesi adını verir.</a:t>
            </a:r>
            <a:endParaRPr lang="tr-TR" sz="3200" dirty="0"/>
          </a:p>
        </p:txBody>
      </p:sp>
    </p:spTree>
    <p:extLst>
      <p:ext uri="{BB962C8B-B14F-4D97-AF65-F5344CB8AC3E}">
        <p14:creationId xmlns="" xmlns:p14="http://schemas.microsoft.com/office/powerpoint/2010/main" val="2691285580"/>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986589"/>
            <a:ext cx="8915400" cy="4924633"/>
          </a:xfrm>
        </p:spPr>
        <p:txBody>
          <a:bodyPr>
            <a:normAutofit/>
          </a:bodyPr>
          <a:lstStyle/>
          <a:p>
            <a:r>
              <a:rPr lang="tr-TR" sz="2800" dirty="0" smtClean="0"/>
              <a:t>Orta yetişkinlik döneminde kişilik sistemi içerisinde bir denge söz konusudur.</a:t>
            </a:r>
          </a:p>
          <a:p>
            <a:r>
              <a:rPr lang="tr-TR" sz="2800" dirty="0" smtClean="0"/>
              <a:t>Bireyin toplumsal dünyası genişleme hızını yitirmiştir ve birey genişlemeyle baş edebilecek beceriler geliştirmiştir.</a:t>
            </a:r>
          </a:p>
          <a:p>
            <a:r>
              <a:rPr lang="tr-TR" sz="2800" dirty="0" smtClean="0"/>
              <a:t>Ayrıca bireyin kendisine yönelik deneyimi de artmış ve birey kişiliğinin içsel ve dışsal yönlerini daha iyi bütünleştirebilir duruma gelmiştir.</a:t>
            </a:r>
            <a:endParaRPr lang="tr-TR" sz="2800" dirty="0"/>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49705"/>
            <a:ext cx="8915400" cy="5261517"/>
          </a:xfrm>
        </p:spPr>
        <p:txBody>
          <a:bodyPr>
            <a:normAutofit/>
          </a:bodyPr>
          <a:lstStyle/>
          <a:p>
            <a:r>
              <a:rPr lang="tr-TR" sz="2800" dirty="0" err="1" smtClean="0"/>
              <a:t>Jung</a:t>
            </a:r>
            <a:r>
              <a:rPr lang="tr-TR" sz="2800" dirty="0" smtClean="0"/>
              <a:t> “yaşlana insanlar artık yaşamlarının artmadığını ve genişlemediğini fark etmekte ve karşı konulmaz bir iç güç yaşamı git gide daraltmaktadır. Yaşlanmakta olan bir insan için kendisine ciddi bir ilgi göstermek bir görevdir.”</a:t>
            </a:r>
            <a:endParaRPr lang="tr-TR" sz="2800" dirty="0"/>
          </a:p>
        </p:txBody>
      </p:sp>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89212" y="697832"/>
            <a:ext cx="8915400" cy="5213390"/>
          </a:xfrm>
        </p:spPr>
        <p:txBody>
          <a:bodyPr>
            <a:normAutofit/>
          </a:bodyPr>
          <a:lstStyle/>
          <a:p>
            <a:r>
              <a:rPr lang="tr-TR" sz="2800" dirty="0" smtClean="0"/>
              <a:t>50 yaşlarından itibaren kişilikte görülen gelişimsel değişimler, daralma, merkezde yoğunlaşma ve içselliğin artması şeklinde ortaya çıkmaktadır.</a:t>
            </a:r>
          </a:p>
          <a:p>
            <a:r>
              <a:rPr lang="tr-TR" sz="2800" dirty="0" err="1" smtClean="0"/>
              <a:t>Neugarten</a:t>
            </a:r>
            <a:r>
              <a:rPr lang="tr-TR" sz="2800" dirty="0" smtClean="0"/>
              <a:t> evre kuramcılarının tek yönlü ilerleme görüşünü reddetmiş ve yaşam süresinde değişmez bir kararlılık olmadığını ileri sürmektedir. </a:t>
            </a:r>
          </a:p>
          <a:p>
            <a:r>
              <a:rPr lang="tr-TR" sz="2800" dirty="0" err="1" smtClean="0"/>
              <a:t>Neugarten’e</a:t>
            </a:r>
            <a:r>
              <a:rPr lang="tr-TR" sz="2800" dirty="0" smtClean="0"/>
              <a:t> göre bunalım kavramı da anlamını yitirmektedir. </a:t>
            </a:r>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666</TotalTime>
  <Words>412</Words>
  <Application>Microsoft Office PowerPoint</Application>
  <PresentationFormat>Özel</PresentationFormat>
  <Paragraphs>41</Paragraphs>
  <Slides>14</Slides>
  <Notes>0</Notes>
  <HiddenSlides>0</HiddenSlides>
  <MMClips>0</MMClips>
  <ScaleCrop>false</ScaleCrop>
  <HeadingPairs>
    <vt:vector size="6" baseType="variant">
      <vt:variant>
        <vt:lpstr>Tema</vt:lpstr>
      </vt:variant>
      <vt:variant>
        <vt:i4>1</vt:i4>
      </vt:variant>
      <vt:variant>
        <vt:lpstr>Slayt Başlıkları</vt:lpstr>
      </vt:variant>
      <vt:variant>
        <vt:i4>14</vt:i4>
      </vt:variant>
      <vt:variant>
        <vt:lpstr>Özel Gösteriler</vt:lpstr>
      </vt:variant>
      <vt:variant>
        <vt:i4>1</vt:i4>
      </vt:variant>
    </vt:vector>
  </HeadingPairs>
  <TitlesOfParts>
    <vt:vector size="16" baseType="lpstr">
      <vt:lpstr>Duman</vt:lpstr>
      <vt:lpstr>ORTA YETİŞKİNLİK DÖNEMİ</vt:lpstr>
      <vt:lpstr>Slayt 2</vt:lpstr>
      <vt:lpstr>Slayt 3</vt:lpstr>
      <vt:lpstr>Slayt 4</vt:lpstr>
      <vt:lpstr>Slayt 5</vt:lpstr>
      <vt:lpstr> </vt:lpstr>
      <vt:lpstr>Slayt 7</vt:lpstr>
      <vt:lpstr>Slayt 8</vt:lpstr>
      <vt:lpstr>Slayt 9</vt:lpstr>
      <vt:lpstr>Slayt 10</vt:lpstr>
      <vt:lpstr>Slayt 11</vt:lpstr>
      <vt:lpstr>Slayt 12</vt:lpstr>
      <vt:lpstr>Slayt 13</vt:lpstr>
      <vt:lpstr>Slayt 14</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Münevver ERYALÇIN</cp:lastModifiedBy>
  <cp:revision>82</cp:revision>
  <dcterms:created xsi:type="dcterms:W3CDTF">2014-05-19T11:47:06Z</dcterms:created>
  <dcterms:modified xsi:type="dcterms:W3CDTF">2021-11-18T12:06:10Z</dcterms:modified>
</cp:coreProperties>
</file>