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0" r:id="rId4"/>
    <p:sldId id="261" r:id="rId5"/>
    <p:sldId id="262" r:id="rId6"/>
    <p:sldId id="263" r:id="rId7"/>
    <p:sldId id="258" r:id="rId8"/>
    <p:sldId id="259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18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1CC46-4A10-4EE7-B6FB-8730FB098C67}" type="datetimeFigureOut">
              <a:rPr lang="en-GB" smtClean="0"/>
              <a:t>22/12/2023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9747F-D69B-40E6-92B2-C51C7B5EF8F2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2286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1CC46-4A10-4EE7-B6FB-8730FB098C67}" type="datetimeFigureOut">
              <a:rPr lang="en-GB" smtClean="0"/>
              <a:t>22/12/2023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9747F-D69B-40E6-92B2-C51C7B5EF8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9369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1CC46-4A10-4EE7-B6FB-8730FB098C67}" type="datetimeFigureOut">
              <a:rPr lang="en-GB" smtClean="0"/>
              <a:t>22/12/2023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9747F-D69B-40E6-92B2-C51C7B5EF8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32853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1CC46-4A10-4EE7-B6FB-8730FB098C67}" type="datetimeFigureOut">
              <a:rPr lang="en-GB" smtClean="0"/>
              <a:t>22/12/2023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9747F-D69B-40E6-92B2-C51C7B5EF8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5181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1CC46-4A10-4EE7-B6FB-8730FB098C67}" type="datetimeFigureOut">
              <a:rPr lang="en-GB" smtClean="0"/>
              <a:t>22/12/2023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9747F-D69B-40E6-92B2-C51C7B5EF8F2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8980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1CC46-4A10-4EE7-B6FB-8730FB098C67}" type="datetimeFigureOut">
              <a:rPr lang="en-GB" smtClean="0"/>
              <a:t>22/12/2023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9747F-D69B-40E6-92B2-C51C7B5EF8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6891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1CC46-4A10-4EE7-B6FB-8730FB098C67}" type="datetimeFigureOut">
              <a:rPr lang="en-GB" smtClean="0"/>
              <a:t>22/12/2023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9747F-D69B-40E6-92B2-C51C7B5EF8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92114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1CC46-4A10-4EE7-B6FB-8730FB098C67}" type="datetimeFigureOut">
              <a:rPr lang="en-GB" smtClean="0"/>
              <a:t>22/12/2023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9747F-D69B-40E6-92B2-C51C7B5EF8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67935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1CC46-4A10-4EE7-B6FB-8730FB098C67}" type="datetimeFigureOut">
              <a:rPr lang="en-GB" smtClean="0"/>
              <a:t>22/12/2023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9747F-D69B-40E6-92B2-C51C7B5EF8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8646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4971CC46-4A10-4EE7-B6FB-8730FB098C67}" type="datetimeFigureOut">
              <a:rPr lang="en-GB" smtClean="0"/>
              <a:t>22/12/2023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F69747F-D69B-40E6-92B2-C51C7B5EF8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3117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1CC46-4A10-4EE7-B6FB-8730FB098C67}" type="datetimeFigureOut">
              <a:rPr lang="en-GB" smtClean="0"/>
              <a:t>22/12/2023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9747F-D69B-40E6-92B2-C51C7B5EF8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1134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971CC46-4A10-4EE7-B6FB-8730FB098C67}" type="datetimeFigureOut">
              <a:rPr lang="en-GB" smtClean="0"/>
              <a:t>22/12/2023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F69747F-D69B-40E6-92B2-C51C7B5EF8F2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2054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A9286AD2-18A9-4868-A4E3-7A2097A208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1" cy="68579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E560549-D881-47E8-9274-302A2ECC03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89754" y="639097"/>
            <a:ext cx="6253317" cy="3686015"/>
          </a:xfrm>
        </p:spPr>
        <p:txBody>
          <a:bodyPr>
            <a:normAutofit/>
          </a:bodyPr>
          <a:lstStyle/>
          <a:p>
            <a:r>
              <a:rPr lang="tr-TR" sz="6800"/>
              <a:t>Yedi Adalar Ekolü ve Atina Romantik Ekolü</a:t>
            </a:r>
            <a:br>
              <a:rPr lang="tr-TR" sz="6800"/>
            </a:br>
            <a:r>
              <a:rPr lang="tr-TR" sz="6800"/>
              <a:t>(1821-1880)</a:t>
            </a:r>
            <a:endParaRPr lang="en-GB" sz="680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F06DF8-4E40-4BDC-9204-66B75BFCD3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89753" y="4455621"/>
            <a:ext cx="6269347" cy="1238616"/>
          </a:xfrm>
        </p:spPr>
        <p:txBody>
          <a:bodyPr>
            <a:normAutofit/>
          </a:bodyPr>
          <a:lstStyle/>
          <a:p>
            <a:endParaRPr lang="en-GB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15" name="Picture 4">
            <a:extLst>
              <a:ext uri="{FF2B5EF4-FFF2-40B4-BE49-F238E27FC236}">
                <a16:creationId xmlns:a16="http://schemas.microsoft.com/office/drawing/2014/main" id="{9DD4A7D2-4210-6AB6-4777-6B9A3724833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2410"/>
          <a:stretch/>
        </p:blipFill>
        <p:spPr>
          <a:xfrm>
            <a:off x="-1" y="10"/>
            <a:ext cx="4635315" cy="6857989"/>
          </a:xfrm>
          <a:prstGeom prst="rect">
            <a:avLst/>
          </a:prstGeom>
        </p:spPr>
      </p:pic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E7A7CD63-7EC3-44F3-95D0-595C4019FF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447071" y="4343400"/>
            <a:ext cx="5636107" cy="0"/>
          </a:xfrm>
          <a:prstGeom prst="line">
            <a:avLst/>
          </a:prstGeom>
          <a:ln w="6350">
            <a:solidFill>
              <a:schemeClr val="tx2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5897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CBF9ED-459E-4E5D-9872-4C2B02DC4F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Yedi Adalar Ekolü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BC1BC4-4263-4E90-8A3C-DDADD159FD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tr-TR" sz="2400" dirty="0"/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Yedi Adalar asırlar boyunca Venedik yönetimindeydi.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 Bu Batıyla edebiyat ve sanat alanında iletişimi kolaylaştırmıştır.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1669 Girit’in fethinden sonra Giritli muhacirler gittikleri adalarda edebiyatlarını da beraberlerinde götürmüşlerdir.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 Eserlerde Yunanca ve İtalyanca kullanılmaktadır.</a:t>
            </a:r>
          </a:p>
          <a:p>
            <a:pPr marL="0" indent="0">
              <a:buNone/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7390709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E7F93CB3-555F-4601-A486-59E82D9E81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62F2601-C4CE-4B73-A162-D5A14E5191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r-TR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DAF318E-4EE6-4D49-AF5B-533BC59EC7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70" y="516835"/>
            <a:ext cx="3084844" cy="5772840"/>
          </a:xfrm>
        </p:spPr>
        <p:txBody>
          <a:bodyPr anchor="ctr">
            <a:normAutofit/>
          </a:bodyPr>
          <a:lstStyle/>
          <a:p>
            <a:r>
              <a:rPr lang="tr-TR" sz="3600">
                <a:solidFill>
                  <a:srgbClr val="FFFFFF"/>
                </a:solidFill>
              </a:rPr>
              <a:t>Yedi Adalar Ekolü</a:t>
            </a:r>
            <a:endParaRPr lang="en-GB" sz="3600">
              <a:solidFill>
                <a:srgbClr val="FFFFFF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FAE6B79-0440-457F-9036-C4C3042254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B4014C-B761-496F-BB5B-7CEEDE5CCC3F}"/>
              </a:ext>
            </a:extLst>
          </p:cNvPr>
          <p:cNvSpPr>
            <a:spLocks/>
          </p:cNvSpPr>
          <p:nvPr/>
        </p:nvSpPr>
        <p:spPr>
          <a:xfrm>
            <a:off x="4741863" y="2105184"/>
            <a:ext cx="6797675" cy="2719070"/>
          </a:xfrm>
          <a:prstGeom prst="rect">
            <a:avLst/>
          </a:prstGeom>
        </p:spPr>
        <p:txBody>
          <a:bodyPr/>
          <a:lstStyle/>
          <a:p>
            <a:pPr defTabSz="306324"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tr-TR" sz="1206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Özellikle şiir yazdılar.</a:t>
            </a:r>
          </a:p>
          <a:p>
            <a:pPr defTabSz="306324"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tr-TR" sz="1206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Romantizmden etkilendi.</a:t>
            </a:r>
          </a:p>
          <a:p>
            <a:pPr defTabSz="306324"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tr-TR" sz="1206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Yazarlar halk dilinde yazıyor.</a:t>
            </a:r>
          </a:p>
          <a:p>
            <a:pPr defTabSz="306324"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tr-TR" sz="1206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Romantizm akımından etkileniyor.</a:t>
            </a:r>
          </a:p>
          <a:p>
            <a:pPr defTabSz="306324"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tr-TR" sz="1206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Konular: vatan, doğa, aşk</a:t>
            </a:r>
          </a:p>
          <a:p>
            <a:pPr defTabSz="306324"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tr-TR" sz="1206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İki önemli şairler: </a:t>
            </a:r>
            <a:r>
              <a:rPr lang="tr-TR" sz="1206" kern="120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Dyonisios</a:t>
            </a:r>
            <a:r>
              <a:rPr lang="tr-TR" sz="1206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6" kern="120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Solomos</a:t>
            </a:r>
            <a:endParaRPr lang="tr-TR" sz="1206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defTabSz="306324">
              <a:spcAft>
                <a:spcPts val="600"/>
              </a:spcAft>
            </a:pPr>
            <a:r>
              <a:rPr lang="tr-TR" sz="1206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                                 </a:t>
            </a:r>
            <a:r>
              <a:rPr lang="tr-TR" sz="1206" kern="120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Andreas</a:t>
            </a:r>
            <a:r>
              <a:rPr lang="tr-TR" sz="1206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6" kern="120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Kalvos</a:t>
            </a:r>
            <a:endParaRPr lang="tr-TR" sz="1206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defTabSz="306324">
              <a:spcAft>
                <a:spcPts val="600"/>
              </a:spcAft>
              <a:buFont typeface="Wingdings" panose="05000000000000000000" pitchFamily="2" charset="2"/>
              <a:buChar char="v"/>
            </a:pPr>
            <a:endParaRPr lang="tr-TR" sz="1206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v"/>
            </a:pPr>
            <a:endParaRPr lang="tr-TR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8DEBC57-2153-4DAC-B16F-9E1A7D627993}"/>
              </a:ext>
            </a:extLst>
          </p:cNvPr>
          <p:cNvSpPr txBox="1"/>
          <p:nvPr/>
        </p:nvSpPr>
        <p:spPr>
          <a:xfrm>
            <a:off x="7727843" y="2175108"/>
            <a:ext cx="3433742" cy="1914370"/>
          </a:xfrm>
          <a:prstGeom prst="rect">
            <a:avLst/>
          </a:prstGeom>
          <a:pattFill prst="pct50">
            <a:fgClr>
              <a:schemeClr val="accent1"/>
            </a:fgClr>
            <a:bgClr>
              <a:schemeClr val="bg1"/>
            </a:bgClr>
          </a:pattFill>
        </p:spPr>
        <p:txBody>
          <a:bodyPr wrap="square" rtlCol="0">
            <a:spAutoFit/>
          </a:bodyPr>
          <a:lstStyle/>
          <a:p>
            <a:pPr defTabSz="306324">
              <a:spcAft>
                <a:spcPts val="600"/>
              </a:spcAft>
            </a:pPr>
            <a:endParaRPr lang="tr-TR" sz="1340" kern="120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endParaRPr>
          </a:p>
          <a:p>
            <a:pPr defTabSz="306324">
              <a:spcAft>
                <a:spcPts val="600"/>
              </a:spcAft>
            </a:pPr>
            <a:r>
              <a:rPr lang="tr-TR" sz="134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Romantizm: </a:t>
            </a:r>
            <a:r>
              <a:rPr lang="en-GB" sz="134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18. </a:t>
            </a:r>
            <a:r>
              <a:rPr lang="en-GB" sz="1340" kern="1200" err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yy</a:t>
            </a:r>
            <a:r>
              <a:rPr lang="en-GB" sz="134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en-GB" sz="1340" kern="1200" err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sonlarında</a:t>
            </a:r>
            <a:r>
              <a:rPr lang="en-GB" sz="134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en-GB" sz="1340" kern="1200" err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ortaya</a:t>
            </a:r>
            <a:r>
              <a:rPr lang="en-GB" sz="134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en-GB" sz="1340" kern="1200" err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çıktı</a:t>
            </a:r>
            <a:r>
              <a:rPr lang="en-GB" sz="134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. </a:t>
            </a:r>
            <a:r>
              <a:rPr lang="en-GB" sz="1340" kern="1200" err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Edebiyat</a:t>
            </a:r>
            <a:r>
              <a:rPr lang="en-GB" sz="134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en-GB" sz="1340" kern="1200" err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ve</a:t>
            </a:r>
            <a:r>
              <a:rPr lang="en-GB" sz="134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en-GB" sz="1340" kern="1200" err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sanat</a:t>
            </a:r>
            <a:r>
              <a:rPr lang="en-GB" sz="134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en-GB" sz="1340" kern="1200" err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akımı</a:t>
            </a:r>
            <a:r>
              <a:rPr lang="tr-TR" sz="134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.</a:t>
            </a:r>
            <a:endParaRPr lang="en-GB" sz="1340" kern="120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endParaRPr>
          </a:p>
          <a:p>
            <a:pPr defTabSz="306324">
              <a:spcAft>
                <a:spcPts val="600"/>
              </a:spcAft>
            </a:pPr>
            <a:r>
              <a:rPr lang="tr-TR" sz="134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Özellikler: </a:t>
            </a:r>
            <a:r>
              <a:rPr lang="en-GB" sz="1340" kern="1200" err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Duygu</a:t>
            </a:r>
            <a:r>
              <a:rPr lang="en-GB" sz="134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GB" sz="1340" kern="1200" err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akıl</a:t>
            </a:r>
            <a:r>
              <a:rPr lang="en-GB" sz="134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en-GB" sz="1340" kern="1200" err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dişilik</a:t>
            </a:r>
            <a:r>
              <a:rPr lang="en-GB" sz="134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GB" sz="1340" kern="1200" err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hayal</a:t>
            </a:r>
            <a:r>
              <a:rPr lang="en-GB" sz="134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en-GB" sz="1340" kern="1200" err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gücü</a:t>
            </a:r>
            <a:r>
              <a:rPr lang="en-GB" sz="134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GB" sz="1340" kern="1200" err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geçmişe</a:t>
            </a:r>
            <a:r>
              <a:rPr lang="en-GB" sz="134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en-GB" sz="1340" kern="1200" err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dönüş</a:t>
            </a:r>
            <a:r>
              <a:rPr lang="tr-TR" sz="134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, melankoli, kötümser atmosfer.</a:t>
            </a:r>
          </a:p>
          <a:p>
            <a:pPr defTabSz="306324">
              <a:spcAft>
                <a:spcPts val="600"/>
              </a:spcAft>
            </a:pPr>
            <a:endParaRPr lang="tr-TR" sz="134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spcAft>
                <a:spcPts val="600"/>
              </a:spcAft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53811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10BF7A-1C43-45BC-9679-4F2B84BBB1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Dyonisios</a:t>
            </a:r>
            <a:r>
              <a:rPr lang="tr-TR" dirty="0"/>
              <a:t> </a:t>
            </a:r>
            <a:r>
              <a:rPr lang="tr-TR" dirty="0" err="1"/>
              <a:t>Solomos</a:t>
            </a:r>
            <a:r>
              <a:rPr lang="tr-TR" dirty="0"/>
              <a:t> (1798-1857)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4FA221-BCF9-4477-8665-31098DE7B4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endParaRPr lang="tr-TR" sz="2400" dirty="0"/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Yunan milli marşının şairi.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 err="1"/>
              <a:t>Zakintos</a:t>
            </a:r>
            <a:r>
              <a:rPr lang="tr-TR" sz="2400" dirty="0"/>
              <a:t> adasında doğmuştur. İtalya’ya taşınmıştır. Korfu adasında vefat etmiştir.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Konular: Yunan ihtilali, katılanların başarıları ve kahramanlıkları, özgürlük, </a:t>
            </a:r>
            <a:br>
              <a:rPr lang="tr-TR" sz="2400" dirty="0"/>
            </a:br>
            <a:r>
              <a:rPr lang="tr-TR" sz="2400" dirty="0"/>
              <a:t>doğa, aşk, din.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 err="1"/>
              <a:t>Dimotiki’de</a:t>
            </a:r>
            <a:r>
              <a:rPr lang="tr-TR" sz="2400" dirty="0"/>
              <a:t> halk dilinde yazan ilk şair olmuştur.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Aydın geleneğinden uzak kalmıştır.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Girit edebiyatından, halk türkülerinden etkilenmiştir.</a:t>
            </a:r>
          </a:p>
        </p:txBody>
      </p:sp>
    </p:spTree>
    <p:extLst>
      <p:ext uri="{BB962C8B-B14F-4D97-AF65-F5344CB8AC3E}">
        <p14:creationId xmlns:p14="http://schemas.microsoft.com/office/powerpoint/2010/main" val="13904162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E0B068-45C3-419F-A917-BBF23D1F66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Dyonisios</a:t>
            </a:r>
            <a:r>
              <a:rPr lang="tr-TR" dirty="0"/>
              <a:t> </a:t>
            </a:r>
            <a:r>
              <a:rPr lang="tr-TR" dirty="0" err="1"/>
              <a:t>Solomos</a:t>
            </a:r>
            <a:r>
              <a:rPr lang="tr-TR" dirty="0"/>
              <a:t> (1798-1857)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AFA19F-F30E-42EC-83E3-63A00A5F81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 </a:t>
            </a:r>
          </a:p>
          <a:p>
            <a:pPr marL="0" indent="0">
              <a:buNone/>
            </a:pPr>
            <a:r>
              <a:rPr lang="tr-TR" sz="2800" dirty="0"/>
              <a:t>1823: </a:t>
            </a:r>
            <a:r>
              <a:rPr lang="el-GR" sz="2800" dirty="0"/>
              <a:t>‘</a:t>
            </a:r>
            <a:r>
              <a:rPr lang="el-GR" sz="2800" dirty="0" err="1"/>
              <a:t>Υμνος</a:t>
            </a:r>
            <a:r>
              <a:rPr lang="el-GR" sz="2800" dirty="0"/>
              <a:t> εις την </a:t>
            </a:r>
            <a:r>
              <a:rPr lang="el-GR" sz="2800" dirty="0" err="1"/>
              <a:t>Ελευθερίαν</a:t>
            </a:r>
            <a:r>
              <a:rPr lang="el-GR" sz="2800" dirty="0"/>
              <a:t> </a:t>
            </a:r>
            <a:r>
              <a:rPr lang="tr-TR" sz="2800" dirty="0"/>
              <a:t>(Özgürlük </a:t>
            </a:r>
            <a:r>
              <a:rPr lang="tr-TR" sz="2800" dirty="0" err="1"/>
              <a:t>İlahisı</a:t>
            </a:r>
            <a:r>
              <a:rPr lang="tr-TR" sz="2800" dirty="0"/>
              <a:t>, Özgürlüğe Övgü)</a:t>
            </a:r>
          </a:p>
          <a:p>
            <a:pPr marL="0" indent="0">
              <a:buNone/>
            </a:pPr>
            <a:endParaRPr lang="tr-TR" sz="2800" dirty="0"/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158 dörtlükten oluşuyor.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1865 yılında ilk iki kıta Yunanistan’ın milli marşı olarak belirlendi. </a:t>
            </a:r>
          </a:p>
          <a:p>
            <a:pPr>
              <a:buFont typeface="Wingdings" panose="05000000000000000000" pitchFamily="2" charset="2"/>
              <a:buChar char="v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15665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5D83A7-5CD7-4392-8BBF-06529D145E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Andreas</a:t>
            </a:r>
            <a:r>
              <a:rPr lang="tr-TR" dirty="0"/>
              <a:t> </a:t>
            </a:r>
            <a:r>
              <a:rPr lang="tr-TR" dirty="0" err="1"/>
              <a:t>Kalvos</a:t>
            </a:r>
            <a:r>
              <a:rPr lang="tr-TR" dirty="0"/>
              <a:t> 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5440A4-2784-42E2-9117-1041975922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endParaRPr lang="tr-TR" dirty="0"/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 err="1"/>
              <a:t>Zakintos</a:t>
            </a:r>
            <a:r>
              <a:rPr lang="tr-TR" sz="2400" dirty="0"/>
              <a:t> adasında doğmuştur. İtalya’ya taşınmıştır.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Romantizmden ve Antik Yunan mitolojisinden ve edebiyatından etkilenmiştir.</a:t>
            </a:r>
          </a:p>
        </p:txBody>
      </p:sp>
    </p:spTree>
    <p:extLst>
      <p:ext uri="{BB962C8B-B14F-4D97-AF65-F5344CB8AC3E}">
        <p14:creationId xmlns:p14="http://schemas.microsoft.com/office/powerpoint/2010/main" val="10741259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01E224-96E8-45BD-8DEB-47231F9E53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Atina Romantik Ekolü (1830-1880)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B92629-DFC6-481E-B045-3A34ACAD18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İstanbul’dan ayrılan Fenerliler tarafından temsil edilmektedir.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Atina  kenti entelektüel bir merkez olmuştur.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Yazarlar </a:t>
            </a:r>
            <a:r>
              <a:rPr lang="tr-TR" sz="2400" dirty="0" err="1"/>
              <a:t>katharevusa’yı</a:t>
            </a:r>
            <a:r>
              <a:rPr lang="tr-TR" sz="2400" dirty="0"/>
              <a:t> kullanıyorlar. </a:t>
            </a:r>
            <a:r>
              <a:rPr lang="tr-TR" sz="2400" dirty="0" err="1"/>
              <a:t>Dimotiki’ye</a:t>
            </a:r>
            <a:r>
              <a:rPr lang="tr-TR" sz="2400" dirty="0"/>
              <a:t> halk </a:t>
            </a:r>
            <a:r>
              <a:rPr lang="tr-TR" sz="2400" dirty="0" err="1"/>
              <a:t>dline</a:t>
            </a:r>
            <a:r>
              <a:rPr lang="tr-TR" sz="2400" dirty="0"/>
              <a:t>  karşı çıkıyorlar.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 Ekol Romantizm akımından etkilenir.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Özellikle roman türünde eserler verilmiştir. Tarihi ve toplumsal romanlar ön plana çıkmaktadır.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O dönemde Yunanistan’da ilk kez roman türü yükselişe geçmiştir.</a:t>
            </a:r>
          </a:p>
        </p:txBody>
      </p:sp>
    </p:spTree>
    <p:extLst>
      <p:ext uri="{BB962C8B-B14F-4D97-AF65-F5344CB8AC3E}">
        <p14:creationId xmlns:p14="http://schemas.microsoft.com/office/powerpoint/2010/main" val="24160681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5A80FC-2E9B-4E1D-BFA0-62BE205B15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Yedi Adalar Ekolü ve Atina Romantik Ekolü</a:t>
            </a:r>
            <a:br>
              <a:rPr lang="tr-TR" dirty="0"/>
            </a:br>
            <a:r>
              <a:rPr lang="tr-TR" dirty="0"/>
              <a:t>(1821-1880)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7C9F3F-D035-4D9C-9E33-37DCE9997C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endParaRPr lang="tr-TR" sz="2400" dirty="0"/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Bu iki ekol hep rekabet halindeydi.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1864’te Yedi Adalar Yunanistan'la birleştikten sonra iki ekol buluşmuştur.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Yeni Atina Ekolü ortaya çıkıyor.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893471179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rgbClr val="FFFFFF"/>
      </a:lt1>
      <a:dk2>
        <a:srgbClr val="46464A"/>
      </a:dk2>
      <a:lt2>
        <a:srgbClr val="D1D9E1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BAB94BD4-5D6D-4148-AB57-A4CCF1FD4E0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68</TotalTime>
  <Words>326</Words>
  <Application>Microsoft Office PowerPoint</Application>
  <PresentationFormat>Geniş ekran</PresentationFormat>
  <Paragraphs>49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Calibri</vt:lpstr>
      <vt:lpstr>Calibri Light</vt:lpstr>
      <vt:lpstr>Wingdings</vt:lpstr>
      <vt:lpstr>Retrospect</vt:lpstr>
      <vt:lpstr>Yedi Adalar Ekolü ve Atina Romantik Ekolü (1821-1880)</vt:lpstr>
      <vt:lpstr>Yedi Adalar Ekolü</vt:lpstr>
      <vt:lpstr>Yedi Adalar Ekolü</vt:lpstr>
      <vt:lpstr>Dyonisios Solomos (1798-1857)</vt:lpstr>
      <vt:lpstr>Dyonisios Solomos (1798-1857)</vt:lpstr>
      <vt:lpstr>Andreas Kalvos </vt:lpstr>
      <vt:lpstr>Atina Romantik Ekolü (1830-1880)</vt:lpstr>
      <vt:lpstr>Yedi Adalar Ekolü ve Atina Romantik Ekolü (1821-1880)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Yedi Adalar Ekolü ve Atina Romantizm Ekolü (1821-1880)</dc:title>
  <dc:creator>Efpraxia Nerantzaki</dc:creator>
  <cp:lastModifiedBy>halil eser atay</cp:lastModifiedBy>
  <cp:revision>17</cp:revision>
  <dcterms:created xsi:type="dcterms:W3CDTF">2020-05-12T21:09:48Z</dcterms:created>
  <dcterms:modified xsi:type="dcterms:W3CDTF">2023-12-22T09:10:01Z</dcterms:modified>
</cp:coreProperties>
</file>