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8"/>
  </p:notesMasterIdLst>
  <p:handoutMasterIdLst>
    <p:handoutMasterId r:id="rId59"/>
  </p:handoutMasterIdLst>
  <p:sldIdLst>
    <p:sldId id="256" r:id="rId2"/>
    <p:sldId id="346" r:id="rId3"/>
    <p:sldId id="347" r:id="rId4"/>
    <p:sldId id="348" r:id="rId5"/>
    <p:sldId id="356" r:id="rId6"/>
    <p:sldId id="257" r:id="rId7"/>
    <p:sldId id="310" r:id="rId8"/>
    <p:sldId id="317" r:id="rId9"/>
    <p:sldId id="311" r:id="rId10"/>
    <p:sldId id="337" r:id="rId11"/>
    <p:sldId id="338" r:id="rId12"/>
    <p:sldId id="349" r:id="rId13"/>
    <p:sldId id="339" r:id="rId14"/>
    <p:sldId id="340" r:id="rId15"/>
    <p:sldId id="341" r:id="rId16"/>
    <p:sldId id="342" r:id="rId17"/>
    <p:sldId id="354" r:id="rId18"/>
    <p:sldId id="343" r:id="rId19"/>
    <p:sldId id="344" r:id="rId20"/>
    <p:sldId id="345" r:id="rId21"/>
    <p:sldId id="259" r:id="rId22"/>
    <p:sldId id="314" r:id="rId23"/>
    <p:sldId id="264" r:id="rId24"/>
    <p:sldId id="320" r:id="rId25"/>
    <p:sldId id="321" r:id="rId26"/>
    <p:sldId id="351" r:id="rId27"/>
    <p:sldId id="352" r:id="rId28"/>
    <p:sldId id="353" r:id="rId29"/>
    <p:sldId id="350" r:id="rId30"/>
    <p:sldId id="355" r:id="rId31"/>
    <p:sldId id="323" r:id="rId32"/>
    <p:sldId id="269" r:id="rId33"/>
    <p:sldId id="324" r:id="rId34"/>
    <p:sldId id="273" r:id="rId35"/>
    <p:sldId id="274" r:id="rId36"/>
    <p:sldId id="276" r:id="rId37"/>
    <p:sldId id="325" r:id="rId38"/>
    <p:sldId id="327" r:id="rId39"/>
    <p:sldId id="280" r:id="rId40"/>
    <p:sldId id="328" r:id="rId41"/>
    <p:sldId id="287" r:id="rId42"/>
    <p:sldId id="284" r:id="rId43"/>
    <p:sldId id="329" r:id="rId44"/>
    <p:sldId id="331" r:id="rId45"/>
    <p:sldId id="332" r:id="rId46"/>
    <p:sldId id="333" r:id="rId47"/>
    <p:sldId id="300" r:id="rId48"/>
    <p:sldId id="292" r:id="rId49"/>
    <p:sldId id="334" r:id="rId50"/>
    <p:sldId id="289" r:id="rId51"/>
    <p:sldId id="335" r:id="rId52"/>
    <p:sldId id="308" r:id="rId53"/>
    <p:sldId id="271" r:id="rId54"/>
    <p:sldId id="318" r:id="rId55"/>
    <p:sldId id="330" r:id="rId56"/>
    <p:sldId id="336"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20" autoAdjust="0"/>
  </p:normalViewPr>
  <p:slideViewPr>
    <p:cSldViewPr>
      <p:cViewPr varScale="1">
        <p:scale>
          <a:sx n="88" d="100"/>
          <a:sy n="88" d="100"/>
        </p:scale>
        <p:origin x="-57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EDE51E-DCFC-497E-A058-FCE043F79048}" type="datetimeFigureOut">
              <a:rPr lang="tr-TR" smtClean="0"/>
              <a:pPr/>
              <a:t>23.11.2016</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EA971E-94BD-43E2-A8FC-0723B90ACB66}" type="slidenum">
              <a:rPr lang="tr-TR" smtClean="0"/>
              <a:pPr/>
              <a:t>‹#›</a:t>
            </a:fld>
            <a:endParaRPr lang="tr-TR"/>
          </a:p>
        </p:txBody>
      </p:sp>
    </p:spTree>
    <p:extLst>
      <p:ext uri="{BB962C8B-B14F-4D97-AF65-F5344CB8AC3E}">
        <p14:creationId xmlns:p14="http://schemas.microsoft.com/office/powerpoint/2010/main" val="285531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39CB6-6E9C-4662-9538-E792121DA4FB}" type="datetimeFigureOut">
              <a:rPr lang="tr-TR" smtClean="0"/>
              <a:pPr/>
              <a:t>23.11.2016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E8049-9899-4D33-B9B1-33590E41EDB4}" type="slidenum">
              <a:rPr lang="tr-TR" smtClean="0"/>
              <a:pPr/>
              <a:t>‹#›</a:t>
            </a:fld>
            <a:endParaRPr lang="tr-TR"/>
          </a:p>
        </p:txBody>
      </p:sp>
    </p:spTree>
    <p:extLst>
      <p:ext uri="{BB962C8B-B14F-4D97-AF65-F5344CB8AC3E}">
        <p14:creationId xmlns:p14="http://schemas.microsoft.com/office/powerpoint/2010/main" val="288832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Kadınların ikincil cins olarak mağduru oldukları sistemli ayrımcılık, cinsiyetçilik olarak tanımlanırken, bunun fallokrasinin (penis egemenliğinin) doğurduğu bir sonuç olarak; erkeklerin (ve fallusun sembolik gücünün) kadınlar üzerindeki egemenliğini ifade eden isim</a:t>
            </a:r>
            <a:r>
              <a:rPr lang="tr-TR" baseline="0" dirty="0" smtClean="0"/>
              <a:t> </a:t>
            </a:r>
            <a:r>
              <a:rPr lang="tr-TR" dirty="0" smtClean="0"/>
              <a:t>olduğunu biliyoruz. Yukarıdaki militarizm tanımında kadınlığın korunma ihtiyacına vurgu yapılmaktadır. Korunma ama kimden ve neden? Tabi ki ötekilerin cinsel saldırılarından korunmasından bahsedilmektedir. Fiziksel güçsüzlüğünden dolayı değil. Öyle olsa zira çok sayıda fiziksel olarak zayıf konumdaki erkek de var. Dolayısıyla militarist yaklaşımda çizilen sınırlar içinde ve dışında, dönemine göre kadınlara yönelik tehlikeler yaratılmakta ve bunun sonucu olarak da yine kadınların korunma ihtiyacından bahsedilmektedir. Ne güzel değil mi? Özellikle savaşlar hep “kadınlarımızın namuslarının korunması”</a:t>
            </a:r>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8</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E1B346A-975C-4E7A-B588-31735F1E4210}" type="slidenum">
              <a:rPr lang="en-GB"/>
              <a:pPr/>
              <a:t>34</a:t>
            </a:fld>
            <a:endParaRPr lang="en-GB"/>
          </a:p>
        </p:txBody>
      </p:sp>
      <p:sp>
        <p:nvSpPr>
          <p:cNvPr id="44033" name="Rectangle 1"/>
          <p:cNvSpPr txBox="1">
            <a:spLocks noGrp="1" noRot="1" noChangeAspect="1" noChangeArrowheads="1"/>
          </p:cNvSpPr>
          <p:nvPr>
            <p:ph type="sldImg"/>
          </p:nvPr>
        </p:nvSpPr>
        <p:spPr bwMode="auto">
          <a:xfrm>
            <a:off x="1143000" y="695325"/>
            <a:ext cx="4568825" cy="3427413"/>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5512" y="4343230"/>
            <a:ext cx="5485536" cy="4115139"/>
          </a:xfrm>
          <a:prstGeom prst="rect">
            <a:avLst/>
          </a:prstGeom>
          <a:noFill/>
          <a:ln>
            <a:round/>
            <a:headEnd/>
            <a:tailEnd/>
          </a:ln>
        </p:spPr>
        <p:txBody>
          <a:bodyPr wrap="none" anchor="ct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01EADFC-3580-4D6F-BF62-7E8FD254167C}" type="slidenum">
              <a:rPr lang="en-GB"/>
              <a:pPr/>
              <a:t>35</a:t>
            </a:fld>
            <a:endParaRPr lang="en-GB"/>
          </a:p>
        </p:txBody>
      </p:sp>
      <p:sp>
        <p:nvSpPr>
          <p:cNvPr id="45057" name="Rectangle 1"/>
          <p:cNvSpPr txBox="1">
            <a:spLocks noGrp="1" noRot="1" noChangeAspect="1" noChangeArrowheads="1"/>
          </p:cNvSpPr>
          <p:nvPr>
            <p:ph type="sldImg"/>
          </p:nvPr>
        </p:nvSpPr>
        <p:spPr bwMode="auto">
          <a:xfrm>
            <a:off x="1143000" y="695325"/>
            <a:ext cx="4568825" cy="3427413"/>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512" y="4343230"/>
            <a:ext cx="5485536" cy="4115139"/>
          </a:xfrm>
          <a:prstGeom prst="rect">
            <a:avLst/>
          </a:prstGeom>
          <a:noFill/>
          <a:ln>
            <a:round/>
            <a:headEnd/>
            <a:tailEnd/>
          </a:ln>
        </p:spPr>
        <p:txBody>
          <a:bodyPr wrap="none" anchor="ctr"/>
          <a:lstStyle/>
          <a:p>
            <a:r>
              <a:rPr lang="tr-TR" dirty="0" smtClean="0"/>
              <a:t>20. Yüzyıl kota, ancak savaşlar kadın hekim sayısını artırdı.</a:t>
            </a:r>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40D8022-7DC4-4F44-8292-4862FBD18411}" type="slidenum">
              <a:rPr lang="en-GB"/>
              <a:pPr/>
              <a:t>36</a:t>
            </a:fld>
            <a:endParaRPr lang="en-GB"/>
          </a:p>
        </p:txBody>
      </p:sp>
      <p:sp>
        <p:nvSpPr>
          <p:cNvPr id="50177" name="Rectangle 1"/>
          <p:cNvSpPr txBox="1">
            <a:spLocks noGrp="1" noRot="1" noChangeAspect="1" noChangeArrowheads="1"/>
          </p:cNvSpPr>
          <p:nvPr>
            <p:ph type="sldImg"/>
          </p:nvPr>
        </p:nvSpPr>
        <p:spPr bwMode="auto">
          <a:xfrm>
            <a:off x="1143000" y="695325"/>
            <a:ext cx="4568825" cy="3427413"/>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85512" y="4343230"/>
            <a:ext cx="5485536" cy="4115139"/>
          </a:xfrm>
          <a:prstGeom prst="rect">
            <a:avLst/>
          </a:prstGeom>
          <a:noFill/>
          <a:ln>
            <a:round/>
            <a:headEnd/>
            <a:tailEnd/>
          </a:ln>
        </p:spPr>
        <p:txBody>
          <a:bodyPr wrap="none" anchor="ct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1DCF7B6-A2F4-49C6-825D-5D7DF11D1B0C}" type="slidenum">
              <a:rPr lang="en-GB"/>
              <a:pPr/>
              <a:t>39</a:t>
            </a:fld>
            <a:endParaRPr lang="en-GB"/>
          </a:p>
        </p:txBody>
      </p:sp>
      <p:sp>
        <p:nvSpPr>
          <p:cNvPr id="55297" name="Rectangle 1"/>
          <p:cNvSpPr txBox="1">
            <a:spLocks noGrp="1" noRot="1" noChangeAspect="1" noChangeArrowheads="1"/>
          </p:cNvSpPr>
          <p:nvPr>
            <p:ph type="sldImg"/>
          </p:nvPr>
        </p:nvSpPr>
        <p:spPr bwMode="auto">
          <a:xfrm>
            <a:off x="1143000" y="695325"/>
            <a:ext cx="4568825" cy="3427413"/>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85512" y="4343230"/>
            <a:ext cx="5485536" cy="4115139"/>
          </a:xfrm>
          <a:prstGeom prst="rect">
            <a:avLst/>
          </a:prstGeom>
          <a:noFill/>
          <a:ln>
            <a:round/>
            <a:headEnd/>
            <a:tailEnd/>
          </a:ln>
        </p:spPr>
        <p:txBody>
          <a:bodyPr wrap="none" anchor="ctr"/>
          <a:lstStyle/>
          <a:p>
            <a:pPr>
              <a:buFontTx/>
              <a:buNone/>
            </a:pPr>
            <a:r>
              <a:rPr lang="tr-TR" sz="1200" dirty="0" smtClean="0">
                <a:solidFill>
                  <a:srgbClr val="CC3300"/>
                </a:solidFill>
                <a:latin typeface="Bookman Old Style" pitchFamily="18" charset="0"/>
              </a:rPr>
              <a:t>Yatay ayrışma:</a:t>
            </a:r>
            <a:r>
              <a:rPr lang="tr-TR" sz="1200" dirty="0" smtClean="0">
                <a:latin typeface="Bookman Old Style" pitchFamily="18" charset="0"/>
              </a:rPr>
              <a:t>kadınların belli sektörlerde (tekstil, gıda, eğitim, sağlık) yoğunlaşması </a:t>
            </a:r>
          </a:p>
          <a:p>
            <a:pPr>
              <a:buFontTx/>
              <a:buNone/>
            </a:pPr>
            <a:endParaRPr lang="tr-TR" sz="1200" dirty="0" smtClean="0">
              <a:solidFill>
                <a:srgbClr val="CC3300"/>
              </a:solidFill>
              <a:latin typeface="Bookman Old Style" pitchFamily="18" charset="0"/>
            </a:endParaRPr>
          </a:p>
          <a:p>
            <a:pPr>
              <a:buFontTx/>
              <a:buNone/>
            </a:pPr>
            <a:r>
              <a:rPr lang="tr-TR" sz="1200" dirty="0" smtClean="0">
                <a:solidFill>
                  <a:srgbClr val="CC3300"/>
                </a:solidFill>
                <a:latin typeface="Bookman Old Style" pitchFamily="18" charset="0"/>
              </a:rPr>
              <a:t>Dikey ayrışma:</a:t>
            </a:r>
            <a:r>
              <a:rPr lang="tr-TR" sz="1200" dirty="0" smtClean="0">
                <a:latin typeface="Bookman Old Style" pitchFamily="18" charset="0"/>
              </a:rPr>
              <a:t>aynı iş alanında erkeklerin kadınlardan daha üst pozisyonlarda çalışması</a:t>
            </a:r>
          </a:p>
          <a:p>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2400" dirty="0" smtClean="0">
                <a:latin typeface="Bookman Old Style" pitchFamily="18" charset="0"/>
              </a:rPr>
              <a:t>Erkek hekimlerde korku m</a:t>
            </a:r>
            <a:r>
              <a:rPr lang="tr-TR" sz="2000" dirty="0" smtClean="0">
                <a:latin typeface="Bookman Old Style" pitchFamily="18" charset="0"/>
              </a:rPr>
              <a:t>esleğin</a:t>
            </a:r>
          </a:p>
          <a:p>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40</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Nightingale birlikte hemşirelerin hekimlerin emirlerini yerine getirmekle yükümlü olduklarını belirterek hemşireliği hekime bağlı bir meslek olarak ortaya koymuştur. Aynı zamanda kendi eylemlerinin sorumluluğunu da taşıdıklarını da söyleyerek yalnızca uygulamayı doğru veya hatalı yapmaktan sorumlu tutmuştur. Nightingale ayrıca hemşirenin, ortamın havalandırması, aydınlatılması, ısısı, hastaların beslenmesi, temizliği ve rahatlıklarının sağlanması gibi görevlerinin olduğunu da vurgulamıştır (Perry, 2001; Potter ve Perry, 2001, Böl-19; Ulusoy ve Görgülü, 2001). Nightingale karar vericinin yani öznenin hekim olduğuna vurgu yapmıştır. Nigtingale’in bu tanımı ile modern hemşirelik, hekimliğe bağlı ve uygulamaları sorgulamaksızın nasıl yapılması gerektiği üzerinde yoğunlaşan bir meslek olarak ortaya konmuştur.  </a:t>
            </a:r>
            <a:br>
              <a:rPr lang="tr-TR" dirty="0" smtClean="0"/>
            </a:br>
            <a:endParaRPr lang="tr-TR" dirty="0" smtClean="0"/>
          </a:p>
          <a:p>
            <a:r>
              <a:rPr lang="tr-TR" dirty="0" smtClean="0"/>
              <a:t>    Virginia Henderson</a:t>
            </a:r>
            <a:r>
              <a:rPr lang="tr-TR" baseline="30000" dirty="0" smtClean="0"/>
              <a:t>1</a:t>
            </a:r>
            <a:r>
              <a:rPr lang="tr-TR" dirty="0" smtClean="0"/>
              <a:t> ise 1955 yılında hemşireliği, bireyin sağlığına ve bağımsızlığına </a:t>
            </a:r>
          </a:p>
          <a:p>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42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CCE8049-9899-4D33-B9B1-33590E41EDB4}" type="slidenum">
              <a:rPr lang="tr-TR" smtClean="0"/>
              <a:pPr/>
              <a:t>46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6A9E3-7565-4CC7-B61B-37636A08A851}" type="slidenum">
              <a:rPr lang="zh-CN" altLang="tr-TR"/>
              <a:pPr/>
              <a:t>53</a:t>
            </a:fld>
            <a:endParaRPr lang="tr-TR"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GB" b="1"/>
              <a:t>Women doctors, mostly, asked questions about hymen examinations; and shared experiences about the pressure on them to make this examination.</a:t>
            </a:r>
            <a:r>
              <a:rPr lang="tr-TR" altLang="zh-CN" b="1"/>
              <a:t> </a:t>
            </a:r>
            <a:r>
              <a:rPr lang="en-GB" b="1"/>
              <a:t>Contemporarily the government declared new Turkish Penal Code that forbids forced and illegal hymen examinations. This development took a great place in </a:t>
            </a:r>
            <a:r>
              <a:rPr lang="tr-TR" altLang="zh-CN" b="1"/>
              <a:t>discussion, and the further </a:t>
            </a:r>
            <a:r>
              <a:rPr lang="en-GB" b="1"/>
              <a:t>education</a:t>
            </a:r>
            <a:r>
              <a:rPr lang="tr-TR" altLang="zh-CN" b="1"/>
              <a:t>al activities</a:t>
            </a:r>
            <a:r>
              <a:rPr lang="en-GB" b="1"/>
              <a:t>. </a:t>
            </a:r>
            <a:endParaRPr lang="en-US"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Sadece erkeklere özgü olan</a:t>
            </a:r>
            <a:r>
              <a:rPr lang="tr-TR" b="1" dirty="0" smtClean="0"/>
              <a:t> “iktidarsızlık” </a:t>
            </a:r>
            <a:r>
              <a:rPr lang="tr-TR" dirty="0" smtClean="0"/>
              <a:t> diye bir hastalıktan söz etmek sanırım ilginç olacaktır. </a:t>
            </a:r>
            <a:endParaRPr lang="tr-TR" smtClean="0"/>
          </a:p>
          <a:p>
            <a:endParaRPr lang="tr-TR"/>
          </a:p>
        </p:txBody>
      </p:sp>
      <p:sp>
        <p:nvSpPr>
          <p:cNvPr id="4" name="Slide Number Placeholder 3"/>
          <p:cNvSpPr>
            <a:spLocks noGrp="1"/>
          </p:cNvSpPr>
          <p:nvPr>
            <p:ph type="sldNum" sz="quarter" idx="10"/>
          </p:nvPr>
        </p:nvSpPr>
        <p:spPr/>
        <p:txBody>
          <a:bodyPr/>
          <a:lstStyle/>
          <a:p>
            <a:fld id="{1CCE8049-9899-4D33-B9B1-33590E41EDB4}" type="slidenum">
              <a:rPr lang="tr-TR" smtClean="0"/>
              <a:pPr/>
              <a:t>54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nasıl ki sınıf sorununun eşitlikçi çözümü marksizmse,</a:t>
            </a:r>
          </a:p>
          <a:p>
            <a:r>
              <a:rPr lang="tr-TR" dirty="0" smtClean="0"/>
              <a:t> cinsiyet sorununun da eşitlikçi çözümü feminizmdir.</a:t>
            </a:r>
            <a:br>
              <a:rPr lang="tr-TR" dirty="0" smtClean="0"/>
            </a:br>
            <a:r>
              <a:rPr lang="tr-TR" dirty="0" smtClean="0"/>
              <a:t>toplum tarafından "erkek düşmanlığı" olarak algılanan </a:t>
            </a:r>
          </a:p>
          <a:p>
            <a:r>
              <a:rPr lang="tr-TR" dirty="0" smtClean="0"/>
              <a:t>Feminizm cinsiyet ayrımcılığı olarak görülmüş ve algılanarak kadın üstünülüğü...</a:t>
            </a:r>
          </a:p>
          <a:p>
            <a:r>
              <a:rPr lang="tr-TR" dirty="0" smtClean="0"/>
              <a:t>Oysa burada durum kadın erkek eşitliğinin sağlanması</a:t>
            </a:r>
          </a:p>
          <a:p>
            <a:r>
              <a:rPr lang="tr-TR" dirty="0" smtClean="0"/>
              <a:t>Ataerkil düzen, kadın hareketi, </a:t>
            </a:r>
          </a:p>
          <a:p>
            <a:r>
              <a:rPr lang="tr-TR" dirty="0" smtClean="0"/>
              <a:t>yalnızca eşitlik amacını güden düşünce sistemi:</a:t>
            </a:r>
            <a:r>
              <a:rPr lang="tr-TR" baseline="0" dirty="0" smtClean="0"/>
              <a:t> eşit eğitim, oy, iş, ücret</a:t>
            </a:r>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sorunun yanıtı, c-) şıkkı yani ‘konuşkanlık. Açıköğretim Fakültesi Jandarma ve Polis Önlisans Meslek Eğitimi programında çıkan final sorusu</a:t>
            </a:r>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12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Decart. Önceye dayanır....</a:t>
            </a:r>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17</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6800"/>
            <a:ext cx="2971800" cy="455613"/>
          </a:xfrm>
          <a:prstGeom prst="rect">
            <a:avLst/>
          </a:prstGeom>
          <a:noFill/>
          <a:ln w="9525">
            <a:noFill/>
            <a:miter lim="800000"/>
            <a:headEnd/>
            <a:tailEnd/>
          </a:ln>
        </p:spPr>
        <p:txBody>
          <a:bodyPr anchor="b"/>
          <a:lstStyle/>
          <a:p>
            <a:pPr algn="r"/>
            <a:fld id="{FF83272C-A94C-4EC7-9047-4C974F3C327D}" type="slidenum">
              <a:rPr lang="tr-TR" sz="1200">
                <a:latin typeface="Times New Roman" pitchFamily="18" charset="0"/>
              </a:rPr>
              <a:pPr algn="r"/>
              <a:t>18</a:t>
            </a:fld>
            <a:endParaRPr lang="tr-TR" sz="1200">
              <a:latin typeface="Times New Roman" pitchFamily="18" charset="0"/>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xfrm>
            <a:off x="914400" y="4343400"/>
            <a:ext cx="5029200" cy="4114800"/>
          </a:xfrm>
          <a:noFill/>
        </p:spPr>
        <p:txBody>
          <a:bodyPr wrap="square" lIns="93134" tIns="46567" rIns="93134" bIns="46567" numCol="1" anchor="t" anchorCtr="0" compatLnSpc="1">
            <a:prstTxWarp prst="textNoShape">
              <a:avLst/>
            </a:prstTxWarp>
          </a:bodyPr>
          <a:lstStyle/>
          <a:p>
            <a:pPr defTabSz="762000"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23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Feminist tarihçilik, kadın tarihini, kadınların bireysel ve kollektif seslerinin duyulmasına olanak veren saklı kalmışı gün ışığına çıkaran ... Görünür hale gelmek</a:t>
            </a:r>
            <a:endParaRPr lang="tr-TR" dirty="0"/>
          </a:p>
        </p:txBody>
      </p:sp>
      <p:sp>
        <p:nvSpPr>
          <p:cNvPr id="4" name="Slide Number Placeholder 3"/>
          <p:cNvSpPr>
            <a:spLocks noGrp="1"/>
          </p:cNvSpPr>
          <p:nvPr>
            <p:ph type="sldNum" sz="quarter" idx="10"/>
          </p:nvPr>
        </p:nvSpPr>
        <p:spPr/>
        <p:txBody>
          <a:bodyPr/>
          <a:lstStyle/>
          <a:p>
            <a:fld id="{1CCE8049-9899-4D33-B9B1-33590E41EDB4}" type="slidenum">
              <a:rPr lang="tr-TR" smtClean="0"/>
              <a:pPr/>
              <a:t>25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4896EFC-8B96-4C7B-853C-F9453C8200F0}" type="slidenum">
              <a:rPr lang="en-GB"/>
              <a:pPr/>
              <a:t>32</a:t>
            </a:fld>
            <a:endParaRPr lang="en-GB"/>
          </a:p>
        </p:txBody>
      </p:sp>
      <p:sp>
        <p:nvSpPr>
          <p:cNvPr id="41985" name="Text Box 1"/>
          <p:cNvSpPr txBox="1">
            <a:spLocks noChangeArrowheads="1"/>
          </p:cNvSpPr>
          <p:nvPr/>
        </p:nvSpPr>
        <p:spPr bwMode="auto">
          <a:xfrm>
            <a:off x="1003786" y="695134"/>
            <a:ext cx="4848989" cy="3429509"/>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tr-TR"/>
          </a:p>
        </p:txBody>
      </p:sp>
      <p:sp>
        <p:nvSpPr>
          <p:cNvPr id="41986" name="Rectangle 2"/>
          <p:cNvSpPr txBox="1">
            <a:spLocks noGrp="1" noChangeArrowheads="1"/>
          </p:cNvSpPr>
          <p:nvPr>
            <p:ph type="body"/>
          </p:nvPr>
        </p:nvSpPr>
        <p:spPr bwMode="auto">
          <a:xfrm>
            <a:off x="685512" y="4343230"/>
            <a:ext cx="5485536" cy="4115139"/>
          </a:xfrm>
          <a:prstGeom prst="rect">
            <a:avLst/>
          </a:prstGeom>
          <a:noFill/>
          <a:ln>
            <a:round/>
            <a:headEnd/>
            <a:tailEnd/>
          </a:ln>
        </p:spPr>
        <p:txBody>
          <a:bodyPr wrap="none" anchor="ct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CCE8049-9899-4D33-B9B1-33590E41EDB4}" type="slidenum">
              <a:rPr lang="tr-TR" smtClean="0"/>
              <a:pPr/>
              <a:t>33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ctrTitle"/>
          </p:nvPr>
        </p:nvSpPr>
        <p:spPr>
          <a:xfrm>
            <a:off x="609600" y="533400"/>
            <a:ext cx="7924800" cy="3886201"/>
          </a:xfrm>
        </p:spPr>
        <p:txBody>
          <a:bodyPr>
            <a:normAutofit/>
          </a:bodyPr>
          <a:lstStyle>
            <a:lvl1pPr algn="ctr">
              <a:defRPr sz="4800">
                <a:effectLst/>
              </a:defRPr>
            </a:lvl1pPr>
          </a:lstStyle>
          <a:p>
            <a:r>
              <a:rPr lang="tr-TR" smtClean="0"/>
              <a:t>Asıl başlık stili için tıklatın</a:t>
            </a:r>
            <a:endParaRPr lang="en-US" dirty="0"/>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Rectangle 3"/>
          <p:cNvSpPr>
            <a:spLocks noGrp="1"/>
          </p:cNvSpPr>
          <p:nvPr>
            <p:ph type="dt" sz="half" idx="10"/>
          </p:nvPr>
        </p:nvSpPr>
        <p:spPr>
          <a:xfrm>
            <a:off x="228600" y="6553200"/>
            <a:ext cx="2133600" cy="287782"/>
          </a:xfrm>
        </p:spPr>
        <p:txBody>
          <a:bodyPr/>
          <a:lstStyle/>
          <a:p>
            <a:fld id="{D9F75050-0E15-4C5B-92B0-66D068882F1F}" type="datetimeFigureOut">
              <a:rPr lang="tr-TR" smtClean="0"/>
              <a:pPr/>
              <a:t>23.11.2016</a:t>
            </a:fld>
            <a:endParaRPr lang="tr-TR"/>
          </a:p>
        </p:txBody>
      </p:sp>
      <p:sp>
        <p:nvSpPr>
          <p:cNvPr id="5" name="Rectangle 4"/>
          <p:cNvSpPr>
            <a:spLocks noGrp="1"/>
          </p:cNvSpPr>
          <p:nvPr>
            <p:ph type="ftr" sz="quarter" idx="11"/>
          </p:nvPr>
        </p:nvSpPr>
        <p:spPr>
          <a:xfrm>
            <a:off x="2895600" y="6553200"/>
            <a:ext cx="3429000" cy="287782"/>
          </a:xfrm>
        </p:spPr>
        <p:txBody>
          <a:bodyPr/>
          <a:lstStyle/>
          <a:p>
            <a:endParaRPr lang="tr-TR"/>
          </a:p>
        </p:txBody>
      </p:sp>
      <p:sp>
        <p:nvSpPr>
          <p:cNvPr id="6" name="Rectangle 5"/>
          <p:cNvSpPr>
            <a:spLocks noGrp="1"/>
          </p:cNvSpPr>
          <p:nvPr>
            <p:ph type="sldNum" sz="quarter" idx="12"/>
          </p:nvPr>
        </p:nvSpPr>
        <p:spPr>
          <a:xfrm>
            <a:off x="6858000" y="6553200"/>
            <a:ext cx="2057400" cy="287782"/>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a:p>
        </p:txBody>
      </p:sp>
      <p:sp>
        <p:nvSpPr>
          <p:cNvPr id="3" name="Rectangle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5" name="Rectangle 4"/>
          <p:cNvSpPr>
            <a:spLocks noGrp="1"/>
          </p:cNvSpPr>
          <p:nvPr>
            <p:ph type="ftr" sz="quarter" idx="11"/>
          </p:nvPr>
        </p:nvSpPr>
        <p:spPr/>
        <p:txBody>
          <a:bodyPr/>
          <a:lstStyle/>
          <a:p>
            <a:endParaRPr lang="tr-TR"/>
          </a:p>
        </p:txBody>
      </p:sp>
      <p:sp>
        <p:nvSpPr>
          <p:cNvPr id="6" name="Rectangle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Rectangle 3"/>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5" name="Rectangle 4"/>
          <p:cNvSpPr>
            <a:spLocks noGrp="1"/>
          </p:cNvSpPr>
          <p:nvPr>
            <p:ph type="ftr" sz="quarter" idx="11"/>
          </p:nvPr>
        </p:nvSpPr>
        <p:spPr/>
        <p:txBody>
          <a:bodyPr/>
          <a:lstStyle/>
          <a:p>
            <a:endParaRPr lang="tr-TR"/>
          </a:p>
        </p:txBody>
      </p:sp>
      <p:sp>
        <p:nvSpPr>
          <p:cNvPr id="6" name="Rectangle 5"/>
          <p:cNvSpPr>
            <a:spLocks noGrp="1"/>
          </p:cNvSpPr>
          <p:nvPr>
            <p:ph type="sldNum" sz="quarter" idx="12"/>
          </p:nvPr>
        </p:nvSpPr>
        <p:spPr/>
        <p:txBody>
          <a:bodyPr/>
          <a:lstStyle/>
          <a:p>
            <a:fld id="{B1DEFA8C-F947-479F-BE07-76B6B3F80BF1}" type="slidenum">
              <a:rPr lang="tr-TR" smtClean="0"/>
              <a:pPr/>
              <a:t>‹#›</a:t>
            </a:fld>
            <a:endParaRPr lang="tr-T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tr-TR" smtClean="0"/>
              <a:t>Asıl başlık stili için tıklatın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274638"/>
            <a:ext cx="73152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47800" y="1600200"/>
            <a:ext cx="72390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447800" y="3938588"/>
            <a:ext cx="72390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1447800" y="6245225"/>
            <a:ext cx="1905000" cy="476250"/>
          </a:xfrm>
        </p:spPr>
        <p:txBody>
          <a:bodyPr/>
          <a:lstStyle>
            <a:lvl1pPr>
              <a:defRPr/>
            </a:lvl1pPr>
          </a:lstStyle>
          <a:p>
            <a:endParaRPr lang="en-US"/>
          </a:p>
        </p:txBody>
      </p:sp>
      <p:sp>
        <p:nvSpPr>
          <p:cNvPr id="6" name="5 Altbilgi Yer Tutucusu"/>
          <p:cNvSpPr>
            <a:spLocks noGrp="1"/>
          </p:cNvSpPr>
          <p:nvPr>
            <p:ph type="ftr" sz="quarter" idx="11"/>
          </p:nvPr>
        </p:nvSpPr>
        <p:spPr>
          <a:xfrm>
            <a:off x="3505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ED83DDF-6589-4B97-B3FC-3C97E327D94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1B850B8E-AEAA-4A1A-A681-6E2778899918}"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dirty="0"/>
          </a:p>
        </p:txBody>
      </p:sp>
      <p:sp>
        <p:nvSpPr>
          <p:cNvPr id="3" name="Rectangle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Rectangle 3"/>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5" name="Rectangle 4"/>
          <p:cNvSpPr>
            <a:spLocks noGrp="1"/>
          </p:cNvSpPr>
          <p:nvPr>
            <p:ph type="ftr" sz="quarter" idx="11"/>
          </p:nvPr>
        </p:nvSpPr>
        <p:spPr/>
        <p:txBody>
          <a:bodyPr/>
          <a:lstStyle/>
          <a:p>
            <a:endParaRPr lang="tr-TR"/>
          </a:p>
        </p:txBody>
      </p:sp>
      <p:sp>
        <p:nvSpPr>
          <p:cNvPr id="6" name="Rectangle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tr-TR" smtClean="0"/>
              <a:t>Asıl başlık stili için tıklatın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Rectangle 3"/>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5" name="Rectangle 4"/>
          <p:cNvSpPr>
            <a:spLocks noGrp="1"/>
          </p:cNvSpPr>
          <p:nvPr>
            <p:ph type="ftr" sz="quarter" idx="11"/>
          </p:nvPr>
        </p:nvSpPr>
        <p:spPr/>
        <p:txBody>
          <a:bodyPr/>
          <a:lstStyle/>
          <a:p>
            <a:endParaRPr lang="tr-TR"/>
          </a:p>
        </p:txBody>
      </p:sp>
      <p:sp>
        <p:nvSpPr>
          <p:cNvPr id="6" name="Rectangle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Rectangle 4"/>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6" name="Rectangle 5"/>
          <p:cNvSpPr>
            <a:spLocks noGrp="1"/>
          </p:cNvSpPr>
          <p:nvPr>
            <p:ph type="ftr" sz="quarter" idx="11"/>
          </p:nvPr>
        </p:nvSpPr>
        <p:spPr/>
        <p:txBody>
          <a:bodyPr/>
          <a:lstStyle/>
          <a:p>
            <a:endParaRPr lang="tr-TR"/>
          </a:p>
        </p:txBody>
      </p:sp>
      <p:sp>
        <p:nvSpPr>
          <p:cNvPr id="7" name="Rectangle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tr-TR" smtClean="0"/>
              <a:t>Asıl başlık stili için tıklatın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8" name="Rectangle 7"/>
          <p:cNvSpPr>
            <a:spLocks noGrp="1"/>
          </p:cNvSpPr>
          <p:nvPr>
            <p:ph type="ftr" sz="quarter" idx="11"/>
          </p:nvPr>
        </p:nvSpPr>
        <p:spPr/>
        <p:txBody>
          <a:bodyPr/>
          <a:lstStyle/>
          <a:p>
            <a:endParaRPr lang="tr-TR"/>
          </a:p>
        </p:txBody>
      </p:sp>
      <p:sp>
        <p:nvSpPr>
          <p:cNvPr id="9" name="Rectangle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tr-TR" smtClean="0"/>
              <a:t>Asıl başlık stili için tıklatın</a:t>
            </a:r>
            <a:endParaRPr lang="en-US"/>
          </a:p>
        </p:txBody>
      </p:sp>
      <p:sp>
        <p:nvSpPr>
          <p:cNvPr id="3" name="Rectangle 2"/>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4" name="Rectangle 3"/>
          <p:cNvSpPr>
            <a:spLocks noGrp="1"/>
          </p:cNvSpPr>
          <p:nvPr>
            <p:ph type="ftr" sz="quarter" idx="11"/>
          </p:nvPr>
        </p:nvSpPr>
        <p:spPr/>
        <p:txBody>
          <a:bodyPr/>
          <a:lstStyle/>
          <a:p>
            <a:endParaRPr lang="tr-TR"/>
          </a:p>
        </p:txBody>
      </p:sp>
      <p:sp>
        <p:nvSpPr>
          <p:cNvPr id="5" name="Rectangle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3" name="Rectangle 2"/>
          <p:cNvSpPr>
            <a:spLocks noGrp="1"/>
          </p:cNvSpPr>
          <p:nvPr>
            <p:ph type="ftr" sz="quarter" idx="11"/>
          </p:nvPr>
        </p:nvSpPr>
        <p:spPr/>
        <p:txBody>
          <a:bodyPr/>
          <a:lstStyle/>
          <a:p>
            <a:endParaRPr lang="tr-TR"/>
          </a:p>
        </p:txBody>
      </p:sp>
      <p:sp>
        <p:nvSpPr>
          <p:cNvPr id="4" name="Rectangle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tr-TR" smtClean="0"/>
              <a:t>Asıl başlık stili için tıklatın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Rectangle 4"/>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6" name="Rectangle 5"/>
          <p:cNvSpPr>
            <a:spLocks noGrp="1"/>
          </p:cNvSpPr>
          <p:nvPr>
            <p:ph type="ftr" sz="quarter" idx="11"/>
          </p:nvPr>
        </p:nvSpPr>
        <p:spPr/>
        <p:txBody>
          <a:bodyPr/>
          <a:lstStyle/>
          <a:p>
            <a:endParaRPr lang="tr-TR"/>
          </a:p>
        </p:txBody>
      </p:sp>
      <p:sp>
        <p:nvSpPr>
          <p:cNvPr id="7" name="Rectangle 6"/>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Rectangle 4"/>
          <p:cNvSpPr>
            <a:spLocks noGrp="1"/>
          </p:cNvSpPr>
          <p:nvPr>
            <p:ph type="dt" sz="half" idx="10"/>
          </p:nvPr>
        </p:nvSpPr>
        <p:spPr/>
        <p:txBody>
          <a:bodyPr/>
          <a:lstStyle/>
          <a:p>
            <a:fld id="{D9F75050-0E15-4C5B-92B0-66D068882F1F}" type="datetimeFigureOut">
              <a:rPr lang="tr-TR" smtClean="0"/>
              <a:pPr/>
              <a:t>23.11.2016</a:t>
            </a:fld>
            <a:endParaRPr lang="tr-TR"/>
          </a:p>
        </p:txBody>
      </p:sp>
      <p:sp>
        <p:nvSpPr>
          <p:cNvPr id="6" name="Rectangle 5"/>
          <p:cNvSpPr>
            <a:spLocks noGrp="1"/>
          </p:cNvSpPr>
          <p:nvPr>
            <p:ph type="ftr" sz="quarter" idx="11"/>
          </p:nvPr>
        </p:nvSpPr>
        <p:spPr/>
        <p:txBody>
          <a:bodyPr/>
          <a:lstStyle/>
          <a:p>
            <a:endParaRPr lang="tr-TR"/>
          </a:p>
        </p:txBody>
      </p:sp>
      <p:sp>
        <p:nvSpPr>
          <p:cNvPr id="7" name="Rectangle 6"/>
          <p:cNvSpPr>
            <a:spLocks noGrp="1"/>
          </p:cNvSpPr>
          <p:nvPr>
            <p:ph type="sldNum" sz="quarter" idx="12"/>
          </p:nvPr>
        </p:nvSpPr>
        <p:spPr/>
        <p:txBody>
          <a:bodyPr/>
          <a:lstStyle/>
          <a:p>
            <a:fld id="{B1DEFA8C-F947-479F-BE07-76B6B3F80BF1}" type="slidenum">
              <a:rPr lang="tr-TR" smtClean="0"/>
              <a:pPr/>
              <a:t>‹#›</a:t>
            </a:fld>
            <a:endParaRPr lang="tr-T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tr-TR" smtClean="0"/>
              <a:t>Asıl başlık stili için tıklatın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D9F75050-0E15-4C5B-92B0-66D068882F1F}" type="datetimeFigureOut">
              <a:rPr lang="tr-TR" smtClean="0"/>
              <a:pPr/>
              <a:t>23.11.2016</a:t>
            </a:fld>
            <a:endParaRPr lang="tr-T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B1DEFA8C-F947-479F-BE07-76B6B3F80BF1}" type="slidenum">
              <a:rPr lang="tr-TR" smtClean="0"/>
              <a:pPr/>
              <a:t>‹#›</a:t>
            </a:fld>
            <a:endParaRPr lang="tr-T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mages.gittigidiyor.com/2138/sobotta-insan-anatomisi-atlasi__21389647_0.jpg" TargetMode="Externa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nlm.nih.gov/exhibition/historicalanatomies/Images/1200_pixels/Vesalius_Pg_194.jpg" TargetMode="Externa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Cinsiyet</a:t>
            </a:r>
            <a:br>
              <a:rPr lang="tr-TR" dirty="0" smtClean="0"/>
            </a:br>
            <a:r>
              <a:rPr lang="tr-TR" dirty="0" smtClean="0"/>
              <a:t>Kadın</a:t>
            </a:r>
            <a:br>
              <a:rPr lang="tr-TR" dirty="0" smtClean="0"/>
            </a:br>
            <a:r>
              <a:rPr lang="tr-TR" dirty="0" smtClean="0"/>
              <a:t>Kadın Bakış Açısı</a:t>
            </a:r>
            <a:br>
              <a:rPr lang="tr-TR" dirty="0" smtClean="0"/>
            </a:br>
            <a:r>
              <a:rPr lang="tr-TR" dirty="0" smtClean="0"/>
              <a:t>Ataerkil</a:t>
            </a:r>
            <a:br>
              <a:rPr lang="tr-TR" dirty="0" smtClean="0"/>
            </a:br>
            <a:r>
              <a:rPr lang="tr-TR" dirty="0" smtClean="0"/>
              <a:t>Tıpta Cinsiyetçilik</a:t>
            </a:r>
            <a:endParaRPr lang="tr-TR" dirty="0"/>
          </a:p>
        </p:txBody>
      </p:sp>
      <p:sp>
        <p:nvSpPr>
          <p:cNvPr id="3" name="2 Alt Başlık"/>
          <p:cNvSpPr>
            <a:spLocks noGrp="1"/>
          </p:cNvSpPr>
          <p:nvPr>
            <p:ph type="subTitle" idx="1"/>
          </p:nvPr>
        </p:nvSpPr>
        <p:spPr>
          <a:solidFill>
            <a:schemeClr val="bg1"/>
          </a:solidFill>
        </p:spPr>
        <p:txBody>
          <a:bodyPr/>
          <a:lstStyle/>
          <a:p>
            <a:r>
              <a:rPr lang="tr-TR" dirty="0" smtClean="0">
                <a:solidFill>
                  <a:schemeClr val="accent1"/>
                </a:solidFill>
              </a:rPr>
              <a:t>Serap Şahinoğlu</a:t>
            </a:r>
          </a:p>
          <a:p>
            <a:r>
              <a:rPr lang="tr-TR" dirty="0" smtClean="0">
                <a:solidFill>
                  <a:schemeClr val="accent1"/>
                </a:solidFill>
              </a:rPr>
              <a:t>Ankara  Ü T F - Tıp Tarihi ve Tıp Etiği A D </a:t>
            </a:r>
            <a:endParaRPr lang="tr-TR" dirty="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428625"/>
            <a:ext cx="8677275" cy="6215063"/>
          </a:xfrm>
          <a:solidFill>
            <a:schemeClr val="bg2">
              <a:lumMod val="75000"/>
            </a:schemeClr>
          </a:solidFill>
          <a:ln>
            <a:solidFill>
              <a:schemeClr val="accent1"/>
            </a:solidFill>
          </a:ln>
        </p:spPr>
        <p:txBody>
          <a:bodyPr>
            <a:normAutofit/>
          </a:bodyPr>
          <a:lstStyle/>
          <a:p>
            <a:pPr eaLnBrk="1" hangingPunct="1">
              <a:buFont typeface="Wingdings 2" pitchFamily="18" charset="2"/>
              <a:buNone/>
              <a:defRPr/>
            </a:pPr>
            <a:r>
              <a:rPr lang="tr-TR" sz="2600" b="1" smtClean="0"/>
              <a:t>	</a:t>
            </a:r>
          </a:p>
          <a:p>
            <a:pPr eaLnBrk="1" hangingPunct="1">
              <a:buFont typeface="Wingdings 2" pitchFamily="18" charset="2"/>
              <a:buNone/>
              <a:defRPr/>
            </a:pPr>
            <a:endParaRPr lang="tr-TR" sz="2600" b="1" smtClean="0"/>
          </a:p>
          <a:p>
            <a:pPr eaLnBrk="1" hangingPunct="1">
              <a:buFont typeface="Wingdings 2" pitchFamily="18" charset="2"/>
              <a:buNone/>
              <a:defRPr/>
            </a:pPr>
            <a:r>
              <a:rPr lang="tr-TR" sz="2600" b="1" smtClean="0"/>
              <a:t>	Cinsiyetçilik</a:t>
            </a:r>
            <a:r>
              <a:rPr lang="tr-TR" sz="2600" smtClean="0"/>
              <a:t>, bir </a:t>
            </a:r>
            <a:r>
              <a:rPr lang="tr-TR" sz="2600" b="1" smtClean="0"/>
              <a:t>cinsiyetin</a:t>
            </a:r>
            <a:r>
              <a:rPr lang="tr-TR" sz="2600" smtClean="0"/>
              <a:t> ötekinden üstün olduğunu savunan görüş ve </a:t>
            </a:r>
            <a:r>
              <a:rPr lang="tr-TR" sz="2600" b="1" smtClean="0"/>
              <a:t>ideolojidir. </a:t>
            </a:r>
          </a:p>
          <a:p>
            <a:pPr eaLnBrk="1" hangingPunct="1">
              <a:buFont typeface="Wingdings 2" pitchFamily="18" charset="2"/>
              <a:buNone/>
              <a:defRPr/>
            </a:pPr>
            <a:endParaRPr lang="tr-TR" sz="2600" b="1" smtClean="0"/>
          </a:p>
          <a:p>
            <a:pPr eaLnBrk="1" hangingPunct="1">
              <a:buFont typeface="Wingdings 2" pitchFamily="18" charset="2"/>
              <a:buNone/>
              <a:defRPr/>
            </a:pPr>
            <a:endParaRPr lang="tr-TR" sz="2600" b="1" smtClean="0"/>
          </a:p>
          <a:p>
            <a:pPr eaLnBrk="1" hangingPunct="1">
              <a:buFont typeface="Wingdings 2" pitchFamily="18" charset="2"/>
              <a:buNone/>
              <a:defRPr/>
            </a:pPr>
            <a:endParaRPr lang="tr-TR" sz="2600" b="1" smtClean="0"/>
          </a:p>
          <a:p>
            <a:pPr eaLnBrk="1" hangingPunct="1">
              <a:buFont typeface="Wingdings 2" pitchFamily="18" charset="2"/>
              <a:buNone/>
              <a:defRPr/>
            </a:pPr>
            <a:r>
              <a:rPr lang="tr-TR" sz="2600" smtClean="0"/>
              <a:t>	Tarihte  (bazı istisnaları olmakla birlikte); genel olarak </a:t>
            </a:r>
            <a:r>
              <a:rPr lang="tr-TR" sz="2600" b="1" smtClean="0"/>
              <a:t>erkeklerin kadınlara </a:t>
            </a:r>
            <a:r>
              <a:rPr lang="tr-TR" sz="2600" smtClean="0"/>
              <a:t>karşı, </a:t>
            </a:r>
            <a:r>
              <a:rPr lang="tr-TR" sz="2600" b="1" smtClean="0"/>
              <a:t>heteroseksüellerin eşcinsellere </a:t>
            </a:r>
            <a:r>
              <a:rPr lang="tr-TR" sz="2600" smtClean="0"/>
              <a:t>karşı üstünlüğü olarak karşımıza çıkar  ve günümüzde de geçerliliğini yaygın şekilde korumakta olduğunu söylebiliriz. </a:t>
            </a:r>
          </a:p>
          <a:p>
            <a:pPr eaLnBrk="1" hangingPunct="1">
              <a:buFont typeface="Wingdings 2" pitchFamily="18" charset="2"/>
              <a:buNone/>
              <a:defRPr/>
            </a:pPr>
            <a:r>
              <a:rPr lang="tr-TR" sz="2600" smtClean="0"/>
              <a:t>	</a:t>
            </a:r>
            <a:endParaRPr lang="tr-TR" sz="2600" b="1"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428625"/>
            <a:ext cx="8677275" cy="6215063"/>
          </a:xfrm>
          <a:solidFill>
            <a:schemeClr val="bg2">
              <a:lumMod val="75000"/>
            </a:schemeClr>
          </a:solidFill>
          <a:ln>
            <a:solidFill>
              <a:schemeClr val="accent1"/>
            </a:solidFill>
          </a:ln>
        </p:spPr>
        <p:txBody>
          <a:bodyPr>
            <a:normAutofit/>
          </a:bodyPr>
          <a:lstStyle/>
          <a:p>
            <a:pPr eaLnBrk="1" hangingPunct="1">
              <a:buFont typeface="Wingdings 2" pitchFamily="18" charset="2"/>
              <a:buNone/>
              <a:defRPr/>
            </a:pPr>
            <a:r>
              <a:rPr lang="tr-TR" sz="2600" b="1" smtClean="0"/>
              <a:t>	</a:t>
            </a:r>
            <a:r>
              <a:rPr lang="tr-TR" sz="2600" smtClean="0"/>
              <a:t>Cinsiyetçiliğin insanlar arasında neden böylesine geniş ölçüde kabul gördüğü hakkında yapılan tartışmalar genellikle şu sonuçları vurgulamaktadır: </a:t>
            </a:r>
          </a:p>
          <a:p>
            <a:pPr eaLnBrk="1" hangingPunct="1">
              <a:buFont typeface="Wingdings 2" pitchFamily="18" charset="2"/>
              <a:buNone/>
              <a:defRPr/>
            </a:pPr>
            <a:r>
              <a:rPr lang="tr-TR" sz="2600" smtClean="0"/>
              <a:t>  </a:t>
            </a:r>
          </a:p>
          <a:p>
            <a:pPr eaLnBrk="1" hangingPunct="1">
              <a:buFont typeface="Wingdings 2" pitchFamily="18" charset="2"/>
              <a:buNone/>
              <a:defRPr/>
            </a:pPr>
            <a:endParaRPr lang="tr-TR" sz="2600" smtClean="0"/>
          </a:p>
          <a:p>
            <a:pPr eaLnBrk="1" hangingPunct="1">
              <a:buFont typeface="Wingdings 2" pitchFamily="18" charset="2"/>
              <a:buNone/>
              <a:defRPr/>
            </a:pPr>
            <a:endParaRPr lang="tr-TR" sz="2600" smtClean="0"/>
          </a:p>
          <a:p>
            <a:pPr eaLnBrk="1" hangingPunct="1">
              <a:buFont typeface="Wingdings 2" pitchFamily="18" charset="2"/>
              <a:buNone/>
              <a:defRPr/>
            </a:pPr>
            <a:r>
              <a:rPr lang="tr-TR" sz="2600" smtClean="0"/>
              <a:t>	</a:t>
            </a:r>
            <a:r>
              <a:rPr lang="tr-TR" sz="2600" b="1" smtClean="0"/>
              <a:t>Aile, toplum</a:t>
            </a:r>
            <a:r>
              <a:rPr lang="tr-TR" sz="2600" smtClean="0"/>
              <a:t> ve çeşitli </a:t>
            </a:r>
            <a:r>
              <a:rPr lang="tr-TR" sz="2600" b="1" smtClean="0"/>
              <a:t>dinlerden</a:t>
            </a:r>
            <a:r>
              <a:rPr lang="tr-TR" sz="2600" smtClean="0"/>
              <a:t> öğrenilen ve ahlaken doğru olduğu varsayılan kültürel ve ahlaki değer yargıları, tabular, kurallar, yasalar, örf ve adetler </a:t>
            </a:r>
            <a:r>
              <a:rPr lang="tr-TR" sz="2600" b="1" smtClean="0"/>
              <a:t>cinsiyetçiliği olağanlaştırır ve normalleştirir.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 1</a:t>
            </a:r>
            <a:endParaRPr lang="tr-TR" dirty="0"/>
          </a:p>
        </p:txBody>
      </p:sp>
      <p:sp>
        <p:nvSpPr>
          <p:cNvPr id="3" name="2 İçerik Yer Tutucusu"/>
          <p:cNvSpPr>
            <a:spLocks noGrp="1"/>
          </p:cNvSpPr>
          <p:nvPr>
            <p:ph idx="1"/>
          </p:nvPr>
        </p:nvSpPr>
        <p:spPr/>
        <p:txBody>
          <a:bodyPr>
            <a:normAutofit/>
          </a:bodyPr>
          <a:lstStyle/>
          <a:p>
            <a:pPr>
              <a:buNone/>
            </a:pPr>
            <a:r>
              <a:rPr lang="tr-TR" dirty="0" smtClean="0"/>
              <a:t>	Aşağıdakilerden hangisi kadına özgü bir davranış olarak kabul edilir? </a:t>
            </a:r>
          </a:p>
          <a:p>
            <a:pPr marL="514350" indent="-514350">
              <a:buNone/>
            </a:pPr>
            <a:r>
              <a:rPr lang="tr-TR" dirty="0" smtClean="0"/>
              <a:t>     </a:t>
            </a:r>
          </a:p>
          <a:p>
            <a:pPr marL="514350" indent="-514350">
              <a:buNone/>
            </a:pPr>
            <a:r>
              <a:rPr lang="tr-TR" dirty="0" smtClean="0"/>
              <a:t>       a) Çokbilmişlik  b) Baskıcılık c) Konuşkanlık </a:t>
            </a:r>
          </a:p>
          <a:p>
            <a:pPr marL="514350" indent="-514350">
              <a:buNone/>
            </a:pPr>
            <a:r>
              <a:rPr lang="tr-TR" dirty="0" smtClean="0"/>
              <a:t>      d) Mantıksal düşünme   e) Kendine güvenme</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428625"/>
            <a:ext cx="8677275" cy="6215063"/>
          </a:xfrm>
          <a:solidFill>
            <a:schemeClr val="bg2">
              <a:lumMod val="75000"/>
            </a:schemeClr>
          </a:solidFill>
          <a:ln>
            <a:solidFill>
              <a:schemeClr val="accent1"/>
            </a:solidFill>
          </a:ln>
        </p:spPr>
        <p:txBody>
          <a:bodyPr>
            <a:normAutofit/>
          </a:bodyPr>
          <a:lstStyle/>
          <a:p>
            <a:pPr eaLnBrk="1" hangingPunct="1">
              <a:buFont typeface="Wingdings 2" pitchFamily="18" charset="2"/>
              <a:buNone/>
              <a:defRPr/>
            </a:pPr>
            <a:r>
              <a:rPr lang="tr-TR" smtClean="0"/>
              <a:t>  </a:t>
            </a:r>
          </a:p>
          <a:p>
            <a:pPr algn="ctr" eaLnBrk="1" hangingPunct="1">
              <a:buFont typeface="Wingdings 2" pitchFamily="18" charset="2"/>
              <a:buNone/>
              <a:defRPr/>
            </a:pPr>
            <a:endParaRPr lang="tr-TR" smtClean="0"/>
          </a:p>
          <a:p>
            <a:pPr algn="ctr" eaLnBrk="1" hangingPunct="1">
              <a:buFont typeface="Wingdings 2" pitchFamily="18" charset="2"/>
              <a:buNone/>
              <a:defRPr/>
            </a:pPr>
            <a:endParaRPr lang="tr-TR" smtClean="0"/>
          </a:p>
        </p:txBody>
      </p:sp>
      <p:sp>
        <p:nvSpPr>
          <p:cNvPr id="16387" name="WordArt 4"/>
          <p:cNvSpPr>
            <a:spLocks noChangeArrowheads="1" noChangeShapeType="1" noTextEdit="1"/>
          </p:cNvSpPr>
          <p:nvPr/>
        </p:nvSpPr>
        <p:spPr bwMode="auto">
          <a:xfrm>
            <a:off x="755650" y="2708275"/>
            <a:ext cx="7489825" cy="1584325"/>
          </a:xfrm>
          <a:prstGeom prst="rect">
            <a:avLst/>
          </a:prstGeom>
        </p:spPr>
        <p:txBody>
          <a:bodyPr wrap="none" fromWordArt="1">
            <a:prstTxWarp prst="textFadeUp">
              <a:avLst>
                <a:gd name="adj" fmla="val 15028"/>
              </a:avLst>
            </a:prstTxWarp>
            <a:scene3d>
              <a:camera prst="legacyObliqueRight"/>
              <a:lightRig rig="legacyHarsh3" dir="t"/>
            </a:scene3d>
            <a:sp3d extrusionH="100000" prstMaterial="legacyMatte">
              <a:extrusionClr>
                <a:srgbClr val="663300"/>
              </a:extrusionClr>
            </a:sp3d>
          </a:bodyPr>
          <a:lstStyle/>
          <a:p>
            <a:pPr algn="ctr"/>
            <a:r>
              <a:rPr lang="tr-TR" sz="3600" kern="10">
                <a:ln w="9525">
                  <a:round/>
                  <a:headEnd/>
                  <a:tailEnd/>
                </a:ln>
                <a:solidFill>
                  <a:schemeClr val="accent1"/>
                </a:solidFill>
                <a:latin typeface="Arial Black"/>
              </a:rPr>
              <a:t>Toplumsal Cinsiyet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428625"/>
            <a:ext cx="8677275" cy="6215063"/>
          </a:xfrm>
          <a:solidFill>
            <a:schemeClr val="bg2">
              <a:lumMod val="75000"/>
            </a:schemeClr>
          </a:solidFill>
          <a:ln>
            <a:solidFill>
              <a:schemeClr val="accent1"/>
            </a:solidFill>
          </a:ln>
        </p:spPr>
        <p:txBody>
          <a:bodyPr rtlCol="0">
            <a:normAutofit/>
          </a:bodyPr>
          <a:lstStyle/>
          <a:p>
            <a:pPr marL="274320" indent="-274320" eaLnBrk="1" fontAlgn="auto" hangingPunct="1">
              <a:spcAft>
                <a:spcPts val="0"/>
              </a:spcAft>
              <a:buFont typeface="Wingdings 2" pitchFamily="18" charset="2"/>
              <a:buNone/>
              <a:defRPr/>
            </a:pPr>
            <a:r>
              <a:rPr lang="tr-TR" dirty="0" smtClean="0"/>
              <a:t>  </a:t>
            </a:r>
          </a:p>
          <a:p>
            <a:pPr marL="274320" indent="-274320" algn="ctr" eaLnBrk="1" fontAlgn="auto" hangingPunct="1">
              <a:spcAft>
                <a:spcPts val="0"/>
              </a:spcAft>
              <a:buFont typeface="Wingdings 2" pitchFamily="18" charset="2"/>
              <a:buNone/>
              <a:defRPr/>
            </a:pPr>
            <a:endParaRPr lang="tr-TR" dirty="0" smtClean="0"/>
          </a:p>
          <a:p>
            <a:pPr marL="274320" indent="-274320" algn="ctr" eaLnBrk="1" fontAlgn="auto" hangingPunct="1">
              <a:spcAft>
                <a:spcPts val="0"/>
              </a:spcAft>
              <a:buFont typeface="Wingdings 2" pitchFamily="18" charset="2"/>
              <a:buNone/>
              <a:defRPr/>
            </a:pPr>
            <a:endParaRPr lang="tr-TR" dirty="0" smtClean="0"/>
          </a:p>
          <a:p>
            <a:pPr marL="274320" indent="-274320" algn="ctr" eaLnBrk="1" fontAlgn="auto" hangingPunct="1">
              <a:spcAft>
                <a:spcPts val="0"/>
              </a:spcAft>
              <a:buFont typeface="Wingdings 2" pitchFamily="18" charset="2"/>
              <a:buNone/>
              <a:defRPr/>
            </a:pPr>
            <a:r>
              <a:rPr lang="tr-TR" b="1" dirty="0" smtClean="0"/>
              <a:t>   “En zor olan nedir? </a:t>
            </a:r>
          </a:p>
          <a:p>
            <a:pPr marL="274320" indent="-274320" algn="ctr" eaLnBrk="1" fontAlgn="auto" hangingPunct="1">
              <a:spcAft>
                <a:spcPts val="0"/>
              </a:spcAft>
              <a:buFont typeface="Wingdings 2" pitchFamily="18" charset="2"/>
              <a:buNone/>
              <a:defRPr/>
            </a:pPr>
            <a:r>
              <a:rPr lang="tr-TR" b="1" dirty="0" smtClean="0"/>
              <a:t>   Sana en kolay görünendir: </a:t>
            </a:r>
          </a:p>
          <a:p>
            <a:pPr marL="274320" indent="-274320" algn="ctr" eaLnBrk="1" fontAlgn="auto" hangingPunct="1">
              <a:spcAft>
                <a:spcPts val="0"/>
              </a:spcAft>
              <a:buFont typeface="Wingdings 2" pitchFamily="18" charset="2"/>
              <a:buNone/>
              <a:defRPr/>
            </a:pPr>
            <a:r>
              <a:rPr lang="tr-TR" b="1" dirty="0" smtClean="0"/>
              <a:t>   Gözlerinin önünde olanı gözlerinle görmek”.</a:t>
            </a:r>
          </a:p>
          <a:p>
            <a:pPr marL="274320" indent="-274320" eaLnBrk="1" fontAlgn="auto" hangingPunct="1">
              <a:spcAft>
                <a:spcPts val="0"/>
              </a:spcAft>
              <a:buFont typeface="Wingdings 2" pitchFamily="18" charset="2"/>
              <a:buNone/>
              <a:defRPr/>
            </a:pPr>
            <a:endParaRPr lang="tr-TR" dirty="0" smtClean="0"/>
          </a:p>
          <a:p>
            <a:pPr marL="274320" indent="-274320" algn="ctr" eaLnBrk="1" fontAlgn="auto" hangingPunct="1">
              <a:spcAft>
                <a:spcPts val="0"/>
              </a:spcAft>
              <a:buFont typeface="Wingdings 2" pitchFamily="18" charset="2"/>
              <a:buNone/>
              <a:defRPr/>
            </a:pPr>
            <a:r>
              <a:rPr lang="tr-TR" sz="2000" dirty="0" smtClean="0"/>
              <a:t>J. W. Goethe, </a:t>
            </a:r>
            <a:r>
              <a:rPr lang="tr-TR" sz="2000" dirty="0" err="1" smtClean="0"/>
              <a:t>Xenien</a:t>
            </a:r>
            <a:r>
              <a:rPr lang="tr-TR" sz="2000" dirty="0" smtClean="0"/>
              <a:t>, 1893</a:t>
            </a:r>
            <a:endParaRPr lang="tr-T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title" idx="4294967295"/>
          </p:nvPr>
        </p:nvSpPr>
        <p:spPr/>
        <p:txBody>
          <a:bodyPr/>
          <a:lstStyle/>
          <a:p>
            <a:r>
              <a:rPr lang="tr-TR" b="1" smtClean="0">
                <a:solidFill>
                  <a:schemeClr val="accent1"/>
                </a:solidFill>
              </a:rPr>
              <a:t>Toplumsal Cinsiyet (Gender)</a:t>
            </a:r>
          </a:p>
        </p:txBody>
      </p:sp>
      <p:sp>
        <p:nvSpPr>
          <p:cNvPr id="3" name="2 İçerik Yer Tutucusu"/>
          <p:cNvSpPr>
            <a:spLocks noGrp="1"/>
          </p:cNvSpPr>
          <p:nvPr>
            <p:ph idx="4294967295"/>
          </p:nvPr>
        </p:nvSpPr>
        <p:spPr>
          <a:solidFill>
            <a:schemeClr val="bg2">
              <a:lumMod val="75000"/>
            </a:schemeClr>
          </a:solidFill>
          <a:ln>
            <a:solidFill>
              <a:schemeClr val="accent1"/>
            </a:solidFill>
          </a:ln>
        </p:spPr>
        <p:txBody>
          <a:bodyPr>
            <a:normAutofit/>
          </a:bodyPr>
          <a:lstStyle/>
          <a:p>
            <a:pPr eaLnBrk="1" hangingPunct="1">
              <a:buFont typeface="Wingdings 2" pitchFamily="18" charset="2"/>
              <a:buNone/>
              <a:defRPr/>
            </a:pPr>
            <a:r>
              <a:rPr lang="tr-TR" smtClean="0"/>
              <a:t>  </a:t>
            </a:r>
          </a:p>
          <a:p>
            <a:pPr algn="ctr" eaLnBrk="1" hangingPunct="1">
              <a:buFont typeface="Wingdings 2" pitchFamily="18" charset="2"/>
              <a:buNone/>
              <a:defRPr/>
            </a:pPr>
            <a:endParaRPr lang="tr-TR" smtClean="0"/>
          </a:p>
          <a:p>
            <a:pPr algn="ctr" eaLnBrk="1" hangingPunct="1">
              <a:spcBef>
                <a:spcPct val="50000"/>
              </a:spcBef>
              <a:buClr>
                <a:srgbClr val="FF3300"/>
              </a:buClr>
              <a:buSzTx/>
              <a:buFont typeface="Wingdings" pitchFamily="2" charset="2"/>
              <a:buNone/>
              <a:defRPr/>
            </a:pPr>
            <a:r>
              <a:rPr lang="tr-TR" b="1" smtClean="0"/>
              <a:t>Bizim biyolojik cinsiyetimizle ilgili olmayan, </a:t>
            </a:r>
            <a:r>
              <a:rPr lang="tr-TR" b="1" smtClean="0">
                <a:solidFill>
                  <a:srgbClr val="FFFF00"/>
                </a:solidFill>
              </a:rPr>
              <a:t>toplumun bizi nasıl gördüğü, bizden beklentilerinin ne olduğu</a:t>
            </a:r>
            <a:r>
              <a:rPr lang="tr-TR" b="1" smtClean="0"/>
              <a:t> </a:t>
            </a:r>
          </a:p>
          <a:p>
            <a:pPr algn="ctr" eaLnBrk="1" hangingPunct="1">
              <a:spcBef>
                <a:spcPct val="50000"/>
              </a:spcBef>
              <a:buClr>
                <a:srgbClr val="FF3300"/>
              </a:buClr>
              <a:buSzTx/>
              <a:buFont typeface="Wingdings" pitchFamily="2" charset="2"/>
              <a:buNone/>
              <a:defRPr/>
            </a:pPr>
            <a:r>
              <a:rPr lang="tr-TR" b="1" smtClean="0"/>
              <a:t>ile ilgili bir tanımlamadır</a:t>
            </a:r>
          </a:p>
          <a:p>
            <a:pPr algn="ctr" eaLnBrk="1" hangingPunct="1">
              <a:buFont typeface="Wingdings 2" pitchFamily="18" charset="2"/>
              <a:buNone/>
              <a:defRPr/>
            </a:pPr>
            <a:endParaRPr lang="tr-TR" b="1" smtClean="0"/>
          </a:p>
          <a:p>
            <a:pPr algn="ctr" eaLnBrk="1" hangingPunct="1">
              <a:buFont typeface="Wingdings 2" pitchFamily="18" charset="2"/>
              <a:buNone/>
              <a:defRPr/>
            </a:pPr>
            <a:r>
              <a:rPr lang="tr-TR" b="1"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tr-TR" smtClean="0">
                <a:solidFill>
                  <a:schemeClr val="accent1"/>
                </a:solidFill>
              </a:rPr>
              <a:t>Toplumsal Cinsiyet  Rolleri</a:t>
            </a:r>
          </a:p>
        </p:txBody>
      </p:sp>
      <p:sp>
        <p:nvSpPr>
          <p:cNvPr id="3" name="2 İçerik Yer Tutucusu"/>
          <p:cNvSpPr>
            <a:spLocks noGrp="1"/>
          </p:cNvSpPr>
          <p:nvPr>
            <p:ph idx="4294967295"/>
          </p:nvPr>
        </p:nvSpPr>
        <p:spPr>
          <a:solidFill>
            <a:schemeClr val="bg2">
              <a:lumMod val="75000"/>
            </a:schemeClr>
          </a:solidFill>
          <a:ln>
            <a:solidFill>
              <a:schemeClr val="accent1"/>
            </a:solidFill>
          </a:ln>
        </p:spPr>
        <p:txBody>
          <a:bodyPr>
            <a:normAutofit/>
          </a:bodyPr>
          <a:lstStyle/>
          <a:p>
            <a:pPr eaLnBrk="1" hangingPunct="1">
              <a:buFont typeface="Wingdings 2" pitchFamily="18" charset="2"/>
              <a:buNone/>
              <a:defRPr/>
            </a:pPr>
            <a:r>
              <a:rPr lang="tr-TR" smtClean="0"/>
              <a:t>  </a:t>
            </a:r>
          </a:p>
          <a:p>
            <a:pPr algn="ctr" eaLnBrk="1" hangingPunct="1">
              <a:buFont typeface="Wingdings 2" pitchFamily="18" charset="2"/>
              <a:buNone/>
              <a:defRPr/>
            </a:pPr>
            <a:endParaRPr lang="tr-TR" smtClean="0"/>
          </a:p>
          <a:p>
            <a:pPr>
              <a:buFont typeface="Wingdings 2" pitchFamily="18" charset="2"/>
              <a:buNone/>
              <a:defRPr/>
            </a:pPr>
            <a:r>
              <a:rPr lang="tr-TR" smtClean="0"/>
              <a:t>   </a:t>
            </a:r>
            <a:r>
              <a:rPr lang="tr-TR" b="1" smtClean="0"/>
              <a:t>Kültürler arasında farklılıklar gösterir ve zaman içinde değişebilir.</a:t>
            </a:r>
          </a:p>
          <a:p>
            <a:pPr>
              <a:buFont typeface="Wingdings 2" pitchFamily="18" charset="2"/>
              <a:buNone/>
              <a:defRPr/>
            </a:pPr>
            <a:endParaRPr lang="tr-TR" b="1" smtClean="0"/>
          </a:p>
          <a:p>
            <a:pPr>
              <a:buFont typeface="Wingdings 2" pitchFamily="18" charset="2"/>
              <a:buNone/>
              <a:defRPr/>
            </a:pPr>
            <a:r>
              <a:rPr lang="tr-TR" b="1" smtClean="0"/>
              <a:t>	Ancak nerede ise bütün toplumlarda kadınların rolü daha değersiz görülür.</a:t>
            </a:r>
          </a:p>
          <a:p>
            <a:pPr algn="ctr" eaLnBrk="1" hangingPunct="1">
              <a:buFont typeface="Wingdings 2" pitchFamily="18" charset="2"/>
              <a:buNone/>
              <a:defRPr/>
            </a:pPr>
            <a:r>
              <a:rPr lang="tr-TR" b="1"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b="1" dirty="0" smtClean="0"/>
              <a:t>akıl – duygu karşıtlığı</a:t>
            </a:r>
            <a:endParaRPr lang="tr-TR" sz="2800" b="1" dirty="0"/>
          </a:p>
        </p:txBody>
      </p:sp>
      <p:sp>
        <p:nvSpPr>
          <p:cNvPr id="3" name="Content Placeholder 2"/>
          <p:cNvSpPr>
            <a:spLocks noGrp="1"/>
          </p:cNvSpPr>
          <p:nvPr>
            <p:ph idx="1"/>
          </p:nvPr>
        </p:nvSpPr>
        <p:spPr/>
        <p:txBody>
          <a:bodyPr/>
          <a:lstStyle/>
          <a:p>
            <a:r>
              <a:rPr lang="tr-TR" dirty="0" smtClean="0"/>
              <a:t>Descartes, kartezyen görüş: beden – ruh ikiliği</a:t>
            </a:r>
          </a:p>
          <a:p>
            <a:pPr>
              <a:buNone/>
            </a:pPr>
            <a:endParaRPr lang="tr-TR" dirty="0" smtClean="0"/>
          </a:p>
          <a:p>
            <a:r>
              <a:rPr lang="tr-TR" dirty="0" smtClean="0"/>
              <a:t>Aklın erkekle, ruhun kadınla birlikte ele alınışı</a:t>
            </a:r>
          </a:p>
          <a:p>
            <a:endParaRPr lang="tr-TR" dirty="0" smtClean="0"/>
          </a:p>
          <a:p>
            <a:r>
              <a:rPr lang="tr-TR" dirty="0" smtClean="0"/>
              <a:t>Bu daha sonra kavram çiftleri: akıl,rasyonalite, tek, bir, eril, aydınlık, iyi                erkek</a:t>
            </a:r>
          </a:p>
          <a:p>
            <a:pPr>
              <a:buNone/>
            </a:pPr>
            <a:endParaRPr lang="tr-TR" dirty="0" smtClean="0"/>
          </a:p>
          <a:p>
            <a:r>
              <a:rPr lang="tr-TR" dirty="0" smtClean="0"/>
              <a:t>Beden, ruh, çift, dişil, karanlık, kötü             kadın</a:t>
            </a:r>
          </a:p>
          <a:p>
            <a:pPr algn="r">
              <a:buNone/>
            </a:pPr>
            <a:endParaRPr lang="tr-TR" sz="2000" dirty="0" smtClean="0"/>
          </a:p>
          <a:p>
            <a:pPr algn="r">
              <a:buNone/>
            </a:pPr>
            <a:r>
              <a:rPr lang="tr-TR" sz="2000" dirty="0" smtClean="0"/>
              <a:t>G. Lloyd, </a:t>
            </a:r>
            <a:r>
              <a:rPr lang="tr-TR" sz="2000" i="1" dirty="0" smtClean="0"/>
              <a:t>Erkek Akıl, </a:t>
            </a:r>
            <a:r>
              <a:rPr lang="tr-TR" sz="2000" dirty="0" smtClean="0"/>
              <a:t>1996</a:t>
            </a:r>
            <a:endParaRPr lang="tr-TR" sz="2000" dirty="0"/>
          </a:p>
        </p:txBody>
      </p:sp>
      <p:sp>
        <p:nvSpPr>
          <p:cNvPr id="4" name="Notched Right Arrow 3"/>
          <p:cNvSpPr/>
          <p:nvPr/>
        </p:nvSpPr>
        <p:spPr>
          <a:xfrm>
            <a:off x="3929058" y="414338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Notched Right Arrow 4"/>
          <p:cNvSpPr/>
          <p:nvPr/>
        </p:nvSpPr>
        <p:spPr>
          <a:xfrm>
            <a:off x="6286512" y="5143512"/>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395288" y="561975"/>
            <a:ext cx="5257800" cy="2362200"/>
          </a:xfrm>
          <a:prstGeom prst="roundRect">
            <a:avLst>
              <a:gd name="adj" fmla="val 16667"/>
            </a:avLst>
          </a:prstGeom>
          <a:gradFill rotWithShape="0">
            <a:gsLst>
              <a:gs pos="0">
                <a:srgbClr val="FFAC73"/>
              </a:gs>
              <a:gs pos="50000">
                <a:srgbClr val="F9E1B1"/>
              </a:gs>
              <a:gs pos="100000">
                <a:srgbClr val="FFAC73"/>
              </a:gs>
            </a:gsLst>
            <a:lin ang="18900000" scaled="1"/>
          </a:gradFill>
          <a:ln w="9525">
            <a:noFill/>
            <a:round/>
            <a:headEnd/>
            <a:tailEnd/>
          </a:ln>
        </p:spPr>
        <p:txBody>
          <a:bodyPr wrap="none" anchor="ctr"/>
          <a:lstStyle/>
          <a:p>
            <a:pPr algn="ctr" eaLnBrk="0" hangingPunct="0">
              <a:spcBef>
                <a:spcPct val="45000"/>
              </a:spcBef>
            </a:pPr>
            <a:endParaRPr lang="tr-TR" sz="2400" b="1">
              <a:solidFill>
                <a:schemeClr val="accent1"/>
              </a:solidFill>
              <a:latin typeface="Comic Sans MS" pitchFamily="66" charset="0"/>
            </a:endParaRPr>
          </a:p>
        </p:txBody>
      </p:sp>
      <p:sp>
        <p:nvSpPr>
          <p:cNvPr id="20483" name="AutoShape 3"/>
          <p:cNvSpPr>
            <a:spLocks noChangeArrowheads="1"/>
          </p:cNvSpPr>
          <p:nvPr/>
        </p:nvSpPr>
        <p:spPr bwMode="auto">
          <a:xfrm>
            <a:off x="3132138" y="3213100"/>
            <a:ext cx="5307012" cy="2808288"/>
          </a:xfrm>
          <a:prstGeom prst="octagon">
            <a:avLst>
              <a:gd name="adj" fmla="val 28889"/>
            </a:avLst>
          </a:prstGeom>
          <a:gradFill rotWithShape="0">
            <a:gsLst>
              <a:gs pos="0">
                <a:srgbClr val="FFAA71"/>
              </a:gs>
              <a:gs pos="50000">
                <a:srgbClr val="FAE3B6"/>
              </a:gs>
              <a:gs pos="100000">
                <a:srgbClr val="FFAA71"/>
              </a:gs>
            </a:gsLst>
            <a:lin ang="18900000" scaled="1"/>
          </a:gradFill>
          <a:ln w="9525">
            <a:noFill/>
            <a:miter lim="800000"/>
            <a:headEnd/>
            <a:tailEnd/>
          </a:ln>
        </p:spPr>
        <p:txBody>
          <a:bodyPr wrap="none" anchor="ctr"/>
          <a:lstStyle/>
          <a:p>
            <a:pPr algn="ctr" eaLnBrk="0" hangingPunct="0"/>
            <a:endParaRPr lang="tr-TR" sz="2000" b="1">
              <a:latin typeface="Comic Sans MS" pitchFamily="66" charset="0"/>
            </a:endParaRPr>
          </a:p>
        </p:txBody>
      </p:sp>
      <p:sp>
        <p:nvSpPr>
          <p:cNvPr id="20484" name="Text Box 4"/>
          <p:cNvSpPr txBox="1">
            <a:spLocks noChangeArrowheads="1"/>
          </p:cNvSpPr>
          <p:nvPr/>
        </p:nvSpPr>
        <p:spPr bwMode="auto">
          <a:xfrm>
            <a:off x="684213" y="836613"/>
            <a:ext cx="4724400" cy="1800225"/>
          </a:xfrm>
          <a:prstGeom prst="rect">
            <a:avLst/>
          </a:prstGeom>
          <a:solidFill>
            <a:schemeClr val="accent1"/>
          </a:solidFill>
          <a:ln w="9525">
            <a:noFill/>
            <a:miter lim="800000"/>
            <a:headEnd/>
            <a:tailEnd/>
          </a:ln>
        </p:spPr>
        <p:txBody>
          <a:bodyPr>
            <a:spAutoFit/>
          </a:bodyPr>
          <a:lstStyle/>
          <a:p>
            <a:pPr algn="ctr">
              <a:spcBef>
                <a:spcPct val="50000"/>
              </a:spcBef>
            </a:pPr>
            <a:r>
              <a:rPr lang="tr-TR" sz="2800" b="1"/>
              <a:t>CİNSİYET: Bireyin kadın ya da erkek olarak mevcut genetik, fizyolojik ve biyolojik özelliğidir. </a:t>
            </a:r>
            <a:endParaRPr lang="en-US" sz="2800" b="1"/>
          </a:p>
        </p:txBody>
      </p:sp>
      <p:sp>
        <p:nvSpPr>
          <p:cNvPr id="20485" name="Text Box 5"/>
          <p:cNvSpPr txBox="1">
            <a:spLocks noChangeArrowheads="1"/>
          </p:cNvSpPr>
          <p:nvPr/>
        </p:nvSpPr>
        <p:spPr bwMode="auto">
          <a:xfrm>
            <a:off x="3419475" y="3500438"/>
            <a:ext cx="4897438" cy="2136775"/>
          </a:xfrm>
          <a:prstGeom prst="rect">
            <a:avLst/>
          </a:prstGeom>
          <a:solidFill>
            <a:schemeClr val="accent1"/>
          </a:solidFill>
          <a:ln w="9525">
            <a:noFill/>
            <a:miter lim="800000"/>
            <a:headEnd/>
            <a:tailEnd/>
          </a:ln>
        </p:spPr>
        <p:txBody>
          <a:bodyPr>
            <a:spAutoFit/>
          </a:bodyPr>
          <a:lstStyle/>
          <a:p>
            <a:pPr algn="ctr">
              <a:spcBef>
                <a:spcPct val="50000"/>
              </a:spcBef>
            </a:pPr>
            <a:r>
              <a:rPr lang="tr-TR" sz="2800" b="1">
                <a:solidFill>
                  <a:schemeClr val="bg1"/>
                </a:solidFill>
              </a:rPr>
              <a:t>TOPLUMSAL CİNSİYET (GENDER): </a:t>
            </a:r>
            <a:r>
              <a:rPr lang="tr-TR" sz="2600" b="1">
                <a:solidFill>
                  <a:schemeClr val="bg1"/>
                </a:solidFill>
              </a:rPr>
              <a:t>Toplumun kadın ve erkeğe cinsiyeti nedeni ile biçtiği rol – ondan  beklentileridir...</a:t>
            </a:r>
            <a:endParaRPr lang="en-US" sz="2600" b="1">
              <a:solidFill>
                <a:schemeClr val="bg1"/>
              </a:solidFill>
            </a:endParaRPr>
          </a:p>
        </p:txBody>
      </p:sp>
      <p:sp>
        <p:nvSpPr>
          <p:cNvPr id="20486" name="Text Box 6"/>
          <p:cNvSpPr txBox="1">
            <a:spLocks noChangeArrowheads="1"/>
          </p:cNvSpPr>
          <p:nvPr/>
        </p:nvSpPr>
        <p:spPr bwMode="auto">
          <a:xfrm>
            <a:off x="250825" y="4868863"/>
            <a:ext cx="2665413" cy="488950"/>
          </a:xfrm>
          <a:prstGeom prst="rect">
            <a:avLst/>
          </a:prstGeom>
          <a:noFill/>
          <a:ln w="28575" algn="ctr">
            <a:noFill/>
            <a:miter lim="800000"/>
            <a:headEnd/>
            <a:tailEnd/>
          </a:ln>
        </p:spPr>
        <p:txBody>
          <a:bodyPr>
            <a:spAutoFit/>
          </a:bodyPr>
          <a:lstStyle/>
          <a:p>
            <a:pPr algn="ctr" eaLnBrk="0" hangingPunct="0">
              <a:lnSpc>
                <a:spcPct val="130000"/>
              </a:lnSpc>
              <a:spcBef>
                <a:spcPct val="50000"/>
              </a:spcBef>
            </a:pPr>
            <a:endParaRPr lang="tr-TR" sz="2000">
              <a:solidFill>
                <a:srgbClr val="FFFF00"/>
              </a:solidFill>
              <a:latin typeface="Comic Sans MS" pitchFamily="66" charset="0"/>
            </a:endParaRPr>
          </a:p>
        </p:txBody>
      </p:sp>
      <p:sp>
        <p:nvSpPr>
          <p:cNvPr id="20487" name="Text Box 7"/>
          <p:cNvSpPr txBox="1">
            <a:spLocks noChangeArrowheads="1"/>
          </p:cNvSpPr>
          <p:nvPr/>
        </p:nvSpPr>
        <p:spPr bwMode="auto">
          <a:xfrm>
            <a:off x="395288" y="3644900"/>
            <a:ext cx="2089150" cy="488950"/>
          </a:xfrm>
          <a:prstGeom prst="rect">
            <a:avLst/>
          </a:prstGeom>
          <a:noFill/>
          <a:ln w="28575" algn="ctr">
            <a:noFill/>
            <a:miter lim="800000"/>
            <a:headEnd/>
            <a:tailEnd/>
          </a:ln>
        </p:spPr>
        <p:txBody>
          <a:bodyPr>
            <a:spAutoFit/>
          </a:bodyPr>
          <a:lstStyle/>
          <a:p>
            <a:pPr algn="ctr" eaLnBrk="0" hangingPunct="0">
              <a:lnSpc>
                <a:spcPct val="130000"/>
              </a:lnSpc>
              <a:spcBef>
                <a:spcPct val="50000"/>
              </a:spcBef>
            </a:pPr>
            <a:endParaRPr lang="tr-TR" sz="2000">
              <a:solidFill>
                <a:srgbClr val="FFFF00"/>
              </a:solidFill>
              <a:latin typeface="Comic Sans MS" pitchFamily="66" charset="0"/>
            </a:endParaRPr>
          </a:p>
        </p:txBody>
      </p:sp>
      <p:sp>
        <p:nvSpPr>
          <p:cNvPr id="20488" name="Text Box 8"/>
          <p:cNvSpPr txBox="1">
            <a:spLocks noChangeArrowheads="1"/>
          </p:cNvSpPr>
          <p:nvPr/>
        </p:nvSpPr>
        <p:spPr bwMode="auto">
          <a:xfrm>
            <a:off x="611188" y="3141663"/>
            <a:ext cx="2016125" cy="1006475"/>
          </a:xfrm>
          <a:prstGeom prst="rect">
            <a:avLst/>
          </a:prstGeom>
          <a:solidFill>
            <a:schemeClr val="accent1"/>
          </a:solidFill>
          <a:ln w="9525">
            <a:noFill/>
            <a:miter lim="800000"/>
            <a:headEnd/>
            <a:tailEnd/>
          </a:ln>
        </p:spPr>
        <p:txBody>
          <a:bodyPr>
            <a:spAutoFit/>
          </a:bodyPr>
          <a:lstStyle/>
          <a:p>
            <a:pPr algn="ctr">
              <a:spcBef>
                <a:spcPct val="50000"/>
              </a:spcBef>
            </a:pPr>
            <a:r>
              <a:rPr lang="tr-TR" sz="2000" b="1">
                <a:solidFill>
                  <a:schemeClr val="bg1"/>
                </a:solidFill>
              </a:rPr>
              <a:t>Toplumsal cinsiyet ayrımcılığı</a:t>
            </a:r>
            <a:endParaRPr lang="en-US" sz="2000" b="1">
              <a:solidFill>
                <a:schemeClr val="bg1"/>
              </a:solidFill>
            </a:endParaRPr>
          </a:p>
        </p:txBody>
      </p:sp>
      <p:sp>
        <p:nvSpPr>
          <p:cNvPr id="20489" name="Text Box 9"/>
          <p:cNvSpPr txBox="1">
            <a:spLocks noChangeArrowheads="1"/>
          </p:cNvSpPr>
          <p:nvPr/>
        </p:nvSpPr>
        <p:spPr bwMode="auto">
          <a:xfrm>
            <a:off x="539750" y="5589588"/>
            <a:ext cx="2376488" cy="762000"/>
          </a:xfrm>
          <a:prstGeom prst="rect">
            <a:avLst/>
          </a:prstGeom>
          <a:solidFill>
            <a:schemeClr val="accent1"/>
          </a:solidFill>
          <a:ln w="9525">
            <a:noFill/>
            <a:miter lim="800000"/>
            <a:headEnd/>
            <a:tailEnd/>
          </a:ln>
        </p:spPr>
        <p:txBody>
          <a:bodyPr>
            <a:spAutoFit/>
          </a:bodyPr>
          <a:lstStyle/>
          <a:p>
            <a:pPr algn="ctr">
              <a:spcBef>
                <a:spcPct val="50000"/>
              </a:spcBef>
            </a:pPr>
            <a:r>
              <a:rPr lang="tr-TR" sz="2400" b="1"/>
              <a:t> </a:t>
            </a:r>
            <a:r>
              <a:rPr lang="tr-TR" sz="2000" b="1">
                <a:solidFill>
                  <a:schemeClr val="bg1"/>
                </a:solidFill>
              </a:rPr>
              <a:t>Düşük toplumsal statü</a:t>
            </a:r>
            <a:endParaRPr lang="en-US" sz="2000" b="1">
              <a:solidFill>
                <a:schemeClr val="bg1"/>
              </a:solidFill>
            </a:endParaRPr>
          </a:p>
        </p:txBody>
      </p:sp>
      <p:sp>
        <p:nvSpPr>
          <p:cNvPr id="20490" name="Line 10"/>
          <p:cNvSpPr>
            <a:spLocks noChangeShapeType="1"/>
          </p:cNvSpPr>
          <p:nvPr/>
        </p:nvSpPr>
        <p:spPr bwMode="auto">
          <a:xfrm flipH="1" flipV="1">
            <a:off x="971550" y="4437063"/>
            <a:ext cx="504825" cy="1008062"/>
          </a:xfrm>
          <a:prstGeom prst="line">
            <a:avLst/>
          </a:prstGeom>
          <a:noFill/>
          <a:ln w="28575">
            <a:noFill/>
            <a:round/>
            <a:headEnd/>
            <a:tailEnd type="triangle" w="med" len="med"/>
          </a:ln>
        </p:spPr>
        <p:txBody>
          <a:bodyPr>
            <a:spAutoFit/>
          </a:bodyPr>
          <a:lstStyle/>
          <a:p>
            <a:endParaRPr lang="tr-TR"/>
          </a:p>
        </p:txBody>
      </p:sp>
      <p:sp>
        <p:nvSpPr>
          <p:cNvPr id="20491" name="AutoShape 11"/>
          <p:cNvSpPr>
            <a:spLocks noChangeArrowheads="1"/>
          </p:cNvSpPr>
          <p:nvPr/>
        </p:nvSpPr>
        <p:spPr bwMode="auto">
          <a:xfrm>
            <a:off x="1042988" y="4365625"/>
            <a:ext cx="288925" cy="1079500"/>
          </a:xfrm>
          <a:prstGeom prst="downArrow">
            <a:avLst>
              <a:gd name="adj1" fmla="val 50000"/>
              <a:gd name="adj2" fmla="val 93407"/>
            </a:avLst>
          </a:prstGeom>
          <a:solidFill>
            <a:srgbClr val="FF0000"/>
          </a:solidFill>
          <a:ln w="28575" algn="ctr">
            <a:noFill/>
            <a:miter lim="800000"/>
            <a:headEnd/>
            <a:tailEnd/>
          </a:ln>
        </p:spPr>
        <p:txBody>
          <a:bodyPr anchor="ctr">
            <a:spAutoFit/>
          </a:bodyPr>
          <a:lstStyle/>
          <a:p>
            <a:pPr algn="ctr">
              <a:buFont typeface="Wingdings" pitchFamily="2" charset="2"/>
              <a:buNone/>
            </a:pPr>
            <a:endParaRPr lang="tr-TR" sz="3200" b="1">
              <a:solidFill>
                <a:srgbClr val="FFFF00"/>
              </a:solidFill>
              <a:latin typeface="Comic Sans MS" pitchFamily="66" charset="0"/>
            </a:endParaRPr>
          </a:p>
        </p:txBody>
      </p:sp>
      <p:sp>
        <p:nvSpPr>
          <p:cNvPr id="20492" name="AutoShape 12"/>
          <p:cNvSpPr>
            <a:spLocks noChangeArrowheads="1"/>
          </p:cNvSpPr>
          <p:nvPr/>
        </p:nvSpPr>
        <p:spPr bwMode="auto">
          <a:xfrm>
            <a:off x="1692275" y="4365625"/>
            <a:ext cx="358775" cy="1079500"/>
          </a:xfrm>
          <a:prstGeom prst="upArrow">
            <a:avLst>
              <a:gd name="adj1" fmla="val 41435"/>
              <a:gd name="adj2" fmla="val 75110"/>
            </a:avLst>
          </a:prstGeom>
          <a:solidFill>
            <a:srgbClr val="FF0000"/>
          </a:solidFill>
          <a:ln w="28575" algn="ctr">
            <a:noFill/>
            <a:miter lim="800000"/>
            <a:headEnd/>
            <a:tailEnd/>
          </a:ln>
        </p:spPr>
        <p:txBody>
          <a:bodyPr anchor="ctr">
            <a:spAutoFit/>
          </a:bodyPr>
          <a:lstStyle/>
          <a:p>
            <a:pPr algn="ctr">
              <a:buFont typeface="Wingdings" pitchFamily="2" charset="2"/>
              <a:buNone/>
            </a:pPr>
            <a:endParaRPr lang="tr-TR" sz="3200" b="1">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428625"/>
            <a:ext cx="8677275" cy="6215063"/>
          </a:xfrm>
          <a:solidFill>
            <a:schemeClr val="bg2">
              <a:lumMod val="75000"/>
            </a:schemeClr>
          </a:solidFill>
          <a:ln>
            <a:solidFill>
              <a:schemeClr val="accent1"/>
            </a:solidFill>
          </a:ln>
        </p:spPr>
        <p:txBody>
          <a:bodyPr>
            <a:normAutofit/>
          </a:bodyPr>
          <a:lstStyle/>
          <a:p>
            <a:pPr eaLnBrk="1" hangingPunct="1">
              <a:buFont typeface="Wingdings 2" pitchFamily="18" charset="2"/>
              <a:buNone/>
              <a:defRPr/>
            </a:pPr>
            <a:r>
              <a:rPr lang="tr-TR" smtClean="0"/>
              <a:t>  </a:t>
            </a:r>
          </a:p>
          <a:p>
            <a:pPr algn="ctr" eaLnBrk="1" hangingPunct="1">
              <a:buFont typeface="Wingdings 2" pitchFamily="18" charset="2"/>
              <a:buNone/>
              <a:defRPr/>
            </a:pPr>
            <a:endParaRPr lang="tr-TR" smtClean="0"/>
          </a:p>
          <a:p>
            <a:pPr algn="ctr" eaLnBrk="1" hangingPunct="1">
              <a:buFont typeface="Wingdings 2" pitchFamily="18" charset="2"/>
              <a:buNone/>
              <a:defRPr/>
            </a:pPr>
            <a:endParaRPr lang="tr-TR" smtClean="0"/>
          </a:p>
        </p:txBody>
      </p:sp>
      <p:sp>
        <p:nvSpPr>
          <p:cNvPr id="21507" name="Rectangle 2"/>
          <p:cNvSpPr>
            <a:spLocks noChangeArrowheads="1"/>
          </p:cNvSpPr>
          <p:nvPr/>
        </p:nvSpPr>
        <p:spPr bwMode="auto">
          <a:xfrm>
            <a:off x="755650" y="1803400"/>
            <a:ext cx="7396163" cy="2778125"/>
          </a:xfrm>
          <a:prstGeom prst="rect">
            <a:avLst/>
          </a:prstGeom>
          <a:solidFill>
            <a:schemeClr val="tx1"/>
          </a:solidFill>
          <a:ln w="9525">
            <a:solidFill>
              <a:srgbClr val="FFAE0D"/>
            </a:solidFill>
            <a:miter lim="800000"/>
            <a:headEnd/>
            <a:tailEnd/>
          </a:ln>
        </p:spPr>
        <p:txBody>
          <a:bodyPr lIns="90488" tIns="44450" rIns="90488" bIns="44450" anchor="b">
            <a:spAutoFit/>
          </a:bodyPr>
          <a:lstStyle/>
          <a:p>
            <a:pPr algn="ctr"/>
            <a:r>
              <a:rPr lang="tr-TR" sz="2400">
                <a:solidFill>
                  <a:srgbClr val="CC3300"/>
                </a:solidFill>
                <a:latin typeface="Bookman Old Style" pitchFamily="18" charset="0"/>
              </a:rPr>
              <a:t/>
            </a:r>
            <a:br>
              <a:rPr lang="tr-TR" sz="2400">
                <a:solidFill>
                  <a:srgbClr val="CC3300"/>
                </a:solidFill>
                <a:latin typeface="Bookman Old Style" pitchFamily="18" charset="0"/>
              </a:rPr>
            </a:br>
            <a:r>
              <a:rPr lang="tr-TR" sz="2400">
                <a:solidFill>
                  <a:srgbClr val="CC3300"/>
                </a:solidFill>
                <a:latin typeface="Bookman Old Style" pitchFamily="18" charset="0"/>
              </a:rPr>
              <a:t/>
            </a:r>
            <a:br>
              <a:rPr lang="tr-TR" sz="2400">
                <a:solidFill>
                  <a:srgbClr val="CC3300"/>
                </a:solidFill>
                <a:latin typeface="Bookman Old Style" pitchFamily="18" charset="0"/>
              </a:rPr>
            </a:br>
            <a:r>
              <a:rPr lang="tr-TR" sz="3200" b="1">
                <a:solidFill>
                  <a:schemeClr val="bg1"/>
                </a:solidFill>
                <a:latin typeface="Bookman Old Style" pitchFamily="18" charset="0"/>
              </a:rPr>
              <a:t>Tıpta toplumsal cinsiyete dayalı bir işbölümü</a:t>
            </a:r>
            <a:br>
              <a:rPr lang="tr-TR" sz="3200" b="1">
                <a:solidFill>
                  <a:schemeClr val="bg1"/>
                </a:solidFill>
                <a:latin typeface="Bookman Old Style" pitchFamily="18" charset="0"/>
              </a:rPr>
            </a:br>
            <a:r>
              <a:rPr lang="tr-TR" sz="3200" b="1">
                <a:solidFill>
                  <a:schemeClr val="bg1"/>
                </a:solidFill>
                <a:latin typeface="Bookman Old Style" pitchFamily="18" charset="0"/>
              </a:rPr>
              <a:t> var mı?</a:t>
            </a:r>
            <a:br>
              <a:rPr lang="tr-TR" sz="3200" b="1">
                <a:solidFill>
                  <a:schemeClr val="bg1"/>
                </a:solidFill>
                <a:latin typeface="Bookman Old Style" pitchFamily="18" charset="0"/>
              </a:rPr>
            </a:br>
            <a:endParaRPr lang="tr-TR" sz="3200" b="1">
              <a:solidFill>
                <a:schemeClr val="bg1"/>
              </a:solidFill>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4400" i="1" dirty="0" smtClean="0"/>
              <a:t>Toplumsal cinsiyet</a:t>
            </a:r>
            <a:br>
              <a:rPr lang="tr-TR" sz="4400" i="1" dirty="0" smtClean="0"/>
            </a:br>
            <a:r>
              <a:rPr lang="tr-TR" sz="4400" i="1" dirty="0" smtClean="0"/>
              <a:t>(</a:t>
            </a:r>
            <a:r>
              <a:rPr lang="tr-TR" sz="4400" i="1" dirty="0" err="1" smtClean="0"/>
              <a:t>gender</a:t>
            </a:r>
            <a:r>
              <a:rPr lang="tr-TR" sz="4400" i="1" dirty="0" smtClean="0"/>
              <a:t>)</a:t>
            </a:r>
            <a:endParaRPr lang="tr-TR" sz="4400" i="1" dirty="0"/>
          </a:p>
        </p:txBody>
      </p:sp>
      <p:sp>
        <p:nvSpPr>
          <p:cNvPr id="3" name="2 Alt Başlık"/>
          <p:cNvSpPr>
            <a:spLocks noGrp="1"/>
          </p:cNvSpPr>
          <p:nvPr>
            <p:ph type="subTitle" idx="1"/>
          </p:nvPr>
        </p:nvSpPr>
        <p:spPr>
          <a:solidFill>
            <a:schemeClr val="bg1"/>
          </a:solidFill>
        </p:spPr>
        <p:txBody>
          <a:bodyPr/>
          <a:lstStyle/>
          <a:p>
            <a:endParaRPr lang="tr-TR"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6" name="Picture 8" descr="MPj04070080000[1]"/>
          <p:cNvPicPr>
            <a:picLocks noGrp="1" noChangeAspect="1" noChangeArrowheads="1"/>
          </p:cNvPicPr>
          <p:nvPr>
            <p:ph type="body" idx="4294967295"/>
          </p:nvPr>
        </p:nvPicPr>
        <p:blipFill>
          <a:blip r:embed="rId2"/>
          <a:srcRect/>
          <a:stretch>
            <a:fillRect/>
          </a:stretch>
        </p:blipFill>
        <p:spPr>
          <a:xfrm>
            <a:off x="539750" y="1052513"/>
            <a:ext cx="8064500" cy="5376862"/>
          </a:xfrm>
          <a:ln>
            <a:solidFill>
              <a:schemeClr val="accent4">
                <a:lumMod val="1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Tıp cinsiyetçi bir kurum mudur?</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endParaRPr lang="tr-TR" dirty="0" smtClean="0"/>
          </a:p>
          <a:p>
            <a:pPr>
              <a:buNone/>
            </a:pPr>
            <a:r>
              <a:rPr lang="tr-TR" dirty="0" smtClean="0"/>
              <a:t>	İçimizde bizden gizli serpilip büyüyen cinsiyetçi eğilimleri açığa çıkarmak için sıklıkla verilen bir örnek: </a:t>
            </a:r>
          </a:p>
          <a:p>
            <a:pPr>
              <a:buNone/>
            </a:pPr>
            <a:r>
              <a:rPr lang="tr-TR" dirty="0" smtClean="0"/>
              <a:t/>
            </a:r>
            <a:br>
              <a:rPr lang="tr-TR" dirty="0" smtClean="0"/>
            </a:br>
            <a:r>
              <a:rPr lang="tr-TR" dirty="0" smtClean="0"/>
              <a:t>Bir adam oğlunun elinden tutmuş onu okula götürmektedir. Birdenbire hızla gelen bir kamyon çocuğa çarpar, hastaneye yetiştirirler apar topar. Fakat çocuğu gören doktor hemen "hayır, ben bu çocuğu ameliyat edemem, çünkü o benim öz oğlum" der. </a:t>
            </a:r>
          </a:p>
          <a:p>
            <a:pPr>
              <a:buNone/>
            </a:pPr>
            <a:endParaRPr lang="tr-TR" dirty="0" smtClean="0"/>
          </a:p>
          <a:p>
            <a:pPr>
              <a:buNone/>
            </a:pPr>
            <a:r>
              <a:rPr lang="tr-TR" dirty="0" smtClean="0"/>
              <a:t> 	Nasıl olabilir böyle bir şey?</a:t>
            </a:r>
            <a:br>
              <a:rPr lang="tr-TR" dirty="0" smtClean="0"/>
            </a:b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Tıp cinsiyetçi bir kurum mudur?</a:t>
            </a:r>
            <a:br>
              <a:rPr lang="tr-TR" dirty="0" smtClean="0"/>
            </a:br>
            <a:endParaRPr lang="tr-TR" dirty="0"/>
          </a:p>
        </p:txBody>
      </p:sp>
      <p:sp>
        <p:nvSpPr>
          <p:cNvPr id="3" name="2 İçerik Yer Tutucusu"/>
          <p:cNvSpPr>
            <a:spLocks noGrp="1"/>
          </p:cNvSpPr>
          <p:nvPr>
            <p:ph idx="1"/>
          </p:nvPr>
        </p:nvSpPr>
        <p:spPr/>
        <p:txBody>
          <a:bodyPr>
            <a:normAutofit/>
          </a:bodyPr>
          <a:lstStyle/>
          <a:p>
            <a:endParaRPr lang="tr-TR" dirty="0" smtClean="0"/>
          </a:p>
          <a:p>
            <a:pPr>
              <a:buNone/>
            </a:pPr>
            <a:r>
              <a:rPr lang="tr-TR" dirty="0" smtClean="0"/>
              <a:t>	Zor değildir elbette: </a:t>
            </a:r>
          </a:p>
          <a:p>
            <a:pPr>
              <a:buNone/>
            </a:pPr>
            <a:r>
              <a:rPr lang="tr-TR" dirty="0" smtClean="0"/>
              <a:t>   Doktor kadındır ve de çocuğun annesidir. Usumuzdaki cinsiyet rollerine ilişkin kalıp yargılar ilk anda bunu görmemize izin vermiyorsa, kabul edelim ki  biraz da cinsiyetçilik vardır.</a:t>
            </a:r>
            <a:br>
              <a:rPr lang="tr-TR" dirty="0" smtClean="0"/>
            </a:b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bg1"/>
          </a:solidFill>
        </p:spPr>
        <p:txBody>
          <a:bodyPr/>
          <a:lstStyle/>
          <a:p>
            <a:r>
              <a:rPr lang="tr-TR" dirty="0" smtClean="0">
                <a:solidFill>
                  <a:schemeClr val="accent1"/>
                </a:solidFill>
              </a:rPr>
              <a:t>Tıp cinsiyetçi midir?</a:t>
            </a:r>
            <a:endParaRPr lang="tr-TR" dirty="0">
              <a:solidFill>
                <a:schemeClr val="accent1"/>
              </a:solidFill>
            </a:endParaRPr>
          </a:p>
        </p:txBody>
      </p:sp>
      <p:sp>
        <p:nvSpPr>
          <p:cNvPr id="3" name="2 İçerik Yer Tutucusu"/>
          <p:cNvSpPr>
            <a:spLocks noGrp="1"/>
          </p:cNvSpPr>
          <p:nvPr>
            <p:ph idx="1"/>
          </p:nvPr>
        </p:nvSpPr>
        <p:spPr/>
        <p:txBody>
          <a:bodyPr/>
          <a:lstStyle/>
          <a:p>
            <a:r>
              <a:rPr lang="tr-TR" dirty="0" smtClean="0"/>
              <a:t>Heteroseksüeldir aynı zamanda ve</a:t>
            </a:r>
          </a:p>
          <a:p>
            <a:endParaRPr lang="tr-TR" dirty="0" smtClean="0"/>
          </a:p>
          <a:p>
            <a:r>
              <a:rPr lang="tr-TR" dirty="0" smtClean="0"/>
              <a:t>Homoseksüellik bir hastalıktır,  DSM’ye göre </a:t>
            </a:r>
          </a:p>
          <a:p>
            <a:pPr>
              <a:buNone/>
            </a:pPr>
            <a:endParaRPr lang="tr-TR" dirty="0" smtClean="0"/>
          </a:p>
          <a:p>
            <a:r>
              <a:rPr lang="tr-TR" dirty="0" smtClean="0"/>
              <a:t>HIV, AİDS sıklıkla homoseksüellikle birlikte anılır.</a:t>
            </a:r>
          </a:p>
          <a:p>
            <a:endParaRPr lang="tr-TR" dirty="0" smtClean="0"/>
          </a:p>
          <a:p>
            <a:r>
              <a:rPr lang="tr-TR" dirty="0" smtClean="0"/>
              <a:t>Homoseksüellik derslerde ne kadar ve ne olarak ele alınır?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hasan\Desktop\tıpcinsiyet\foto.jpg"/>
          <p:cNvPicPr>
            <a:picLocks noChangeAspect="1" noChangeArrowheads="1"/>
          </p:cNvPicPr>
          <p:nvPr/>
        </p:nvPicPr>
        <p:blipFill>
          <a:blip r:embed="rId2" cstate="print"/>
          <a:srcRect/>
          <a:stretch>
            <a:fillRect/>
          </a:stretch>
        </p:blipFill>
        <p:spPr bwMode="auto">
          <a:xfrm>
            <a:off x="915988" y="71438"/>
            <a:ext cx="7312025" cy="67151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Kadınlar tıp tarihinde bulundular mı?</a:t>
            </a:r>
            <a:endParaRPr lang="tr-TR" dirty="0"/>
          </a:p>
        </p:txBody>
      </p:sp>
      <p:sp>
        <p:nvSpPr>
          <p:cNvPr id="3" name="Content Placeholder 2"/>
          <p:cNvSpPr>
            <a:spLocks noGrp="1"/>
          </p:cNvSpPr>
          <p:nvPr>
            <p:ph idx="1"/>
          </p:nvPr>
        </p:nvSpPr>
        <p:spPr/>
        <p:txBody>
          <a:bodyPr/>
          <a:lstStyle/>
          <a:p>
            <a:pPr>
              <a:buNone/>
            </a:pPr>
            <a:r>
              <a:rPr lang="tr-TR" dirty="0" smtClean="0"/>
              <a:t>	</a:t>
            </a:r>
          </a:p>
          <a:p>
            <a:pPr>
              <a:buNone/>
            </a:pPr>
            <a:r>
              <a:rPr lang="tr-TR" dirty="0" smtClean="0"/>
              <a:t>	</a:t>
            </a:r>
            <a:r>
              <a:rPr lang="tr-TR" dirty="0" smtClean="0">
                <a:solidFill>
                  <a:schemeClr val="accent1"/>
                </a:solidFill>
              </a:rPr>
              <a:t>Kadınların kendi seslerini duyurabilmeleri ve o sesin duyulmasını sağlayabilmeleri için “kendine ait bir oda” kadar, </a:t>
            </a:r>
            <a:r>
              <a:rPr lang="tr-TR" b="1" dirty="0" smtClean="0">
                <a:solidFill>
                  <a:schemeClr val="accent1"/>
                </a:solidFill>
              </a:rPr>
              <a:t>“kendine ait bir tarih</a:t>
            </a:r>
            <a:r>
              <a:rPr lang="tr-TR" dirty="0" smtClean="0">
                <a:solidFill>
                  <a:schemeClr val="accent1"/>
                </a:solidFill>
              </a:rPr>
              <a:t>”e sahip olmaları gerekliydi. </a:t>
            </a:r>
          </a:p>
          <a:p>
            <a:pPr algn="r">
              <a:buNone/>
            </a:pPr>
            <a:r>
              <a:rPr lang="tr-TR" sz="2000" dirty="0" smtClean="0">
                <a:solidFill>
                  <a:schemeClr val="accent1"/>
                </a:solidFill>
              </a:rPr>
              <a:t>Virginia Woolf</a:t>
            </a:r>
            <a:endParaRPr lang="tr-TR" sz="2000" dirty="0">
              <a:solidFill>
                <a:schemeClr val="accen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genetik</a:t>
            </a:r>
            <a:br>
              <a:rPr lang="tr-TR" dirty="0" smtClean="0"/>
            </a:br>
            <a:endParaRPr lang="tr-TR" dirty="0"/>
          </a:p>
        </p:txBody>
      </p:sp>
      <p:sp>
        <p:nvSpPr>
          <p:cNvPr id="3" name="2 İçerik Yer Tutucusu"/>
          <p:cNvSpPr>
            <a:spLocks noGrp="1"/>
          </p:cNvSpPr>
          <p:nvPr>
            <p:ph idx="1"/>
          </p:nvPr>
        </p:nvSpPr>
        <p:spPr>
          <a:ln>
            <a:solidFill>
              <a:schemeClr val="accent1"/>
            </a:solidFill>
          </a:ln>
        </p:spPr>
        <p:txBody>
          <a:bodyPr>
            <a:normAutofit/>
          </a:bodyPr>
          <a:lstStyle/>
          <a:p>
            <a:endParaRPr lang="tr-TR" dirty="0" smtClean="0"/>
          </a:p>
          <a:p>
            <a:pPr>
              <a:buNone/>
            </a:pPr>
            <a:r>
              <a:rPr lang="tr-TR" dirty="0" smtClean="0"/>
              <a:t>	</a:t>
            </a:r>
            <a:endParaRPr lang="tr-TR" b="1" dirty="0"/>
          </a:p>
        </p:txBody>
      </p:sp>
      <p:pic>
        <p:nvPicPr>
          <p:cNvPr id="1026" name="Picture 2" descr="C:\Users\serap\Downloads\c3a6b62ee5.jpg"/>
          <p:cNvPicPr>
            <a:picLocks noChangeAspect="1" noChangeArrowheads="1"/>
          </p:cNvPicPr>
          <p:nvPr/>
        </p:nvPicPr>
        <p:blipFill>
          <a:blip r:embed="rId2"/>
          <a:srcRect/>
          <a:stretch>
            <a:fillRect/>
          </a:stretch>
        </p:blipFill>
        <p:spPr bwMode="auto">
          <a:xfrm>
            <a:off x="2857488" y="1928802"/>
            <a:ext cx="3810000" cy="2971800"/>
          </a:xfrm>
          <a:prstGeom prst="rect">
            <a:avLst/>
          </a:prstGeom>
          <a:noFill/>
        </p:spPr>
      </p:pic>
      <p:sp>
        <p:nvSpPr>
          <p:cNvPr id="6" name="5 Dikdörtgen"/>
          <p:cNvSpPr/>
          <p:nvPr/>
        </p:nvSpPr>
        <p:spPr>
          <a:xfrm>
            <a:off x="285720" y="5286388"/>
            <a:ext cx="8643998" cy="646331"/>
          </a:xfrm>
          <a:prstGeom prst="rect">
            <a:avLst/>
          </a:prstGeom>
          <a:solidFill>
            <a:schemeClr val="accent1"/>
          </a:solidFill>
        </p:spPr>
        <p:txBody>
          <a:bodyPr wrap="square">
            <a:spAutoFit/>
          </a:bodyPr>
          <a:lstStyle/>
          <a:p>
            <a:r>
              <a:rPr lang="tr-TR" i="1" dirty="0" smtClean="0">
                <a:solidFill>
                  <a:schemeClr val="bg1"/>
                </a:solidFill>
              </a:rPr>
              <a:t>                Francis Harry </a:t>
            </a:r>
            <a:r>
              <a:rPr lang="tr-TR" i="1" dirty="0" err="1" smtClean="0">
                <a:solidFill>
                  <a:schemeClr val="bg1"/>
                </a:solidFill>
              </a:rPr>
              <a:t>Compton</a:t>
            </a:r>
            <a:r>
              <a:rPr lang="tr-TR" i="1" dirty="0" smtClean="0">
                <a:solidFill>
                  <a:schemeClr val="bg1"/>
                </a:solidFill>
              </a:rPr>
              <a:t> </a:t>
            </a:r>
            <a:r>
              <a:rPr lang="tr-TR" i="1" dirty="0" err="1" smtClean="0">
                <a:solidFill>
                  <a:schemeClr val="bg1"/>
                </a:solidFill>
              </a:rPr>
              <a:t>Crick</a:t>
            </a:r>
            <a:r>
              <a:rPr lang="tr-TR" i="1" dirty="0" smtClean="0">
                <a:solidFill>
                  <a:schemeClr val="bg1"/>
                </a:solidFill>
              </a:rPr>
              <a:t>‘                    James </a:t>
            </a:r>
            <a:r>
              <a:rPr lang="tr-TR" i="1" dirty="0" err="1" smtClean="0">
                <a:solidFill>
                  <a:schemeClr val="bg1"/>
                </a:solidFill>
              </a:rPr>
              <a:t>Dewey</a:t>
            </a:r>
            <a:r>
              <a:rPr lang="tr-TR" i="1" dirty="0" smtClean="0">
                <a:solidFill>
                  <a:schemeClr val="bg1"/>
                </a:solidFill>
              </a:rPr>
              <a:t> Watson  </a:t>
            </a:r>
          </a:p>
          <a:p>
            <a:pPr algn="ctr"/>
            <a:r>
              <a:rPr lang="tr-TR" i="1" dirty="0" smtClean="0">
                <a:solidFill>
                  <a:schemeClr val="bg1"/>
                </a:solidFill>
              </a:rPr>
              <a:t>"yaşam molekülü" denen DNA’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Feminist tarihçilik, kadın tarihini, kadınların bireysel ve </a:t>
            </a:r>
            <a:r>
              <a:rPr lang="tr-TR" dirty="0" err="1" smtClean="0"/>
              <a:t>kollektif</a:t>
            </a:r>
            <a:r>
              <a:rPr lang="tr-TR" dirty="0" smtClean="0"/>
              <a:t> seslerinin duyulmasına olanak veren saklı kalmışı gün ışığına çıkaran ... </a:t>
            </a:r>
          </a:p>
          <a:p>
            <a:endParaRPr lang="tr-TR" dirty="0" smtClean="0"/>
          </a:p>
          <a:p>
            <a:pPr>
              <a:buNone/>
            </a:pPr>
            <a:r>
              <a:rPr lang="tr-TR" dirty="0" smtClean="0"/>
              <a:t> Görünür hale gelmek</a:t>
            </a:r>
          </a:p>
          <a:p>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http://261095.medialib.glogster.com/thumbnails/deaa5d2428b5b9df6797c0a37ba5278a6109a7652d91905b9247c29963e93ef2/rosalind-franklin-her-dna-discovery-source.jpg"/>
          <p:cNvPicPr>
            <a:picLocks noGrp="1" noChangeAspect="1" noChangeArrowheads="1"/>
          </p:cNvPicPr>
          <p:nvPr>
            <p:ph idx="1"/>
          </p:nvPr>
        </p:nvPicPr>
        <p:blipFill>
          <a:blip r:embed="rId2"/>
          <a:srcRect/>
          <a:stretch>
            <a:fillRect/>
          </a:stretch>
        </p:blipFill>
        <p:spPr bwMode="auto">
          <a:xfrm>
            <a:off x="385408" y="428604"/>
            <a:ext cx="8416290" cy="621510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DNA</a:t>
            </a:r>
            <a:br>
              <a:rPr lang="tr-TR" dirty="0" smtClean="0"/>
            </a:br>
            <a:endParaRPr lang="tr-TR" dirty="0"/>
          </a:p>
        </p:txBody>
      </p:sp>
      <p:sp>
        <p:nvSpPr>
          <p:cNvPr id="3" name="2 İçerik Yer Tutucusu"/>
          <p:cNvSpPr>
            <a:spLocks noGrp="1"/>
          </p:cNvSpPr>
          <p:nvPr>
            <p:ph idx="1"/>
          </p:nvPr>
        </p:nvSpPr>
        <p:spPr>
          <a:ln>
            <a:solidFill>
              <a:schemeClr val="accent1"/>
            </a:solidFill>
          </a:ln>
        </p:spPr>
        <p:txBody>
          <a:bodyPr>
            <a:normAutofit/>
          </a:bodyPr>
          <a:lstStyle/>
          <a:p>
            <a:endParaRPr lang="tr-TR" dirty="0" smtClean="0"/>
          </a:p>
          <a:p>
            <a:pPr>
              <a:buNone/>
            </a:pPr>
            <a:r>
              <a:rPr lang="tr-TR" dirty="0" smtClean="0"/>
              <a:t>	</a:t>
            </a:r>
            <a:endParaRPr lang="tr-TR" b="1" dirty="0"/>
          </a:p>
        </p:txBody>
      </p:sp>
      <p:pic>
        <p:nvPicPr>
          <p:cNvPr id="1026" name="Picture 2" descr="C:\Users\serap\Downloads\c3a6b62ee5.jpg"/>
          <p:cNvPicPr>
            <a:picLocks noChangeAspect="1" noChangeArrowheads="1"/>
          </p:cNvPicPr>
          <p:nvPr/>
        </p:nvPicPr>
        <p:blipFill>
          <a:blip r:embed="rId2"/>
          <a:srcRect/>
          <a:stretch>
            <a:fillRect/>
          </a:stretch>
        </p:blipFill>
        <p:spPr bwMode="auto">
          <a:xfrm>
            <a:off x="4357686" y="2285992"/>
            <a:ext cx="3810000" cy="2971800"/>
          </a:xfrm>
          <a:prstGeom prst="rect">
            <a:avLst/>
          </a:prstGeom>
          <a:noFill/>
        </p:spPr>
      </p:pic>
      <p:pic>
        <p:nvPicPr>
          <p:cNvPr id="1028" name="Picture 4" descr="https://encrypted-tbn1.gstatic.com/images?q=tbn:ANd9GcT3SOo7cSXOQKWu-iTXHp8s_KBbJGiTaAiju6h3OgaO9pBJ_lPc0g"/>
          <p:cNvPicPr>
            <a:picLocks noChangeAspect="1" noChangeArrowheads="1"/>
          </p:cNvPicPr>
          <p:nvPr/>
        </p:nvPicPr>
        <p:blipFill>
          <a:blip r:embed="rId3"/>
          <a:srcRect/>
          <a:stretch>
            <a:fillRect/>
          </a:stretch>
        </p:blipFill>
        <p:spPr bwMode="auto">
          <a:xfrm>
            <a:off x="1000100" y="1928802"/>
            <a:ext cx="2428892" cy="315632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7200" i="1" dirty="0" smtClean="0"/>
              <a:t>feminizm</a:t>
            </a:r>
            <a:endParaRPr lang="tr-TR" sz="7200" i="1" dirty="0"/>
          </a:p>
        </p:txBody>
      </p:sp>
      <p:sp>
        <p:nvSpPr>
          <p:cNvPr id="3" name="2 Alt Başlık"/>
          <p:cNvSpPr>
            <a:spLocks noGrp="1"/>
          </p:cNvSpPr>
          <p:nvPr>
            <p:ph type="subTitle" idx="1"/>
          </p:nvPr>
        </p:nvSpPr>
        <p:spPr>
          <a:solidFill>
            <a:schemeClr val="bg1"/>
          </a:solidFill>
        </p:spPr>
        <p:txBody>
          <a:bodyPr/>
          <a:lstStyle/>
          <a:p>
            <a:r>
              <a:rPr lang="tr-TR" dirty="0" smtClean="0">
                <a:solidFill>
                  <a:schemeClr val="accent1"/>
                </a:solidFill>
              </a:rPr>
              <a:t>Neden insanlar bu kavramı itici bulurlar?</a:t>
            </a:r>
            <a:endParaRPr lang="tr-TR" dirty="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Kadınların tıpta var oluşu</a:t>
            </a:r>
            <a:endParaRPr lang="tr-TR" dirty="0"/>
          </a:p>
        </p:txBody>
      </p:sp>
      <p:pic>
        <p:nvPicPr>
          <p:cNvPr id="4" name="Picture 2" descr="C:\Documents and Settings\hasan\Desktop\tıpcinsiyet\foto.jpg"/>
          <p:cNvPicPr>
            <a:picLocks noGrp="1" noChangeAspect="1" noChangeArrowheads="1"/>
          </p:cNvPicPr>
          <p:nvPr>
            <p:ph idx="1"/>
          </p:nvPr>
        </p:nvPicPr>
        <p:blipFill>
          <a:blip r:embed="rId2" cstate="print"/>
          <a:srcRect/>
          <a:stretch>
            <a:fillRect/>
          </a:stretch>
        </p:blipFill>
        <p:spPr bwMode="auto">
          <a:xfrm>
            <a:off x="1959297" y="1600200"/>
            <a:ext cx="5225406" cy="4800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Altbilgi Yer Tutucusu"/>
          <p:cNvSpPr>
            <a:spLocks noGrp="1"/>
          </p:cNvSpPr>
          <p:nvPr>
            <p:ph type="ftr" sz="quarter" idx="11"/>
          </p:nvPr>
        </p:nvSpPr>
        <p:spPr>
          <a:xfrm>
            <a:off x="1857356" y="5857892"/>
            <a:ext cx="4214818" cy="462916"/>
          </a:xfrm>
        </p:spPr>
        <p:txBody>
          <a:bodyPr/>
          <a:lstStyle/>
          <a:p>
            <a:pPr>
              <a:defRPr/>
            </a:pPr>
            <a:r>
              <a:rPr lang="tr-TR" sz="2000" dirty="0" smtClean="0">
                <a:solidFill>
                  <a:schemeClr val="accent1"/>
                </a:solidFill>
              </a:rPr>
              <a:t>Tapınak Tıbbı: Easkulap- Hygie</a:t>
            </a:r>
            <a:endParaRPr lang="en-US" sz="2000" dirty="0">
              <a:solidFill>
                <a:schemeClr val="accent1"/>
              </a:solidFill>
            </a:endParaRPr>
          </a:p>
        </p:txBody>
      </p:sp>
      <p:sp>
        <p:nvSpPr>
          <p:cNvPr id="4" name="5 Slayt Numarası Yer Tutucusu"/>
          <p:cNvSpPr>
            <a:spLocks noGrp="1"/>
          </p:cNvSpPr>
          <p:nvPr>
            <p:ph type="sldNum" sz="quarter" idx="12"/>
          </p:nvPr>
        </p:nvSpPr>
        <p:spPr/>
        <p:txBody>
          <a:bodyPr/>
          <a:lstStyle/>
          <a:p>
            <a:pPr>
              <a:defRPr/>
            </a:pPr>
            <a:fld id="{DE2A8D02-1519-49AA-9B7A-F1D28F8FB204}" type="slidenum">
              <a:rPr lang="en-US"/>
              <a:pPr>
                <a:defRPr/>
              </a:pPr>
              <a:t>31</a:t>
            </a:fld>
            <a:endParaRPr lang="en-US"/>
          </a:p>
        </p:txBody>
      </p:sp>
      <p:pic>
        <p:nvPicPr>
          <p:cNvPr id="7172" name="Picture 2" descr="statue1"/>
          <p:cNvPicPr>
            <a:picLocks noGrp="1" noChangeAspect="1" noChangeArrowheads="1"/>
          </p:cNvPicPr>
          <p:nvPr>
            <p:ph idx="4294967295"/>
          </p:nvPr>
        </p:nvPicPr>
        <p:blipFill>
          <a:blip r:embed="rId2" cstate="print"/>
          <a:srcRect/>
          <a:stretch>
            <a:fillRect/>
          </a:stretch>
        </p:blipFill>
        <p:spPr>
          <a:xfrm rot="2138389">
            <a:off x="4733925" y="1376363"/>
            <a:ext cx="4410075" cy="4365625"/>
          </a:xfrm>
          <a:noFill/>
          <a:ln w="25400">
            <a:solidFill>
              <a:srgbClr val="99CCFF"/>
            </a:solidFill>
          </a:ln>
        </p:spPr>
      </p:pic>
      <p:pic>
        <p:nvPicPr>
          <p:cNvPr id="5" name="Picture 2" descr="6800"/>
          <p:cNvPicPr>
            <a:picLocks noChangeAspect="1" noChangeArrowheads="1"/>
          </p:cNvPicPr>
          <p:nvPr/>
        </p:nvPicPr>
        <p:blipFill>
          <a:blip r:embed="rId3" cstate="print"/>
          <a:srcRect/>
          <a:stretch>
            <a:fillRect/>
          </a:stretch>
        </p:blipFill>
        <p:spPr>
          <a:xfrm>
            <a:off x="214282" y="285728"/>
            <a:ext cx="4181469" cy="5031395"/>
          </a:xfrm>
          <a:prstGeom prst="rect">
            <a:avLst/>
          </a:prstGeom>
          <a:noFill/>
          <a:ln w="25400">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pPr>
              <a:lnSpc>
                <a:spcPct val="99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tr-TR" dirty="0" smtClean="0">
                <a:solidFill>
                  <a:schemeClr val="bg1"/>
                </a:solidFill>
                <a:latin typeface="Century Gothic" pitchFamily="32" charset="0"/>
              </a:rPr>
              <a:t>Tıp tarihinde cinsiyetçilik: Agnodice’in öyküsü</a:t>
            </a:r>
            <a:endParaRPr lang="en-GB" dirty="0">
              <a:solidFill>
                <a:schemeClr val="bg1"/>
              </a:solidFill>
              <a:latin typeface="Century Gothic" pitchFamily="32" charset="0"/>
            </a:endParaRPr>
          </a:p>
        </p:txBody>
      </p:sp>
      <p:sp>
        <p:nvSpPr>
          <p:cNvPr id="9" name="Content Placeholder 8"/>
          <p:cNvSpPr>
            <a:spLocks noGrp="1"/>
          </p:cNvSpPr>
          <p:nvPr>
            <p:ph sz="half" idx="1"/>
          </p:nvPr>
        </p:nvSpPr>
        <p:spPr/>
        <p:txBody>
          <a:bodyPr>
            <a:normAutofit fontScale="70000" lnSpcReduction="20000"/>
          </a:bodyPr>
          <a:lstStyle/>
          <a:p>
            <a:endParaRPr lang="tr-TR"/>
          </a:p>
        </p:txBody>
      </p:sp>
      <p:sp>
        <p:nvSpPr>
          <p:cNvPr id="10" name="Content Placeholder 9"/>
          <p:cNvSpPr>
            <a:spLocks noGrp="1"/>
          </p:cNvSpPr>
          <p:nvPr>
            <p:ph sz="half" idx="2"/>
          </p:nvPr>
        </p:nvSpPr>
        <p:spPr/>
        <p:txBody>
          <a:bodyPr>
            <a:normAutofit fontScale="70000" lnSpcReduction="20000"/>
          </a:bodyPr>
          <a:lstStyle/>
          <a:p>
            <a:r>
              <a:rPr lang="tr-TR" dirty="0" smtClean="0"/>
              <a:t>Antik Yunan'ın ilk kadın hekimi (İ.Ö. III.yy.). Tıp öğrenimini iskenderiye'de yaptı. Hocası Herophilos'tan kadın ve doğum hastalıklarını öğrendi. Atina'ya döndü. Atina yasaları kadınların hekimlik yapmasını yasakladığından, çalışmalarını erkek kılığında sürdürdü. Hastalarını baştan çıkardığı gerekçesiyle tutuklanınca, kimliğini açıklamak zorunda kaldı. Bu kez yasalara aykırı davrandığı için yargılandı. Hastaları başarılı bir hekim olduğunu kanıtlayınca serbest bırakıldı.</a:t>
            </a:r>
            <a:br>
              <a:rPr lang="tr-TR" dirty="0" smtClean="0"/>
            </a:br>
            <a:endParaRPr lang="tr-TR" dirty="0"/>
          </a:p>
        </p:txBody>
      </p:sp>
      <p:pic>
        <p:nvPicPr>
          <p:cNvPr id="72708" name="Picture 4" descr="http://www.hsl.virginia.edu/historical/artifacts/antiqua/assets/childbirth.jpg"/>
          <p:cNvPicPr>
            <a:picLocks noChangeAspect="1" noChangeArrowheads="1"/>
          </p:cNvPicPr>
          <p:nvPr/>
        </p:nvPicPr>
        <p:blipFill>
          <a:blip r:embed="rId3" cstate="print"/>
          <a:srcRect/>
          <a:stretch>
            <a:fillRect/>
          </a:stretch>
        </p:blipFill>
        <p:spPr bwMode="auto">
          <a:xfrm>
            <a:off x="357158" y="1571612"/>
            <a:ext cx="4124802" cy="4475005"/>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tudents.ou.edu/Y/Jason.S.Yousif-1/Trotula.jpg"/>
          <p:cNvPicPr>
            <a:picLocks noChangeAspect="1" noChangeArrowheads="1"/>
          </p:cNvPicPr>
          <p:nvPr/>
        </p:nvPicPr>
        <p:blipFill>
          <a:blip r:embed="rId3" cstate="print"/>
          <a:srcRect/>
          <a:stretch>
            <a:fillRect/>
          </a:stretch>
        </p:blipFill>
        <p:spPr bwMode="auto">
          <a:xfrm>
            <a:off x="285720" y="1857364"/>
            <a:ext cx="2381253" cy="4541805"/>
          </a:xfrm>
          <a:prstGeom prst="rect">
            <a:avLst/>
          </a:prstGeom>
          <a:noFill/>
        </p:spPr>
      </p:pic>
      <p:sp>
        <p:nvSpPr>
          <p:cNvPr id="3" name="Title 2"/>
          <p:cNvSpPr>
            <a:spLocks noGrp="1"/>
          </p:cNvSpPr>
          <p:nvPr>
            <p:ph type="title"/>
          </p:nvPr>
        </p:nvSpPr>
        <p:spPr>
          <a:xfrm>
            <a:off x="428596" y="214290"/>
            <a:ext cx="8258204" cy="1203348"/>
          </a:xfrm>
        </p:spPr>
        <p:txBody>
          <a:bodyPr/>
          <a:lstStyle/>
          <a:p>
            <a:r>
              <a:rPr lang="tr-TR" sz="3200" dirty="0" smtClean="0"/>
              <a:t>Doğudan batıya tıbbi bilginin geçişi</a:t>
            </a:r>
            <a:endParaRPr lang="tr-TR" sz="3200" dirty="0"/>
          </a:p>
        </p:txBody>
      </p:sp>
      <p:sp>
        <p:nvSpPr>
          <p:cNvPr id="4" name="Content Placeholder 3"/>
          <p:cNvSpPr>
            <a:spLocks noGrp="1"/>
          </p:cNvSpPr>
          <p:nvPr>
            <p:ph sz="half" idx="1"/>
          </p:nvPr>
        </p:nvSpPr>
        <p:spPr/>
        <p:txBody>
          <a:bodyPr/>
          <a:lstStyle/>
          <a:p>
            <a:endParaRPr lang="tr-TR"/>
          </a:p>
        </p:txBody>
      </p:sp>
      <p:sp>
        <p:nvSpPr>
          <p:cNvPr id="5" name="Text Placeholder 4"/>
          <p:cNvSpPr>
            <a:spLocks noGrp="1"/>
          </p:cNvSpPr>
          <p:nvPr>
            <p:ph type="body" sz="half" idx="2"/>
          </p:nvPr>
        </p:nvSpPr>
        <p:spPr>
          <a:xfrm>
            <a:off x="3000364" y="1928802"/>
            <a:ext cx="5929354" cy="4357717"/>
          </a:xfrm>
        </p:spPr>
        <p:txBody>
          <a:bodyPr>
            <a:normAutofit fontScale="92500" lnSpcReduction="20000"/>
          </a:bodyPr>
          <a:lstStyle/>
          <a:p>
            <a:r>
              <a:rPr lang="en-GB" b="1" dirty="0" smtClean="0">
                <a:latin typeface="Century Gothic" pitchFamily="32" charset="0"/>
              </a:rPr>
              <a:t> </a:t>
            </a:r>
            <a:r>
              <a:rPr lang="en-GB" b="1" dirty="0" err="1" smtClean="0">
                <a:latin typeface="Century Gothic" pitchFamily="32" charset="0"/>
              </a:rPr>
              <a:t>İtalya’da</a:t>
            </a:r>
            <a:r>
              <a:rPr lang="en-GB" b="1" dirty="0" smtClean="0">
                <a:latin typeface="Century Gothic" pitchFamily="32" charset="0"/>
              </a:rPr>
              <a:t> </a:t>
            </a:r>
            <a:r>
              <a:rPr lang="en-GB" b="1" dirty="0" err="1" smtClean="0">
                <a:latin typeface="Century Gothic" pitchFamily="32" charset="0"/>
              </a:rPr>
              <a:t>Salerno’</a:t>
            </a:r>
            <a:r>
              <a:rPr lang="en-GB" dirty="0" err="1" smtClean="0">
                <a:latin typeface="Century Gothic" pitchFamily="32" charset="0"/>
              </a:rPr>
              <a:t>da</a:t>
            </a:r>
            <a:r>
              <a:rPr lang="en-GB" dirty="0" smtClean="0">
                <a:latin typeface="Century Gothic" pitchFamily="32" charset="0"/>
              </a:rPr>
              <a:t> </a:t>
            </a:r>
            <a:r>
              <a:rPr lang="en-GB" dirty="0" err="1" smtClean="0">
                <a:latin typeface="Century Gothic" pitchFamily="32" charset="0"/>
              </a:rPr>
              <a:t>kurulan</a:t>
            </a:r>
            <a:r>
              <a:rPr lang="en-GB" dirty="0" smtClean="0">
                <a:latin typeface="Century Gothic" pitchFamily="32" charset="0"/>
              </a:rPr>
              <a:t> </a:t>
            </a:r>
            <a:r>
              <a:rPr lang="en-GB" dirty="0" err="1" smtClean="0">
                <a:latin typeface="Century Gothic" pitchFamily="32" charset="0"/>
              </a:rPr>
              <a:t>tıp</a:t>
            </a:r>
            <a:r>
              <a:rPr lang="en-GB" dirty="0" smtClean="0">
                <a:latin typeface="Century Gothic" pitchFamily="32" charset="0"/>
              </a:rPr>
              <a:t> </a:t>
            </a:r>
            <a:r>
              <a:rPr lang="en-GB" dirty="0" err="1" smtClean="0">
                <a:latin typeface="Century Gothic" pitchFamily="32" charset="0"/>
              </a:rPr>
              <a:t>okulu</a:t>
            </a:r>
            <a:r>
              <a:rPr lang="en-GB" dirty="0" smtClean="0">
                <a:latin typeface="Century Gothic" pitchFamily="32" charset="0"/>
              </a:rPr>
              <a:t>(11.yy) </a:t>
            </a:r>
            <a:r>
              <a:rPr lang="en-GB" dirty="0" err="1" smtClean="0">
                <a:latin typeface="Century Gothic" pitchFamily="32" charset="0"/>
              </a:rPr>
              <a:t>kadınlar</a:t>
            </a:r>
            <a:r>
              <a:rPr lang="tr-TR" dirty="0" smtClean="0">
                <a:latin typeface="Century Gothic" pitchFamily="32" charset="0"/>
              </a:rPr>
              <a:t>ı eğitime alması açısından ilginçtir. </a:t>
            </a:r>
            <a:r>
              <a:rPr lang="en-GB" dirty="0" err="1" smtClean="0">
                <a:latin typeface="Century Gothic" pitchFamily="32" charset="0"/>
              </a:rPr>
              <a:t>Bir</a:t>
            </a:r>
            <a:r>
              <a:rPr lang="tr-TR" dirty="0" smtClean="0">
                <a:latin typeface="Century Gothic" pitchFamily="32" charset="0"/>
              </a:rPr>
              <a:t> </a:t>
            </a:r>
            <a:r>
              <a:rPr lang="en-GB" dirty="0" err="1" smtClean="0">
                <a:latin typeface="Century Gothic" pitchFamily="32" charset="0"/>
              </a:rPr>
              <a:t>çok</a:t>
            </a:r>
            <a:r>
              <a:rPr lang="en-GB" dirty="0" smtClean="0">
                <a:latin typeface="Century Gothic" pitchFamily="32" charset="0"/>
              </a:rPr>
              <a:t> </a:t>
            </a:r>
            <a:r>
              <a:rPr lang="en-GB" dirty="0" err="1" smtClean="0">
                <a:latin typeface="Century Gothic" pitchFamily="32" charset="0"/>
              </a:rPr>
              <a:t>açıdan</a:t>
            </a:r>
            <a:r>
              <a:rPr lang="en-GB" dirty="0" smtClean="0">
                <a:latin typeface="Century Gothic" pitchFamily="32" charset="0"/>
              </a:rPr>
              <a:t> </a:t>
            </a:r>
            <a:r>
              <a:rPr lang="en-GB" dirty="0" err="1" smtClean="0">
                <a:latin typeface="Century Gothic" pitchFamily="32" charset="0"/>
              </a:rPr>
              <a:t>çağının</a:t>
            </a:r>
            <a:r>
              <a:rPr lang="en-GB" dirty="0" smtClean="0">
                <a:latin typeface="Century Gothic" pitchFamily="32" charset="0"/>
              </a:rPr>
              <a:t> </a:t>
            </a:r>
            <a:r>
              <a:rPr lang="en-GB" dirty="0" err="1" smtClean="0">
                <a:latin typeface="Century Gothic" pitchFamily="32" charset="0"/>
              </a:rPr>
              <a:t>çok</a:t>
            </a:r>
            <a:r>
              <a:rPr lang="en-GB" dirty="0" smtClean="0">
                <a:latin typeface="Century Gothic" pitchFamily="32" charset="0"/>
              </a:rPr>
              <a:t> </a:t>
            </a:r>
            <a:r>
              <a:rPr lang="en-GB" dirty="0" err="1" smtClean="0">
                <a:latin typeface="Century Gothic" pitchFamily="32" charset="0"/>
              </a:rPr>
              <a:t>önünde</a:t>
            </a:r>
            <a:r>
              <a:rPr lang="en-GB" dirty="0" smtClean="0">
                <a:latin typeface="Century Gothic" pitchFamily="32" charset="0"/>
              </a:rPr>
              <a:t> </a:t>
            </a:r>
            <a:r>
              <a:rPr lang="en-GB" dirty="0" err="1" smtClean="0">
                <a:latin typeface="Century Gothic" pitchFamily="32" charset="0"/>
              </a:rPr>
              <a:t>olan</a:t>
            </a:r>
            <a:r>
              <a:rPr lang="en-GB" dirty="0" smtClean="0">
                <a:latin typeface="Century Gothic" pitchFamily="32" charset="0"/>
              </a:rPr>
              <a:t> </a:t>
            </a:r>
            <a:r>
              <a:rPr lang="en-GB" dirty="0" err="1" smtClean="0">
                <a:latin typeface="Century Gothic" pitchFamily="32" charset="0"/>
              </a:rPr>
              <a:t>okul</a:t>
            </a:r>
            <a:r>
              <a:rPr lang="en-GB" dirty="0" smtClean="0">
                <a:latin typeface="Century Gothic" pitchFamily="32" charset="0"/>
              </a:rPr>
              <a:t> 13. </a:t>
            </a:r>
            <a:r>
              <a:rPr lang="en-GB" dirty="0" err="1" smtClean="0">
                <a:latin typeface="Century Gothic" pitchFamily="32" charset="0"/>
              </a:rPr>
              <a:t>Yüzyılda</a:t>
            </a:r>
            <a:r>
              <a:rPr lang="en-GB" dirty="0" smtClean="0">
                <a:latin typeface="Century Gothic" pitchFamily="32" charset="0"/>
              </a:rPr>
              <a:t> </a:t>
            </a:r>
            <a:r>
              <a:rPr lang="en-GB" dirty="0" err="1" smtClean="0">
                <a:latin typeface="Century Gothic" pitchFamily="32" charset="0"/>
              </a:rPr>
              <a:t>ortadan</a:t>
            </a:r>
            <a:r>
              <a:rPr lang="en-GB" dirty="0" smtClean="0">
                <a:latin typeface="Century Gothic" pitchFamily="32" charset="0"/>
              </a:rPr>
              <a:t> </a:t>
            </a:r>
            <a:r>
              <a:rPr lang="en-GB" dirty="0" err="1" smtClean="0">
                <a:latin typeface="Century Gothic" pitchFamily="32" charset="0"/>
              </a:rPr>
              <a:t>kaybolmasına</a:t>
            </a:r>
            <a:r>
              <a:rPr lang="en-GB" dirty="0" smtClean="0">
                <a:latin typeface="Century Gothic" pitchFamily="32" charset="0"/>
              </a:rPr>
              <a:t> </a:t>
            </a:r>
            <a:r>
              <a:rPr lang="en-GB" dirty="0" err="1" smtClean="0">
                <a:latin typeface="Century Gothic" pitchFamily="32" charset="0"/>
              </a:rPr>
              <a:t>rağmen</a:t>
            </a:r>
            <a:r>
              <a:rPr lang="en-GB" dirty="0" smtClean="0">
                <a:latin typeface="Century Gothic" pitchFamily="32" charset="0"/>
              </a:rPr>
              <a:t> </a:t>
            </a:r>
            <a:r>
              <a:rPr lang="en-GB" dirty="0" err="1" smtClean="0">
                <a:latin typeface="Century Gothic" pitchFamily="32" charset="0"/>
              </a:rPr>
              <a:t>burada</a:t>
            </a:r>
            <a:r>
              <a:rPr lang="en-GB" dirty="0" smtClean="0">
                <a:latin typeface="Century Gothic" pitchFamily="32" charset="0"/>
              </a:rPr>
              <a:t> </a:t>
            </a:r>
            <a:r>
              <a:rPr lang="en-GB" dirty="0" err="1" smtClean="0">
                <a:latin typeface="Century Gothic" pitchFamily="32" charset="0"/>
              </a:rPr>
              <a:t>yazılan</a:t>
            </a:r>
            <a:r>
              <a:rPr lang="en-GB" dirty="0" smtClean="0">
                <a:latin typeface="Century Gothic" pitchFamily="32" charset="0"/>
              </a:rPr>
              <a:t> </a:t>
            </a:r>
            <a:r>
              <a:rPr lang="en-GB" dirty="0" err="1" smtClean="0">
                <a:latin typeface="Century Gothic" pitchFamily="32" charset="0"/>
              </a:rPr>
              <a:t>tıp</a:t>
            </a:r>
            <a:r>
              <a:rPr lang="en-GB" dirty="0" smtClean="0">
                <a:latin typeface="Century Gothic" pitchFamily="32" charset="0"/>
              </a:rPr>
              <a:t> </a:t>
            </a:r>
            <a:r>
              <a:rPr lang="en-GB" dirty="0" err="1" smtClean="0">
                <a:latin typeface="Century Gothic" pitchFamily="32" charset="0"/>
              </a:rPr>
              <a:t>kitapları</a:t>
            </a:r>
            <a:r>
              <a:rPr lang="en-GB" dirty="0" smtClean="0">
                <a:latin typeface="Century Gothic" pitchFamily="32" charset="0"/>
              </a:rPr>
              <a:t> 17-18. </a:t>
            </a:r>
            <a:r>
              <a:rPr lang="en-GB" dirty="0" err="1" smtClean="0">
                <a:latin typeface="Century Gothic" pitchFamily="32" charset="0"/>
              </a:rPr>
              <a:t>Yüzyıla</a:t>
            </a:r>
            <a:r>
              <a:rPr lang="en-GB" dirty="0" smtClean="0">
                <a:latin typeface="Century Gothic" pitchFamily="32" charset="0"/>
              </a:rPr>
              <a:t> </a:t>
            </a:r>
            <a:r>
              <a:rPr lang="en-GB" dirty="0" err="1" smtClean="0">
                <a:latin typeface="Century Gothic" pitchFamily="32" charset="0"/>
              </a:rPr>
              <a:t>kadar</a:t>
            </a:r>
            <a:r>
              <a:rPr lang="en-GB" dirty="0" smtClean="0">
                <a:latin typeface="Century Gothic" pitchFamily="32" charset="0"/>
              </a:rPr>
              <a:t> </a:t>
            </a:r>
            <a:r>
              <a:rPr lang="en-GB" dirty="0" err="1" smtClean="0">
                <a:latin typeface="Century Gothic" pitchFamily="32" charset="0"/>
              </a:rPr>
              <a:t>bütün</a:t>
            </a:r>
            <a:r>
              <a:rPr lang="en-GB" dirty="0" smtClean="0">
                <a:latin typeface="Century Gothic" pitchFamily="32" charset="0"/>
              </a:rPr>
              <a:t> </a:t>
            </a:r>
            <a:r>
              <a:rPr lang="en-GB" dirty="0" err="1" smtClean="0">
                <a:latin typeface="Century Gothic" pitchFamily="32" charset="0"/>
              </a:rPr>
              <a:t>Avrupa’daki</a:t>
            </a:r>
            <a:r>
              <a:rPr lang="en-GB" dirty="0" smtClean="0">
                <a:latin typeface="Century Gothic" pitchFamily="32" charset="0"/>
              </a:rPr>
              <a:t> </a:t>
            </a:r>
            <a:r>
              <a:rPr lang="en-GB" dirty="0" err="1" smtClean="0">
                <a:latin typeface="Century Gothic" pitchFamily="32" charset="0"/>
              </a:rPr>
              <a:t>tıp</a:t>
            </a:r>
            <a:r>
              <a:rPr lang="en-GB" dirty="0" smtClean="0">
                <a:latin typeface="Century Gothic" pitchFamily="32" charset="0"/>
              </a:rPr>
              <a:t> </a:t>
            </a:r>
            <a:r>
              <a:rPr lang="en-GB" dirty="0" err="1" smtClean="0">
                <a:latin typeface="Century Gothic" pitchFamily="32" charset="0"/>
              </a:rPr>
              <a:t>eğitiminin</a:t>
            </a:r>
            <a:r>
              <a:rPr lang="en-GB" dirty="0" smtClean="0">
                <a:latin typeface="Century Gothic" pitchFamily="32" charset="0"/>
              </a:rPr>
              <a:t> </a:t>
            </a:r>
            <a:r>
              <a:rPr lang="en-GB" dirty="0" err="1" smtClean="0">
                <a:latin typeface="Century Gothic" pitchFamily="32" charset="0"/>
              </a:rPr>
              <a:t>ana</a:t>
            </a:r>
            <a:r>
              <a:rPr lang="en-GB" dirty="0" smtClean="0">
                <a:latin typeface="Century Gothic" pitchFamily="32" charset="0"/>
              </a:rPr>
              <a:t> </a:t>
            </a:r>
            <a:r>
              <a:rPr lang="en-GB" dirty="0" err="1" smtClean="0">
                <a:latin typeface="Century Gothic" pitchFamily="32" charset="0"/>
              </a:rPr>
              <a:t>kaynağını</a:t>
            </a:r>
            <a:r>
              <a:rPr lang="en-GB" dirty="0" smtClean="0">
                <a:latin typeface="Century Gothic" pitchFamily="32" charset="0"/>
              </a:rPr>
              <a:t> </a:t>
            </a:r>
            <a:r>
              <a:rPr lang="en-GB" dirty="0" err="1" smtClean="0">
                <a:latin typeface="Century Gothic" pitchFamily="32" charset="0"/>
              </a:rPr>
              <a:t>oluşturdu</a:t>
            </a:r>
            <a:r>
              <a:rPr lang="en-GB" dirty="0" smtClean="0">
                <a:latin typeface="Century Gothic" pitchFamily="32" charset="0"/>
              </a:rPr>
              <a:t>.  Salerno </a:t>
            </a:r>
            <a:r>
              <a:rPr lang="en-GB" dirty="0" err="1" smtClean="0">
                <a:latin typeface="Century Gothic" pitchFamily="32" charset="0"/>
              </a:rPr>
              <a:t>tıp</a:t>
            </a:r>
            <a:r>
              <a:rPr lang="en-GB" dirty="0" smtClean="0">
                <a:latin typeface="Century Gothic" pitchFamily="32" charset="0"/>
              </a:rPr>
              <a:t> </a:t>
            </a:r>
            <a:r>
              <a:rPr lang="en-GB" dirty="0" err="1" smtClean="0">
                <a:latin typeface="Century Gothic" pitchFamily="32" charset="0"/>
              </a:rPr>
              <a:t>okulunun</a:t>
            </a:r>
            <a:r>
              <a:rPr lang="en-GB" dirty="0" smtClean="0">
                <a:latin typeface="Century Gothic" pitchFamily="32" charset="0"/>
              </a:rPr>
              <a:t> </a:t>
            </a:r>
            <a:r>
              <a:rPr lang="en-GB" dirty="0" err="1" smtClean="0">
                <a:latin typeface="Century Gothic" pitchFamily="32" charset="0"/>
              </a:rPr>
              <a:t>jinekoloji</a:t>
            </a:r>
            <a:r>
              <a:rPr lang="en-GB" dirty="0" smtClean="0">
                <a:latin typeface="Century Gothic" pitchFamily="32" charset="0"/>
              </a:rPr>
              <a:t> </a:t>
            </a:r>
            <a:r>
              <a:rPr lang="en-GB" dirty="0" err="1" smtClean="0">
                <a:latin typeface="Century Gothic" pitchFamily="32" charset="0"/>
              </a:rPr>
              <a:t>ve</a:t>
            </a:r>
            <a:r>
              <a:rPr lang="en-GB" dirty="0" smtClean="0">
                <a:latin typeface="Century Gothic" pitchFamily="32" charset="0"/>
              </a:rPr>
              <a:t> </a:t>
            </a:r>
            <a:r>
              <a:rPr lang="en-GB" dirty="0" err="1" smtClean="0">
                <a:latin typeface="Century Gothic" pitchFamily="32" charset="0"/>
              </a:rPr>
              <a:t>obstetri</a:t>
            </a:r>
            <a:r>
              <a:rPr lang="en-GB" dirty="0" smtClean="0">
                <a:latin typeface="Century Gothic" pitchFamily="32" charset="0"/>
              </a:rPr>
              <a:t> </a:t>
            </a:r>
            <a:r>
              <a:rPr lang="en-GB" dirty="0" err="1" smtClean="0">
                <a:latin typeface="Century Gothic" pitchFamily="32" charset="0"/>
              </a:rPr>
              <a:t>kitabının</a:t>
            </a:r>
            <a:r>
              <a:rPr lang="en-GB" dirty="0" smtClean="0">
                <a:latin typeface="Century Gothic" pitchFamily="32" charset="0"/>
              </a:rPr>
              <a:t> </a:t>
            </a:r>
            <a:r>
              <a:rPr lang="en-GB" dirty="0" err="1" smtClean="0">
                <a:latin typeface="Century Gothic" pitchFamily="32" charset="0"/>
              </a:rPr>
              <a:t>yazarı</a:t>
            </a:r>
            <a:r>
              <a:rPr lang="en-GB" dirty="0" smtClean="0">
                <a:latin typeface="Century Gothic" pitchFamily="32" charset="0"/>
              </a:rPr>
              <a:t> </a:t>
            </a:r>
            <a:r>
              <a:rPr lang="en-GB" dirty="0" err="1" smtClean="0">
                <a:latin typeface="Century Gothic" pitchFamily="32" charset="0"/>
              </a:rPr>
              <a:t>ise</a:t>
            </a:r>
            <a:r>
              <a:rPr lang="en-GB" dirty="0" smtClean="0">
                <a:latin typeface="Century Gothic" pitchFamily="32" charset="0"/>
              </a:rPr>
              <a:t> </a:t>
            </a:r>
            <a:r>
              <a:rPr lang="en-GB" dirty="0" err="1" smtClean="0">
                <a:latin typeface="Century Gothic" pitchFamily="32" charset="0"/>
              </a:rPr>
              <a:t>bir</a:t>
            </a:r>
            <a:r>
              <a:rPr lang="en-GB" dirty="0" smtClean="0">
                <a:latin typeface="Century Gothic" pitchFamily="32" charset="0"/>
              </a:rPr>
              <a:t> </a:t>
            </a:r>
            <a:r>
              <a:rPr lang="en-GB" dirty="0" err="1" smtClean="0">
                <a:latin typeface="Century Gothic" pitchFamily="32" charset="0"/>
              </a:rPr>
              <a:t>kadındır</a:t>
            </a:r>
            <a:r>
              <a:rPr lang="en-GB" dirty="0" smtClean="0">
                <a:latin typeface="Century Gothic" pitchFamily="32" charset="0"/>
              </a:rPr>
              <a:t>: </a:t>
            </a:r>
            <a:r>
              <a:rPr lang="en-GB" b="1" dirty="0" err="1" smtClean="0">
                <a:latin typeface="Century Gothic" pitchFamily="32" charset="0"/>
              </a:rPr>
              <a:t>Trotula</a:t>
            </a:r>
            <a:r>
              <a:rPr lang="en-GB" b="1" dirty="0" smtClean="0">
                <a:latin typeface="Century Gothic" pitchFamily="32" charset="0"/>
              </a:rPr>
              <a:t>.</a:t>
            </a:r>
            <a:r>
              <a:rPr lang="en-GB" dirty="0" smtClean="0">
                <a:latin typeface="Century Gothic" pitchFamily="32" charset="0"/>
              </a:rPr>
              <a:t> </a:t>
            </a:r>
          </a:p>
          <a:p>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tr-TR" sz="3600" dirty="0" smtClean="0">
                <a:solidFill>
                  <a:schemeClr val="bg1"/>
                </a:solidFill>
              </a:rPr>
              <a:t>Şifacılar cadı mıydı?</a:t>
            </a:r>
            <a:br>
              <a:rPr lang="tr-TR" sz="3600" dirty="0" smtClean="0">
                <a:solidFill>
                  <a:schemeClr val="bg1"/>
                </a:solidFill>
              </a:rPr>
            </a:br>
            <a:r>
              <a:rPr lang="tr-TR" dirty="0" smtClean="0">
                <a:solidFill>
                  <a:schemeClr val="bg1"/>
                </a:solidFill>
              </a:rPr>
              <a:t>Ya da cinsiyet nedeniyle ölüm mü?</a:t>
            </a:r>
            <a:endParaRPr lang="en-GB" sz="3600" dirty="0">
              <a:solidFill>
                <a:schemeClr val="bg1"/>
              </a:solidFill>
            </a:endParaRPr>
          </a:p>
        </p:txBody>
      </p:sp>
      <p:sp>
        <p:nvSpPr>
          <p:cNvPr id="16386" name="Rectangle 2"/>
          <p:cNvSpPr>
            <a:spLocks noGrp="1" noChangeArrowheads="1"/>
          </p:cNvSpPr>
          <p:nvPr>
            <p:ph sz="half" idx="1"/>
          </p:nvPr>
        </p:nvSpPr>
        <p:spPr>
          <a:xfrm>
            <a:off x="214282" y="1643050"/>
            <a:ext cx="4857784" cy="4643470"/>
          </a:xfrm>
          <a:ln/>
        </p:spPr>
        <p:txBody>
          <a:bodyPr>
            <a:normAutofit fontScale="85000" lnSpcReduction="20000"/>
          </a:bodyPr>
          <a:lstStyle/>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en-GB" sz="1800" dirty="0" smtClean="0">
                <a:latin typeface="Century Gothic" pitchFamily="32" charset="0"/>
              </a:rPr>
              <a:t>  </a:t>
            </a:r>
            <a:r>
              <a:rPr lang="tr-TR" sz="1800" dirty="0" smtClean="0"/>
              <a:t> </a:t>
            </a:r>
            <a:r>
              <a:rPr lang="tr-TR" sz="3200" dirty="0" smtClean="0"/>
              <a:t>Cadı avı hep Batı, karanlık orta çağın ürünüymüş gibi algılanır. Oysa cadı olarak adlandırılan ve yakılan pek çok kadının, aslında kadın şifacılar olduğu, bunların daha çok 16. ve 17. yüzyılda yani Rönesans sırasında yakılırken bu sırada erkek doktorların profesyonelleşme yolunda önemli adımlar atmakta olduğunu da unutmamak gerekir.   </a:t>
            </a:r>
          </a:p>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3200" dirty="0">
              <a:latin typeface="Century Gothic" pitchFamily="32" charset="0"/>
            </a:endParaRPr>
          </a:p>
        </p:txBody>
      </p:sp>
      <p:sp>
        <p:nvSpPr>
          <p:cNvPr id="5" name="Content Placeholder 4"/>
          <p:cNvSpPr>
            <a:spLocks noGrp="1"/>
          </p:cNvSpPr>
          <p:nvPr>
            <p:ph sz="half" idx="2"/>
          </p:nvPr>
        </p:nvSpPr>
        <p:spPr/>
        <p:txBody>
          <a:bodyPr>
            <a:normAutofit fontScale="85000" lnSpcReduction="20000"/>
          </a:bodyPr>
          <a:lstStyle/>
          <a:p>
            <a:endParaRPr lang="tr-TR"/>
          </a:p>
        </p:txBody>
      </p:sp>
      <p:pic>
        <p:nvPicPr>
          <p:cNvPr id="16387" name="Picture 3"/>
          <p:cNvPicPr>
            <a:picLocks noChangeAspect="1" noChangeArrowheads="1"/>
          </p:cNvPicPr>
          <p:nvPr/>
        </p:nvPicPr>
        <p:blipFill>
          <a:blip r:embed="rId3" cstate="print"/>
          <a:srcRect/>
          <a:stretch>
            <a:fillRect/>
          </a:stretch>
        </p:blipFill>
        <p:spPr bwMode="auto">
          <a:xfrm>
            <a:off x="5691867" y="1524187"/>
            <a:ext cx="2768799" cy="411939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ln/>
        </p:spPr>
        <p:txBody>
          <a:bodyPr/>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tr-TR" sz="3600" dirty="0" smtClean="0">
                <a:solidFill>
                  <a:schemeClr val="bg1"/>
                </a:solidFill>
                <a:latin typeface="Arial" pitchFamily="34" charset="0"/>
                <a:cs typeface="Arial" pitchFamily="34" charset="0"/>
              </a:rPr>
              <a:t>Tıp okuluna girmek ama çalışamamak</a:t>
            </a:r>
            <a:endParaRPr lang="en-GB" sz="3600" dirty="0">
              <a:solidFill>
                <a:schemeClr val="bg1"/>
              </a:solidFill>
              <a:latin typeface="Arial" pitchFamily="34" charset="0"/>
              <a:cs typeface="Arial" pitchFamily="34" charset="0"/>
            </a:endParaRPr>
          </a:p>
        </p:txBody>
      </p:sp>
      <p:sp>
        <p:nvSpPr>
          <p:cNvPr id="17410" name="Rectangle 2"/>
          <p:cNvSpPr>
            <a:spLocks noGrp="1" noChangeArrowheads="1"/>
          </p:cNvSpPr>
          <p:nvPr>
            <p:ph sz="half" idx="1"/>
          </p:nvPr>
        </p:nvSpPr>
        <p:spPr>
          <a:ln/>
        </p:spPr>
        <p:txBody>
          <a:bodyPr>
            <a:normAutofit/>
          </a:bodyPr>
          <a:lstStyle/>
          <a:p>
            <a:pPr algn="just">
              <a:lnSpc>
                <a:spcPct val="93000"/>
              </a:lnSpc>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en-GB" sz="2400" b="1" dirty="0">
                <a:latin typeface="Arial" pitchFamily="34" charset="0"/>
                <a:cs typeface="Arial" pitchFamily="34" charset="0"/>
              </a:rPr>
              <a:t>Elizabeth </a:t>
            </a:r>
            <a:r>
              <a:rPr lang="en-GB" sz="2400" b="1" dirty="0" smtClean="0">
                <a:latin typeface="Arial" pitchFamily="34" charset="0"/>
                <a:cs typeface="Arial" pitchFamily="34" charset="0"/>
              </a:rPr>
              <a:t>Blackwell</a:t>
            </a:r>
            <a:r>
              <a:rPr lang="tr-TR" sz="2400" dirty="0" smtClean="0">
                <a:latin typeface="Arial" pitchFamily="34" charset="0"/>
                <a:cs typeface="Arial" pitchFamily="34" charset="0"/>
              </a:rPr>
              <a:t> (1821-1910)</a:t>
            </a:r>
            <a:r>
              <a:rPr lang="en-GB" sz="2400" dirty="0" smtClean="0">
                <a:latin typeface="Arial" pitchFamily="34" charset="0"/>
                <a:cs typeface="Arial" pitchFamily="34" charset="0"/>
              </a:rPr>
              <a:t>  </a:t>
            </a:r>
            <a:r>
              <a:rPr lang="en-GB" sz="2400" dirty="0">
                <a:latin typeface="Arial" pitchFamily="34" charset="0"/>
                <a:cs typeface="Arial" pitchFamily="34" charset="0"/>
              </a:rPr>
              <a:t>New </a:t>
            </a:r>
            <a:r>
              <a:rPr lang="en-GB" sz="2400" dirty="0" err="1">
                <a:latin typeface="Arial" pitchFamily="34" charset="0"/>
                <a:cs typeface="Arial" pitchFamily="34" charset="0"/>
              </a:rPr>
              <a:t>York’ta</a:t>
            </a:r>
            <a:r>
              <a:rPr lang="en-GB" sz="2400" dirty="0">
                <a:latin typeface="Arial" pitchFamily="34" charset="0"/>
                <a:cs typeface="Arial" pitchFamily="34" charset="0"/>
              </a:rPr>
              <a:t> </a:t>
            </a:r>
            <a:r>
              <a:rPr lang="en-GB" sz="2400" dirty="0" err="1">
                <a:latin typeface="Arial" pitchFamily="34" charset="0"/>
                <a:cs typeface="Arial" pitchFamily="34" charset="0"/>
              </a:rPr>
              <a:t>Tıp</a:t>
            </a:r>
            <a:r>
              <a:rPr lang="en-GB" sz="2400" dirty="0">
                <a:latin typeface="Arial" pitchFamily="34" charset="0"/>
                <a:cs typeface="Arial" pitchFamily="34" charset="0"/>
              </a:rPr>
              <a:t> </a:t>
            </a:r>
            <a:r>
              <a:rPr lang="en-GB" sz="2400" dirty="0" err="1">
                <a:latin typeface="Arial" pitchFamily="34" charset="0"/>
                <a:cs typeface="Arial" pitchFamily="34" charset="0"/>
              </a:rPr>
              <a:t>Okulunu</a:t>
            </a:r>
            <a:r>
              <a:rPr lang="en-GB" sz="2400" dirty="0">
                <a:latin typeface="Arial" pitchFamily="34" charset="0"/>
                <a:cs typeface="Arial" pitchFamily="34" charset="0"/>
              </a:rPr>
              <a:t> </a:t>
            </a:r>
            <a:r>
              <a:rPr lang="en-GB" sz="2400" dirty="0" err="1" smtClean="0">
                <a:latin typeface="Arial" pitchFamily="34" charset="0"/>
                <a:cs typeface="Arial" pitchFamily="34" charset="0"/>
              </a:rPr>
              <a:t>bitir</a:t>
            </a:r>
            <a:r>
              <a:rPr lang="tr-TR" sz="2400" dirty="0" smtClean="0">
                <a:latin typeface="Arial" pitchFamily="34" charset="0"/>
                <a:cs typeface="Arial" pitchFamily="34" charset="0"/>
              </a:rPr>
              <a:t>en</a:t>
            </a:r>
            <a:r>
              <a:rPr lang="en-GB" sz="2400" dirty="0" smtClean="0">
                <a:latin typeface="Arial" pitchFamily="34" charset="0"/>
                <a:cs typeface="Arial" pitchFamily="34" charset="0"/>
              </a:rPr>
              <a:t> </a:t>
            </a:r>
            <a:r>
              <a:rPr lang="en-GB" sz="2400" dirty="0" err="1">
                <a:latin typeface="Arial" pitchFamily="34" charset="0"/>
                <a:cs typeface="Arial" pitchFamily="34" charset="0"/>
              </a:rPr>
              <a:t>İlk</a:t>
            </a:r>
            <a:r>
              <a:rPr lang="en-GB" sz="2400" dirty="0">
                <a:latin typeface="Arial" pitchFamily="34" charset="0"/>
                <a:cs typeface="Arial" pitchFamily="34" charset="0"/>
              </a:rPr>
              <a:t> “</a:t>
            </a:r>
            <a:r>
              <a:rPr lang="en-GB" sz="2400" dirty="0" err="1">
                <a:latin typeface="Arial" pitchFamily="34" charset="0"/>
                <a:cs typeface="Arial" pitchFamily="34" charset="0"/>
              </a:rPr>
              <a:t>resmi</a:t>
            </a:r>
            <a:r>
              <a:rPr lang="en-GB" sz="2400" dirty="0">
                <a:latin typeface="Arial" pitchFamily="34" charset="0"/>
                <a:cs typeface="Arial" pitchFamily="34" charset="0"/>
              </a:rPr>
              <a:t>” </a:t>
            </a:r>
            <a:r>
              <a:rPr lang="en-GB" sz="2400" dirty="0" err="1">
                <a:latin typeface="Arial" pitchFamily="34" charset="0"/>
                <a:cs typeface="Arial" pitchFamily="34" charset="0"/>
              </a:rPr>
              <a:t>kadın</a:t>
            </a:r>
            <a:r>
              <a:rPr lang="en-GB" sz="2400" dirty="0">
                <a:latin typeface="Arial" pitchFamily="34" charset="0"/>
                <a:cs typeface="Arial" pitchFamily="34" charset="0"/>
              </a:rPr>
              <a:t> </a:t>
            </a:r>
            <a:r>
              <a:rPr lang="en-GB" sz="2400" dirty="0" err="1">
                <a:latin typeface="Arial" pitchFamily="34" charset="0"/>
                <a:cs typeface="Arial" pitchFamily="34" charset="0"/>
              </a:rPr>
              <a:t>hekimdir</a:t>
            </a:r>
            <a:r>
              <a:rPr lang="en-GB" sz="2400" dirty="0">
                <a:latin typeface="Arial" pitchFamily="34" charset="0"/>
                <a:cs typeface="Arial" pitchFamily="34" charset="0"/>
              </a:rPr>
              <a:t> </a:t>
            </a:r>
            <a:r>
              <a:rPr lang="en-GB" sz="2400" dirty="0" err="1">
                <a:latin typeface="Arial" pitchFamily="34" charset="0"/>
                <a:cs typeface="Arial" pitchFamily="34" charset="0"/>
              </a:rPr>
              <a:t>ve</a:t>
            </a:r>
            <a:r>
              <a:rPr lang="en-GB" sz="2400" dirty="0">
                <a:latin typeface="Arial" pitchFamily="34" charset="0"/>
                <a:cs typeface="Arial" pitchFamily="34" charset="0"/>
              </a:rPr>
              <a:t> </a:t>
            </a:r>
            <a:r>
              <a:rPr lang="en-GB" sz="2400" dirty="0" err="1">
                <a:latin typeface="Arial" pitchFamily="34" charset="0"/>
                <a:cs typeface="Arial" pitchFamily="34" charset="0"/>
              </a:rPr>
              <a:t>hekim</a:t>
            </a:r>
            <a:r>
              <a:rPr lang="en-GB" sz="2400" dirty="0">
                <a:latin typeface="Arial" pitchFamily="34" charset="0"/>
                <a:cs typeface="Arial" pitchFamily="34" charset="0"/>
              </a:rPr>
              <a:t> </a:t>
            </a:r>
            <a:r>
              <a:rPr lang="en-GB" sz="2400" dirty="0" err="1">
                <a:latin typeface="Arial" pitchFamily="34" charset="0"/>
                <a:cs typeface="Arial" pitchFamily="34" charset="0"/>
              </a:rPr>
              <a:t>olarak</a:t>
            </a:r>
            <a:r>
              <a:rPr lang="en-GB" sz="2400" dirty="0">
                <a:latin typeface="Arial" pitchFamily="34" charset="0"/>
                <a:cs typeface="Arial" pitchFamily="34" charset="0"/>
              </a:rPr>
              <a:t> </a:t>
            </a:r>
            <a:r>
              <a:rPr lang="en-GB" sz="2400" dirty="0" err="1">
                <a:latin typeface="Arial" pitchFamily="34" charset="0"/>
                <a:cs typeface="Arial" pitchFamily="34" charset="0"/>
              </a:rPr>
              <a:t>çalışma</a:t>
            </a:r>
            <a:r>
              <a:rPr lang="en-GB" sz="2400" dirty="0">
                <a:latin typeface="Arial" pitchFamily="34" charset="0"/>
                <a:cs typeface="Arial" pitchFamily="34" charset="0"/>
              </a:rPr>
              <a:t> </a:t>
            </a:r>
            <a:r>
              <a:rPr lang="en-GB" sz="2400" dirty="0" err="1">
                <a:latin typeface="Arial" pitchFamily="34" charset="0"/>
                <a:cs typeface="Arial" pitchFamily="34" charset="0"/>
              </a:rPr>
              <a:t>izni</a:t>
            </a:r>
            <a:r>
              <a:rPr lang="en-GB" sz="2400" dirty="0">
                <a:latin typeface="Arial" pitchFamily="34" charset="0"/>
                <a:cs typeface="Arial" pitchFamily="34" charset="0"/>
              </a:rPr>
              <a:t> </a:t>
            </a:r>
            <a:r>
              <a:rPr lang="en-GB" sz="2400" dirty="0" err="1">
                <a:latin typeface="Arial" pitchFamily="34" charset="0"/>
                <a:cs typeface="Arial" pitchFamily="34" charset="0"/>
              </a:rPr>
              <a:t>alamaz</a:t>
            </a:r>
            <a:r>
              <a:rPr lang="en-GB" sz="2400" dirty="0" smtClean="0">
                <a:latin typeface="Arial" pitchFamily="34" charset="0"/>
                <a:cs typeface="Arial" pitchFamily="34" charset="0"/>
              </a:rPr>
              <a:t>...</a:t>
            </a:r>
            <a:endParaRPr lang="tr-TR" sz="2400" dirty="0" smtClean="0">
              <a:latin typeface="Arial" pitchFamily="34" charset="0"/>
              <a:cs typeface="Arial" pitchFamily="34" charset="0"/>
            </a:endParaRPr>
          </a:p>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2400" dirty="0">
              <a:latin typeface="Arial" pitchFamily="34" charset="0"/>
              <a:cs typeface="Arial" pitchFamily="34" charset="0"/>
            </a:endParaRPr>
          </a:p>
          <a:p>
            <a:pPr algn="just">
              <a:lnSpc>
                <a:spcPct val="93000"/>
              </a:lnSpc>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en-GB" sz="2400" b="1" dirty="0">
                <a:latin typeface="Arial" pitchFamily="34" charset="0"/>
                <a:cs typeface="Arial" pitchFamily="34" charset="0"/>
              </a:rPr>
              <a:t>Elizabeth Garrett </a:t>
            </a:r>
            <a:r>
              <a:rPr lang="en-GB" sz="2400" b="1" dirty="0" err="1">
                <a:latin typeface="Arial" pitchFamily="34" charset="0"/>
                <a:cs typeface="Arial" pitchFamily="34" charset="0"/>
              </a:rPr>
              <a:t>İngiltere’de</a:t>
            </a:r>
            <a:r>
              <a:rPr lang="en-GB" sz="2400" b="1" dirty="0">
                <a:latin typeface="Arial" pitchFamily="34" charset="0"/>
                <a:cs typeface="Arial" pitchFamily="34" charset="0"/>
              </a:rPr>
              <a:t> </a:t>
            </a:r>
            <a:r>
              <a:rPr lang="en-GB" sz="2400" dirty="0" err="1">
                <a:latin typeface="Arial" pitchFamily="34" charset="0"/>
                <a:cs typeface="Arial" pitchFamily="34" charset="0"/>
              </a:rPr>
              <a:t>tıp</a:t>
            </a:r>
            <a:r>
              <a:rPr lang="en-GB" sz="2400" dirty="0">
                <a:latin typeface="Arial" pitchFamily="34" charset="0"/>
                <a:cs typeface="Arial" pitchFamily="34" charset="0"/>
              </a:rPr>
              <a:t> </a:t>
            </a:r>
            <a:r>
              <a:rPr lang="en-GB" sz="2400" dirty="0" err="1">
                <a:latin typeface="Arial" pitchFamily="34" charset="0"/>
                <a:cs typeface="Arial" pitchFamily="34" charset="0"/>
              </a:rPr>
              <a:t>okuduğu</a:t>
            </a:r>
            <a:r>
              <a:rPr lang="en-GB" sz="2400" dirty="0">
                <a:latin typeface="Arial" pitchFamily="34" charset="0"/>
                <a:cs typeface="Arial" pitchFamily="34" charset="0"/>
              </a:rPr>
              <a:t> </a:t>
            </a:r>
            <a:r>
              <a:rPr lang="en-GB" sz="2400" dirty="0" err="1">
                <a:latin typeface="Arial" pitchFamily="34" charset="0"/>
                <a:cs typeface="Arial" pitchFamily="34" charset="0"/>
              </a:rPr>
              <a:t>halde</a:t>
            </a:r>
            <a:r>
              <a:rPr lang="en-GB" sz="2400" dirty="0">
                <a:latin typeface="Arial" pitchFamily="34" charset="0"/>
                <a:cs typeface="Arial" pitchFamily="34" charset="0"/>
              </a:rPr>
              <a:t> </a:t>
            </a:r>
            <a:r>
              <a:rPr lang="en-GB" sz="2400" dirty="0" err="1">
                <a:latin typeface="Arial" pitchFamily="34" charset="0"/>
                <a:cs typeface="Arial" pitchFamily="34" charset="0"/>
              </a:rPr>
              <a:t>mezuniyet</a:t>
            </a:r>
            <a:r>
              <a:rPr lang="en-GB" sz="2400" dirty="0">
                <a:latin typeface="Arial" pitchFamily="34" charset="0"/>
                <a:cs typeface="Arial" pitchFamily="34" charset="0"/>
              </a:rPr>
              <a:t> </a:t>
            </a:r>
            <a:r>
              <a:rPr lang="en-GB" sz="2400" dirty="0" err="1">
                <a:latin typeface="Arial" pitchFamily="34" charset="0"/>
                <a:cs typeface="Arial" pitchFamily="34" charset="0"/>
              </a:rPr>
              <a:t>sınavlarına</a:t>
            </a:r>
            <a:r>
              <a:rPr lang="en-GB" sz="2400" dirty="0">
                <a:latin typeface="Arial" pitchFamily="34" charset="0"/>
                <a:cs typeface="Arial" pitchFamily="34" charset="0"/>
              </a:rPr>
              <a:t> </a:t>
            </a:r>
            <a:r>
              <a:rPr lang="en-GB" sz="2400" dirty="0" err="1">
                <a:latin typeface="Arial" pitchFamily="34" charset="0"/>
                <a:cs typeface="Arial" pitchFamily="34" charset="0"/>
              </a:rPr>
              <a:t>kabul</a:t>
            </a:r>
            <a:r>
              <a:rPr lang="en-GB" sz="2400" dirty="0">
                <a:latin typeface="Arial" pitchFamily="34" charset="0"/>
                <a:cs typeface="Arial" pitchFamily="34" charset="0"/>
              </a:rPr>
              <a:t> </a:t>
            </a:r>
            <a:r>
              <a:rPr lang="en-GB" sz="2400" dirty="0" err="1" smtClean="0">
                <a:latin typeface="Arial" pitchFamily="34" charset="0"/>
                <a:cs typeface="Arial" pitchFamily="34" charset="0"/>
              </a:rPr>
              <a:t>edilme</a:t>
            </a:r>
            <a:r>
              <a:rPr lang="tr-TR" sz="2400" dirty="0" smtClean="0">
                <a:latin typeface="Arial" pitchFamily="34" charset="0"/>
                <a:cs typeface="Arial" pitchFamily="34" charset="0"/>
              </a:rPr>
              <a:t>z</a:t>
            </a:r>
            <a:r>
              <a:rPr lang="en-GB" sz="2400" dirty="0" smtClean="0">
                <a:latin typeface="Arial" pitchFamily="34" charset="0"/>
                <a:cs typeface="Arial" pitchFamily="34" charset="0"/>
              </a:rPr>
              <a:t> </a:t>
            </a:r>
            <a:r>
              <a:rPr lang="en-GB" sz="2400" dirty="0" err="1">
                <a:latin typeface="Arial" pitchFamily="34" charset="0"/>
                <a:cs typeface="Arial" pitchFamily="34" charset="0"/>
              </a:rPr>
              <a:t>ve</a:t>
            </a:r>
            <a:r>
              <a:rPr lang="en-GB" sz="2400" dirty="0">
                <a:latin typeface="Arial" pitchFamily="34" charset="0"/>
                <a:cs typeface="Arial" pitchFamily="34" charset="0"/>
              </a:rPr>
              <a:t> </a:t>
            </a:r>
            <a:r>
              <a:rPr lang="en-GB" sz="2400" dirty="0" err="1" smtClean="0">
                <a:latin typeface="Arial" pitchFamily="34" charset="0"/>
                <a:cs typeface="Arial" pitchFamily="34" charset="0"/>
              </a:rPr>
              <a:t>eczacılık</a:t>
            </a:r>
            <a:r>
              <a:rPr lang="en-GB" sz="2400" dirty="0" smtClean="0">
                <a:latin typeface="Arial" pitchFamily="34" charset="0"/>
                <a:cs typeface="Arial" pitchFamily="34" charset="0"/>
              </a:rPr>
              <a:t> </a:t>
            </a:r>
            <a:r>
              <a:rPr lang="en-GB" sz="2400" dirty="0" err="1">
                <a:latin typeface="Arial" pitchFamily="34" charset="0"/>
                <a:cs typeface="Arial" pitchFamily="34" charset="0"/>
              </a:rPr>
              <a:t>lisansı</a:t>
            </a:r>
            <a:r>
              <a:rPr lang="en-GB" sz="2400" dirty="0">
                <a:latin typeface="Arial" pitchFamily="34" charset="0"/>
                <a:cs typeface="Arial" pitchFamily="34" charset="0"/>
              </a:rPr>
              <a:t> </a:t>
            </a:r>
            <a:r>
              <a:rPr lang="en-GB" sz="2400" dirty="0" err="1">
                <a:latin typeface="Arial" pitchFamily="34" charset="0"/>
                <a:cs typeface="Arial" pitchFamily="34" charset="0"/>
              </a:rPr>
              <a:t>alarak</a:t>
            </a:r>
            <a:r>
              <a:rPr lang="en-GB" sz="2400" dirty="0">
                <a:latin typeface="Arial" pitchFamily="34" charset="0"/>
                <a:cs typeface="Arial" pitchFamily="34" charset="0"/>
              </a:rPr>
              <a:t> </a:t>
            </a:r>
            <a:r>
              <a:rPr lang="en-GB" sz="2400" dirty="0" err="1">
                <a:latin typeface="Arial" pitchFamily="34" charset="0"/>
                <a:cs typeface="Arial" pitchFamily="34" charset="0"/>
              </a:rPr>
              <a:t>tıbbi</a:t>
            </a:r>
            <a:r>
              <a:rPr lang="en-GB" sz="2400" dirty="0">
                <a:latin typeface="Arial" pitchFamily="34" charset="0"/>
                <a:cs typeface="Arial" pitchFamily="34" charset="0"/>
              </a:rPr>
              <a:t> </a:t>
            </a:r>
            <a:r>
              <a:rPr lang="en-GB" sz="2400" dirty="0" err="1">
                <a:latin typeface="Arial" pitchFamily="34" charset="0"/>
                <a:cs typeface="Arial" pitchFamily="34" charset="0"/>
              </a:rPr>
              <a:t>pratik</a:t>
            </a:r>
            <a:r>
              <a:rPr lang="en-GB" sz="2400" dirty="0">
                <a:latin typeface="Arial" pitchFamily="34" charset="0"/>
                <a:cs typeface="Arial" pitchFamily="34" charset="0"/>
              </a:rPr>
              <a:t> </a:t>
            </a:r>
            <a:r>
              <a:rPr lang="en-GB" sz="2400" dirty="0" err="1" smtClean="0">
                <a:latin typeface="Arial" pitchFamily="34" charset="0"/>
                <a:cs typeface="Arial" pitchFamily="34" charset="0"/>
              </a:rPr>
              <a:t>yapabili</a:t>
            </a:r>
            <a:r>
              <a:rPr lang="tr-TR" sz="2400" dirty="0" smtClean="0">
                <a:latin typeface="Arial" pitchFamily="34" charset="0"/>
                <a:cs typeface="Arial" pitchFamily="34" charset="0"/>
              </a:rPr>
              <a:t>r</a:t>
            </a:r>
            <a:r>
              <a:rPr lang="en-GB" sz="2400" dirty="0" smtClean="0">
                <a:latin typeface="Arial" pitchFamily="34" charset="0"/>
                <a:cs typeface="Arial" pitchFamily="34" charset="0"/>
              </a:rPr>
              <a:t>. </a:t>
            </a:r>
            <a:endParaRPr lang="en-GB" sz="2400" dirty="0">
              <a:latin typeface="Arial" pitchFamily="34" charset="0"/>
              <a:cs typeface="Arial" pitchFamily="34" charset="0"/>
            </a:endParaRPr>
          </a:p>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2400" dirty="0">
              <a:latin typeface="Arial" pitchFamily="34" charset="0"/>
              <a:cs typeface="Arial" pitchFamily="34" charset="0"/>
            </a:endParaRPr>
          </a:p>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2400" dirty="0">
              <a:latin typeface="Century Gothic" pitchFamily="32" charset="0"/>
            </a:endParaRPr>
          </a:p>
        </p:txBody>
      </p:sp>
      <p:sp>
        <p:nvSpPr>
          <p:cNvPr id="7" name="Content Placeholder 6"/>
          <p:cNvSpPr>
            <a:spLocks noGrp="1"/>
          </p:cNvSpPr>
          <p:nvPr>
            <p:ph sz="half" idx="2"/>
          </p:nvPr>
        </p:nvSpPr>
        <p:spPr/>
        <p:txBody>
          <a:bodyPr/>
          <a:lstStyle/>
          <a:p>
            <a:endParaRPr lang="tr-TR"/>
          </a:p>
        </p:txBody>
      </p:sp>
      <p:pic>
        <p:nvPicPr>
          <p:cNvPr id="6" name="Picture 4"/>
          <p:cNvPicPr>
            <a:picLocks noChangeAspect="1" noChangeArrowheads="1"/>
          </p:cNvPicPr>
          <p:nvPr/>
        </p:nvPicPr>
        <p:blipFill>
          <a:blip r:embed="rId3" cstate="print"/>
          <a:srcRect/>
          <a:stretch>
            <a:fillRect/>
          </a:stretch>
        </p:blipFill>
        <p:spPr bwMode="auto">
          <a:xfrm>
            <a:off x="5072066" y="1714488"/>
            <a:ext cx="3092454" cy="4231779"/>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481" y="313953"/>
            <a:ext cx="7708320" cy="1144921"/>
          </a:xfrm>
          <a:ln/>
        </p:spPr>
        <p:txBody>
          <a:bodyPr/>
          <a:lstStyle/>
          <a:p>
            <a:pPr marL="390246" indent="-293764" algn="l">
              <a:lnSpc>
                <a:spcPct val="99000"/>
              </a:lnSpc>
              <a:spcAft>
                <a:spcPts val="1293"/>
              </a:spcAft>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3600" b="1" dirty="0" smtClean="0">
                <a:solidFill>
                  <a:schemeClr val="bg1"/>
                </a:solidFill>
                <a:latin typeface="Arial" pitchFamily="34" charset="0"/>
                <a:cs typeface="Arial" pitchFamily="34" charset="0"/>
              </a:rPr>
              <a:t>Selçuklu, Osmanlı’da hekimeler</a:t>
            </a:r>
            <a:r>
              <a:rPr lang="tr-TR" sz="3600" b="1" dirty="0" smtClean="0">
                <a:solidFill>
                  <a:srgbClr val="800000"/>
                </a:solidFill>
                <a:latin typeface="Century Gothic" pitchFamily="32" charset="0"/>
              </a:rPr>
              <a:t/>
            </a:r>
            <a:br>
              <a:rPr lang="tr-TR" sz="3600" b="1" dirty="0" smtClean="0">
                <a:solidFill>
                  <a:srgbClr val="800000"/>
                </a:solidFill>
                <a:latin typeface="Century Gothic" pitchFamily="32" charset="0"/>
              </a:rPr>
            </a:br>
            <a:endParaRPr lang="en-GB" sz="3600" b="1" dirty="0">
              <a:solidFill>
                <a:srgbClr val="800000"/>
              </a:solidFill>
              <a:latin typeface="Century Gothic" pitchFamily="32" charset="0"/>
            </a:endParaRPr>
          </a:p>
        </p:txBody>
      </p:sp>
      <p:sp>
        <p:nvSpPr>
          <p:cNvPr id="22530" name="Rectangle 2"/>
          <p:cNvSpPr>
            <a:spLocks noGrp="1" noChangeArrowheads="1"/>
          </p:cNvSpPr>
          <p:nvPr>
            <p:ph idx="1"/>
          </p:nvPr>
        </p:nvSpPr>
        <p:spPr>
          <a:xfrm>
            <a:off x="816480" y="1604329"/>
            <a:ext cx="7348320" cy="4526396"/>
          </a:xfrm>
          <a:ln/>
        </p:spPr>
        <p:txBody>
          <a:bodyPr>
            <a:noAutofit/>
          </a:bodyPr>
          <a:lstStyle/>
          <a:p>
            <a:pPr algn="just">
              <a:lnSpc>
                <a:spcPct val="93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en-GB" sz="2400" dirty="0" err="1">
                <a:latin typeface="Arial" pitchFamily="34" charset="0"/>
                <a:cs typeface="Arial" pitchFamily="34" charset="0"/>
              </a:rPr>
              <a:t>Hekimeler</a:t>
            </a:r>
            <a:r>
              <a:rPr lang="en-GB" sz="2400" dirty="0">
                <a:latin typeface="Arial" pitchFamily="34" charset="0"/>
                <a:cs typeface="Arial" pitchFamily="34" charset="0"/>
              </a:rPr>
              <a:t>, </a:t>
            </a:r>
            <a:r>
              <a:rPr lang="en-GB" sz="2400" dirty="0" err="1">
                <a:latin typeface="Arial" pitchFamily="34" charset="0"/>
                <a:cs typeface="Arial" pitchFamily="34" charset="0"/>
              </a:rPr>
              <a:t>genellikle</a:t>
            </a:r>
            <a:r>
              <a:rPr lang="en-GB" sz="2400" dirty="0">
                <a:latin typeface="Arial" pitchFamily="34" charset="0"/>
                <a:cs typeface="Arial" pitchFamily="34" charset="0"/>
              </a:rPr>
              <a:t> </a:t>
            </a:r>
            <a:r>
              <a:rPr lang="en-GB" sz="2400" dirty="0" err="1">
                <a:latin typeface="Arial" pitchFamily="34" charset="0"/>
                <a:cs typeface="Arial" pitchFamily="34" charset="0"/>
              </a:rPr>
              <a:t>tek</a:t>
            </a:r>
            <a:r>
              <a:rPr lang="en-GB" sz="2400" dirty="0">
                <a:latin typeface="Arial" pitchFamily="34" charset="0"/>
                <a:cs typeface="Arial" pitchFamily="34" charset="0"/>
              </a:rPr>
              <a:t> </a:t>
            </a:r>
            <a:r>
              <a:rPr lang="en-GB" sz="2400" dirty="0" err="1">
                <a:latin typeface="Arial" pitchFamily="34" charset="0"/>
                <a:cs typeface="Arial" pitchFamily="34" charset="0"/>
              </a:rPr>
              <a:t>bir</a:t>
            </a:r>
            <a:r>
              <a:rPr lang="en-GB" sz="2400" dirty="0">
                <a:latin typeface="Arial" pitchFamily="34" charset="0"/>
                <a:cs typeface="Arial" pitchFamily="34" charset="0"/>
              </a:rPr>
              <a:t> </a:t>
            </a:r>
            <a:r>
              <a:rPr lang="en-GB" sz="2400" dirty="0" err="1">
                <a:latin typeface="Arial" pitchFamily="34" charset="0"/>
                <a:cs typeface="Arial" pitchFamily="34" charset="0"/>
              </a:rPr>
              <a:t>hastalığı</a:t>
            </a:r>
            <a:r>
              <a:rPr lang="en-GB" sz="2400" dirty="0">
                <a:latin typeface="Arial" pitchFamily="34" charset="0"/>
                <a:cs typeface="Arial" pitchFamily="34" charset="0"/>
              </a:rPr>
              <a:t> </a:t>
            </a:r>
            <a:r>
              <a:rPr lang="en-GB" sz="2400" dirty="0" err="1">
                <a:latin typeface="Arial" pitchFamily="34" charset="0"/>
                <a:cs typeface="Arial" pitchFamily="34" charset="0"/>
              </a:rPr>
              <a:t>ya</a:t>
            </a:r>
            <a:r>
              <a:rPr lang="en-GB" sz="2400" dirty="0">
                <a:latin typeface="Arial" pitchFamily="34" charset="0"/>
                <a:cs typeface="Arial" pitchFamily="34" charset="0"/>
              </a:rPr>
              <a:t> </a:t>
            </a:r>
            <a:r>
              <a:rPr lang="en-GB" sz="2400" dirty="0" err="1">
                <a:latin typeface="Arial" pitchFamily="34" charset="0"/>
                <a:cs typeface="Arial" pitchFamily="34" charset="0"/>
              </a:rPr>
              <a:t>da</a:t>
            </a:r>
            <a:r>
              <a:rPr lang="en-GB" sz="2400" dirty="0">
                <a:latin typeface="Arial" pitchFamily="34" charset="0"/>
                <a:cs typeface="Arial" pitchFamily="34" charset="0"/>
              </a:rPr>
              <a:t> </a:t>
            </a:r>
            <a:r>
              <a:rPr lang="en-GB" sz="2400" dirty="0" err="1">
                <a:latin typeface="Arial" pitchFamily="34" charset="0"/>
                <a:cs typeface="Arial" pitchFamily="34" charset="0"/>
              </a:rPr>
              <a:t>benzer</a:t>
            </a:r>
            <a:r>
              <a:rPr lang="en-GB" sz="2400" dirty="0">
                <a:latin typeface="Arial" pitchFamily="34" charset="0"/>
                <a:cs typeface="Arial" pitchFamily="34" charset="0"/>
              </a:rPr>
              <a:t> </a:t>
            </a:r>
            <a:r>
              <a:rPr lang="en-GB" sz="2400" dirty="0" err="1">
                <a:latin typeface="Arial" pitchFamily="34" charset="0"/>
                <a:cs typeface="Arial" pitchFamily="34" charset="0"/>
              </a:rPr>
              <a:t>hastalıkları</a:t>
            </a:r>
            <a:r>
              <a:rPr lang="en-GB" sz="2400" dirty="0">
                <a:latin typeface="Arial" pitchFamily="34" charset="0"/>
                <a:cs typeface="Arial" pitchFamily="34" charset="0"/>
              </a:rPr>
              <a:t> </a:t>
            </a:r>
            <a:r>
              <a:rPr lang="en-GB" sz="2400" dirty="0" err="1">
                <a:latin typeface="Arial" pitchFamily="34" charset="0"/>
                <a:cs typeface="Arial" pitchFamily="34" charset="0"/>
              </a:rPr>
              <a:t>geleneksel</a:t>
            </a:r>
            <a:r>
              <a:rPr lang="en-GB" sz="2400" dirty="0">
                <a:latin typeface="Arial" pitchFamily="34" charset="0"/>
                <a:cs typeface="Arial" pitchFamily="34" charset="0"/>
              </a:rPr>
              <a:t> </a:t>
            </a:r>
            <a:r>
              <a:rPr lang="en-GB" sz="2400" dirty="0" err="1">
                <a:latin typeface="Arial" pitchFamily="34" charset="0"/>
                <a:cs typeface="Arial" pitchFamily="34" charset="0"/>
              </a:rPr>
              <a:t>yöntemlerle</a:t>
            </a:r>
            <a:r>
              <a:rPr lang="en-GB" sz="2400" dirty="0">
                <a:latin typeface="Arial" pitchFamily="34" charset="0"/>
                <a:cs typeface="Arial" pitchFamily="34" charset="0"/>
              </a:rPr>
              <a:t> </a:t>
            </a:r>
            <a:r>
              <a:rPr lang="en-GB" sz="2400" dirty="0" err="1">
                <a:latin typeface="Arial" pitchFamily="34" charset="0"/>
                <a:cs typeface="Arial" pitchFamily="34" charset="0"/>
              </a:rPr>
              <a:t>tedavi</a:t>
            </a:r>
            <a:r>
              <a:rPr lang="en-GB" sz="2400" dirty="0">
                <a:latin typeface="Arial" pitchFamily="34" charset="0"/>
                <a:cs typeface="Arial" pitchFamily="34" charset="0"/>
              </a:rPr>
              <a:t> </a:t>
            </a:r>
            <a:r>
              <a:rPr lang="en-GB" sz="2400" dirty="0" err="1">
                <a:latin typeface="Arial" pitchFamily="34" charset="0"/>
                <a:cs typeface="Arial" pitchFamily="34" charset="0"/>
              </a:rPr>
              <a:t>ederler</a:t>
            </a:r>
            <a:r>
              <a:rPr lang="en-GB" sz="2400" dirty="0">
                <a:latin typeface="Arial" pitchFamily="34" charset="0"/>
                <a:cs typeface="Arial" pitchFamily="34" charset="0"/>
              </a:rPr>
              <a:t>: </a:t>
            </a:r>
            <a:endParaRPr lang="tr-TR" sz="2400" dirty="0" smtClean="0">
              <a:latin typeface="Arial" pitchFamily="34" charset="0"/>
              <a:cs typeface="Arial" pitchFamily="34" charset="0"/>
            </a:endParaRPr>
          </a:p>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2400" dirty="0">
              <a:latin typeface="Arial" pitchFamily="34" charset="0"/>
              <a:cs typeface="Arial" pitchFamily="34" charset="0"/>
            </a:endParaRPr>
          </a:p>
          <a:p>
            <a:pPr algn="just">
              <a:lnSpc>
                <a:spcPct val="93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2400" b="1" dirty="0" smtClean="0">
                <a:latin typeface="Arial" pitchFamily="34" charset="0"/>
                <a:cs typeface="Arial" pitchFamily="34" charset="0"/>
              </a:rPr>
              <a:t>	</a:t>
            </a:r>
            <a:r>
              <a:rPr lang="en-GB" sz="2400" b="1" dirty="0" err="1" smtClean="0">
                <a:latin typeface="Arial" pitchFamily="34" charset="0"/>
                <a:cs typeface="Arial" pitchFamily="34" charset="0"/>
              </a:rPr>
              <a:t>Aşıcı</a:t>
            </a:r>
            <a:r>
              <a:rPr lang="en-GB" sz="2400" b="1" dirty="0" smtClean="0">
                <a:latin typeface="Arial" pitchFamily="34" charset="0"/>
                <a:cs typeface="Arial" pitchFamily="34" charset="0"/>
              </a:rPr>
              <a:t> </a:t>
            </a:r>
            <a:r>
              <a:rPr lang="en-GB" sz="2400" b="1" dirty="0" err="1">
                <a:latin typeface="Arial" pitchFamily="34" charset="0"/>
                <a:cs typeface="Arial" pitchFamily="34" charset="0"/>
              </a:rPr>
              <a:t>Hatun</a:t>
            </a:r>
            <a:r>
              <a:rPr lang="en-GB" sz="2400" b="1" dirty="0">
                <a:latin typeface="Arial" pitchFamily="34" charset="0"/>
                <a:cs typeface="Arial" pitchFamily="34" charset="0"/>
              </a:rPr>
              <a:t>”, “</a:t>
            </a:r>
            <a:r>
              <a:rPr lang="en-GB" sz="2400" b="1" dirty="0" err="1">
                <a:latin typeface="Arial" pitchFamily="34" charset="0"/>
                <a:cs typeface="Arial" pitchFamily="34" charset="0"/>
              </a:rPr>
              <a:t>Keyci</a:t>
            </a:r>
            <a:r>
              <a:rPr lang="en-GB" sz="2400" b="1" dirty="0">
                <a:latin typeface="Arial" pitchFamily="34" charset="0"/>
                <a:cs typeface="Arial" pitchFamily="34" charset="0"/>
              </a:rPr>
              <a:t> </a:t>
            </a:r>
            <a:r>
              <a:rPr lang="en-GB" sz="2400" b="1" dirty="0" err="1">
                <a:latin typeface="Arial" pitchFamily="34" charset="0"/>
                <a:cs typeface="Arial" pitchFamily="34" charset="0"/>
              </a:rPr>
              <a:t>Hatun</a:t>
            </a:r>
            <a:r>
              <a:rPr lang="en-GB" sz="2400" b="1" dirty="0">
                <a:latin typeface="Arial" pitchFamily="34" charset="0"/>
                <a:cs typeface="Arial" pitchFamily="34" charset="0"/>
              </a:rPr>
              <a:t>”(</a:t>
            </a:r>
            <a:r>
              <a:rPr lang="en-GB" sz="2400" b="1" dirty="0" err="1">
                <a:latin typeface="Arial" pitchFamily="34" charset="0"/>
                <a:cs typeface="Arial" pitchFamily="34" charset="0"/>
              </a:rPr>
              <a:t>dağlama</a:t>
            </a:r>
            <a:r>
              <a:rPr lang="en-GB" sz="2400" b="1" dirty="0">
                <a:latin typeface="Arial" pitchFamily="34" charset="0"/>
                <a:cs typeface="Arial" pitchFamily="34" charset="0"/>
              </a:rPr>
              <a:t> </a:t>
            </a:r>
            <a:r>
              <a:rPr lang="en-GB" sz="2400" b="1" dirty="0" err="1">
                <a:latin typeface="Arial" pitchFamily="34" charset="0"/>
                <a:cs typeface="Arial" pitchFamily="34" charset="0"/>
              </a:rPr>
              <a:t>ile</a:t>
            </a:r>
            <a:r>
              <a:rPr lang="en-GB" sz="2400" b="1" dirty="0">
                <a:latin typeface="Arial" pitchFamily="34" charset="0"/>
                <a:cs typeface="Arial" pitchFamily="34" charset="0"/>
              </a:rPr>
              <a:t> </a:t>
            </a:r>
            <a:r>
              <a:rPr lang="en-GB" sz="2400" b="1" dirty="0" err="1">
                <a:latin typeface="Arial" pitchFamily="34" charset="0"/>
                <a:cs typeface="Arial" pitchFamily="34" charset="0"/>
              </a:rPr>
              <a:t>tedavi</a:t>
            </a:r>
            <a:r>
              <a:rPr lang="en-GB" sz="2400" b="1" dirty="0">
                <a:latin typeface="Arial" pitchFamily="34" charset="0"/>
                <a:cs typeface="Arial" pitchFamily="34" charset="0"/>
              </a:rPr>
              <a:t>), “</a:t>
            </a:r>
            <a:r>
              <a:rPr lang="en-GB" sz="2400" b="1" dirty="0" err="1">
                <a:latin typeface="Arial" pitchFamily="34" charset="0"/>
                <a:cs typeface="Arial" pitchFamily="34" charset="0"/>
              </a:rPr>
              <a:t>Kenhal</a:t>
            </a:r>
            <a:r>
              <a:rPr lang="en-GB" sz="2400" b="1" dirty="0">
                <a:latin typeface="Arial" pitchFamily="34" charset="0"/>
                <a:cs typeface="Arial" pitchFamily="34" charset="0"/>
              </a:rPr>
              <a:t>”(</a:t>
            </a:r>
            <a:r>
              <a:rPr lang="en-GB" sz="2400" b="1" dirty="0" err="1">
                <a:latin typeface="Arial" pitchFamily="34" charset="0"/>
                <a:cs typeface="Arial" pitchFamily="34" charset="0"/>
              </a:rPr>
              <a:t>göz</a:t>
            </a:r>
            <a:r>
              <a:rPr lang="en-GB" sz="2400" b="1" dirty="0">
                <a:latin typeface="Arial" pitchFamily="34" charset="0"/>
                <a:cs typeface="Arial" pitchFamily="34" charset="0"/>
              </a:rPr>
              <a:t> </a:t>
            </a:r>
            <a:r>
              <a:rPr lang="en-GB" sz="2400" b="1" dirty="0" err="1">
                <a:latin typeface="Arial" pitchFamily="34" charset="0"/>
                <a:cs typeface="Arial" pitchFamily="34" charset="0"/>
              </a:rPr>
              <a:t>tedavisi</a:t>
            </a:r>
            <a:r>
              <a:rPr lang="en-GB" sz="2400" b="1" dirty="0">
                <a:latin typeface="Arial" pitchFamily="34" charset="0"/>
                <a:cs typeface="Arial" pitchFamily="34" charset="0"/>
              </a:rPr>
              <a:t>), “</a:t>
            </a:r>
            <a:r>
              <a:rPr lang="en-GB" sz="2400" b="1" dirty="0" err="1">
                <a:latin typeface="Arial" pitchFamily="34" charset="0"/>
                <a:cs typeface="Arial" pitchFamily="34" charset="0"/>
              </a:rPr>
              <a:t>Kırbacı</a:t>
            </a:r>
            <a:r>
              <a:rPr lang="en-GB" sz="2400" b="1" dirty="0">
                <a:latin typeface="Arial" pitchFamily="34" charset="0"/>
                <a:cs typeface="Arial" pitchFamily="34" charset="0"/>
              </a:rPr>
              <a:t> </a:t>
            </a:r>
            <a:r>
              <a:rPr lang="en-GB" sz="2400" b="1" dirty="0" err="1">
                <a:latin typeface="Arial" pitchFamily="34" charset="0"/>
                <a:cs typeface="Arial" pitchFamily="34" charset="0"/>
              </a:rPr>
              <a:t>Kadınlar</a:t>
            </a:r>
            <a:r>
              <a:rPr lang="en-GB" sz="2400" b="1" dirty="0">
                <a:latin typeface="Arial" pitchFamily="34" charset="0"/>
                <a:cs typeface="Arial" pitchFamily="34" charset="0"/>
              </a:rPr>
              <a:t>”( </a:t>
            </a:r>
            <a:r>
              <a:rPr lang="en-GB" sz="2400" b="1" dirty="0" err="1">
                <a:latin typeface="Arial" pitchFamily="34" charset="0"/>
                <a:cs typeface="Arial" pitchFamily="34" charset="0"/>
              </a:rPr>
              <a:t>ishal</a:t>
            </a:r>
            <a:r>
              <a:rPr lang="en-GB" sz="2400" b="1" dirty="0">
                <a:latin typeface="Arial" pitchFamily="34" charset="0"/>
                <a:cs typeface="Arial" pitchFamily="34" charset="0"/>
              </a:rPr>
              <a:t> </a:t>
            </a:r>
            <a:r>
              <a:rPr lang="en-GB" sz="2400" b="1" dirty="0" err="1">
                <a:latin typeface="Arial" pitchFamily="34" charset="0"/>
                <a:cs typeface="Arial" pitchFamily="34" charset="0"/>
              </a:rPr>
              <a:t>tedavisi</a:t>
            </a:r>
            <a:r>
              <a:rPr lang="en-GB" sz="2400" b="1" dirty="0">
                <a:latin typeface="Arial" pitchFamily="34" charset="0"/>
                <a:cs typeface="Arial" pitchFamily="34" charset="0"/>
              </a:rPr>
              <a:t>), “</a:t>
            </a:r>
            <a:r>
              <a:rPr lang="en-GB" sz="2400" b="1" dirty="0" err="1">
                <a:latin typeface="Arial" pitchFamily="34" charset="0"/>
                <a:cs typeface="Arial" pitchFamily="34" charset="0"/>
              </a:rPr>
              <a:t>Alazcı</a:t>
            </a:r>
            <a:r>
              <a:rPr lang="en-GB" sz="2400" b="1" dirty="0">
                <a:latin typeface="Arial" pitchFamily="34" charset="0"/>
                <a:cs typeface="Arial" pitchFamily="34" charset="0"/>
              </a:rPr>
              <a:t> </a:t>
            </a:r>
            <a:r>
              <a:rPr lang="en-GB" sz="2400" b="1" dirty="0" err="1">
                <a:latin typeface="Arial" pitchFamily="34" charset="0"/>
                <a:cs typeface="Arial" pitchFamily="34" charset="0"/>
              </a:rPr>
              <a:t>Kadın</a:t>
            </a:r>
            <a:r>
              <a:rPr lang="en-GB" sz="2400" b="1" dirty="0">
                <a:latin typeface="Arial" pitchFamily="34" charset="0"/>
                <a:cs typeface="Arial" pitchFamily="34" charset="0"/>
              </a:rPr>
              <a:t>” </a:t>
            </a:r>
            <a:r>
              <a:rPr lang="en-GB" sz="2400" dirty="0" err="1">
                <a:latin typeface="Arial" pitchFamily="34" charset="0"/>
                <a:cs typeface="Arial" pitchFamily="34" charset="0"/>
              </a:rPr>
              <a:t>vb</a:t>
            </a:r>
            <a:r>
              <a:rPr lang="en-GB" sz="2400" dirty="0">
                <a:latin typeface="Arial" pitchFamily="34" charset="0"/>
                <a:cs typeface="Arial" pitchFamily="34" charset="0"/>
              </a:rPr>
              <a:t> </a:t>
            </a:r>
            <a:endParaRPr lang="tr-TR" sz="2400" dirty="0" smtClean="0">
              <a:latin typeface="Arial" pitchFamily="34" charset="0"/>
              <a:cs typeface="Arial" pitchFamily="34" charset="0"/>
            </a:endParaRPr>
          </a:p>
          <a:p>
            <a:pPr algn="just">
              <a:lnSpc>
                <a:spcPct val="93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en-GB" sz="2400" dirty="0" err="1" smtClean="0">
                <a:latin typeface="Arial" pitchFamily="34" charset="0"/>
                <a:cs typeface="Arial" pitchFamily="34" charset="0"/>
              </a:rPr>
              <a:t>Bir</a:t>
            </a:r>
            <a:r>
              <a:rPr lang="en-GB" sz="2400" dirty="0" smtClean="0">
                <a:latin typeface="Arial" pitchFamily="34" charset="0"/>
                <a:cs typeface="Arial" pitchFamily="34" charset="0"/>
              </a:rPr>
              <a:t> </a:t>
            </a:r>
            <a:r>
              <a:rPr lang="en-GB" sz="2400" dirty="0" err="1">
                <a:latin typeface="Arial" pitchFamily="34" charset="0"/>
                <a:cs typeface="Arial" pitchFamily="34" charset="0"/>
              </a:rPr>
              <a:t>kurumda</a:t>
            </a:r>
            <a:r>
              <a:rPr lang="en-GB" sz="2400" dirty="0">
                <a:latin typeface="Arial" pitchFamily="34" charset="0"/>
                <a:cs typeface="Arial" pitchFamily="34" charset="0"/>
              </a:rPr>
              <a:t> </a:t>
            </a:r>
            <a:r>
              <a:rPr lang="en-GB" sz="2400" dirty="0" err="1">
                <a:latin typeface="Arial" pitchFamily="34" charset="0"/>
                <a:cs typeface="Arial" pitchFamily="34" charset="0"/>
              </a:rPr>
              <a:t>eğitildiklerini</a:t>
            </a:r>
            <a:r>
              <a:rPr lang="en-GB" sz="2400" dirty="0">
                <a:latin typeface="Arial" pitchFamily="34" charset="0"/>
                <a:cs typeface="Arial" pitchFamily="34" charset="0"/>
              </a:rPr>
              <a:t> </a:t>
            </a:r>
            <a:r>
              <a:rPr lang="en-GB" sz="2400" dirty="0" err="1">
                <a:latin typeface="Arial" pitchFamily="34" charset="0"/>
                <a:cs typeface="Arial" pitchFamily="34" charset="0"/>
              </a:rPr>
              <a:t>gösteren</a:t>
            </a:r>
            <a:r>
              <a:rPr lang="en-GB" sz="2400" dirty="0">
                <a:latin typeface="Arial" pitchFamily="34" charset="0"/>
                <a:cs typeface="Arial" pitchFamily="34" charset="0"/>
              </a:rPr>
              <a:t> </a:t>
            </a:r>
            <a:r>
              <a:rPr lang="en-GB" sz="2400" dirty="0" err="1">
                <a:latin typeface="Arial" pitchFamily="34" charset="0"/>
                <a:cs typeface="Arial" pitchFamily="34" charset="0"/>
              </a:rPr>
              <a:t>ya</a:t>
            </a:r>
            <a:r>
              <a:rPr lang="en-GB" sz="2400" dirty="0">
                <a:latin typeface="Arial" pitchFamily="34" charset="0"/>
                <a:cs typeface="Arial" pitchFamily="34" charset="0"/>
              </a:rPr>
              <a:t> </a:t>
            </a:r>
            <a:r>
              <a:rPr lang="en-GB" sz="2400" dirty="0" err="1">
                <a:latin typeface="Arial" pitchFamily="34" charset="0"/>
                <a:cs typeface="Arial" pitchFamily="34" charset="0"/>
              </a:rPr>
              <a:t>da</a:t>
            </a:r>
            <a:r>
              <a:rPr lang="en-GB" sz="2400" dirty="0">
                <a:latin typeface="Arial" pitchFamily="34" charset="0"/>
                <a:cs typeface="Arial" pitchFamily="34" charset="0"/>
              </a:rPr>
              <a:t> </a:t>
            </a:r>
            <a:r>
              <a:rPr lang="en-GB" sz="2400" dirty="0" err="1">
                <a:latin typeface="Arial" pitchFamily="34" charset="0"/>
                <a:cs typeface="Arial" pitchFamily="34" charset="0"/>
              </a:rPr>
              <a:t>ima</a:t>
            </a:r>
            <a:r>
              <a:rPr lang="en-GB" sz="2400" dirty="0">
                <a:latin typeface="Arial" pitchFamily="34" charset="0"/>
                <a:cs typeface="Arial" pitchFamily="34" charset="0"/>
              </a:rPr>
              <a:t> </a:t>
            </a:r>
            <a:r>
              <a:rPr lang="en-GB" sz="2400" dirty="0" err="1">
                <a:latin typeface="Arial" pitchFamily="34" charset="0"/>
                <a:cs typeface="Arial" pitchFamily="34" charset="0"/>
              </a:rPr>
              <a:t>eden</a:t>
            </a:r>
            <a:r>
              <a:rPr lang="en-GB" sz="2400" dirty="0">
                <a:latin typeface="Arial" pitchFamily="34" charset="0"/>
                <a:cs typeface="Arial" pitchFamily="34" charset="0"/>
              </a:rPr>
              <a:t> </a:t>
            </a:r>
            <a:r>
              <a:rPr lang="en-GB" sz="2400" dirty="0" err="1">
                <a:latin typeface="Arial" pitchFamily="34" charset="0"/>
                <a:cs typeface="Arial" pitchFamily="34" charset="0"/>
              </a:rPr>
              <a:t>hiçbir</a:t>
            </a:r>
            <a:r>
              <a:rPr lang="en-GB" sz="2400" dirty="0">
                <a:latin typeface="Arial" pitchFamily="34" charset="0"/>
                <a:cs typeface="Arial" pitchFamily="34" charset="0"/>
              </a:rPr>
              <a:t> </a:t>
            </a:r>
            <a:r>
              <a:rPr lang="en-GB" sz="2400" dirty="0" err="1">
                <a:latin typeface="Arial" pitchFamily="34" charset="0"/>
                <a:cs typeface="Arial" pitchFamily="34" charset="0"/>
              </a:rPr>
              <a:t>belge</a:t>
            </a:r>
            <a:r>
              <a:rPr lang="en-GB" sz="2400" dirty="0">
                <a:latin typeface="Arial" pitchFamily="34" charset="0"/>
                <a:cs typeface="Arial" pitchFamily="34" charset="0"/>
              </a:rPr>
              <a:t> </a:t>
            </a:r>
            <a:r>
              <a:rPr lang="en-GB" sz="2400" dirty="0" err="1">
                <a:latin typeface="Arial" pitchFamily="34" charset="0"/>
                <a:cs typeface="Arial" pitchFamily="34" charset="0"/>
              </a:rPr>
              <a:t>yoktur</a:t>
            </a:r>
            <a:r>
              <a:rPr lang="en-GB" sz="2400" dirty="0">
                <a:latin typeface="Arial" pitchFamily="34" charset="0"/>
                <a:cs typeface="Arial" pitchFamily="34" charset="0"/>
              </a:rPr>
              <a:t>;  </a:t>
            </a:r>
            <a:r>
              <a:rPr lang="en-GB" sz="2400" dirty="0" err="1">
                <a:latin typeface="Arial" pitchFamily="34" charset="0"/>
                <a:cs typeface="Arial" pitchFamily="34" charset="0"/>
              </a:rPr>
              <a:t>yerine</a:t>
            </a:r>
            <a:r>
              <a:rPr lang="en-GB" sz="2400" dirty="0">
                <a:latin typeface="Arial" pitchFamily="34" charset="0"/>
                <a:cs typeface="Arial" pitchFamily="34" charset="0"/>
              </a:rPr>
              <a:t> “</a:t>
            </a:r>
            <a:r>
              <a:rPr lang="en-GB" sz="2400" dirty="0" err="1">
                <a:latin typeface="Arial" pitchFamily="34" charset="0"/>
                <a:cs typeface="Arial" pitchFamily="34" charset="0"/>
              </a:rPr>
              <a:t>Ocak</a:t>
            </a:r>
            <a:r>
              <a:rPr lang="en-GB" sz="2400" dirty="0">
                <a:latin typeface="Arial" pitchFamily="34" charset="0"/>
                <a:cs typeface="Arial" pitchFamily="34" charset="0"/>
              </a:rPr>
              <a:t>” </a:t>
            </a:r>
            <a:r>
              <a:rPr lang="en-GB" sz="2400" dirty="0" err="1" smtClean="0">
                <a:latin typeface="Arial" pitchFamily="34" charset="0"/>
                <a:cs typeface="Arial" pitchFamily="34" charset="0"/>
              </a:rPr>
              <a:t>lar</a:t>
            </a:r>
            <a:endParaRPr lang="tr-TR" sz="2400" dirty="0" smtClean="0">
              <a:latin typeface="Arial" pitchFamily="34" charset="0"/>
              <a:cs typeface="Arial" pitchFamily="34" charset="0"/>
            </a:endParaRPr>
          </a:p>
          <a:p>
            <a:pPr algn="just">
              <a:lnSpc>
                <a:spcPct val="93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2400" dirty="0">
              <a:latin typeface="Arial" pitchFamily="34" charset="0"/>
              <a:cs typeface="Arial" pitchFamily="34" charset="0"/>
            </a:endParaRPr>
          </a:p>
          <a:p>
            <a:pPr algn="just">
              <a:lnSpc>
                <a:spcPct val="93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2400" dirty="0" smtClean="0">
                <a:latin typeface="Arial" pitchFamily="34" charset="0"/>
                <a:cs typeface="Arial" pitchFamily="34" charset="0"/>
              </a:rPr>
              <a:t>Önemli k</a:t>
            </a:r>
            <a:r>
              <a:rPr lang="en-GB" sz="2400" dirty="0" err="1" smtClean="0">
                <a:latin typeface="Arial" pitchFamily="34" charset="0"/>
                <a:cs typeface="Arial" pitchFamily="34" charset="0"/>
              </a:rPr>
              <a:t>adınların</a:t>
            </a:r>
            <a:r>
              <a:rPr lang="en-GB" sz="2400" dirty="0" smtClean="0">
                <a:latin typeface="Arial" pitchFamily="34" charset="0"/>
                <a:cs typeface="Arial" pitchFamily="34" charset="0"/>
              </a:rPr>
              <a:t> </a:t>
            </a:r>
            <a:r>
              <a:rPr lang="en-GB" sz="2400" dirty="0" err="1">
                <a:latin typeface="Arial" pitchFamily="34" charset="0"/>
                <a:cs typeface="Arial" pitchFamily="34" charset="0"/>
              </a:rPr>
              <a:t>kurduğu</a:t>
            </a:r>
            <a:r>
              <a:rPr lang="en-GB" sz="2400" dirty="0">
                <a:latin typeface="Arial" pitchFamily="34" charset="0"/>
                <a:cs typeface="Arial" pitchFamily="34" charset="0"/>
              </a:rPr>
              <a:t> </a:t>
            </a:r>
            <a:r>
              <a:rPr lang="en-GB" sz="2400" dirty="0" err="1">
                <a:latin typeface="Arial" pitchFamily="34" charset="0"/>
                <a:cs typeface="Arial" pitchFamily="34" charset="0"/>
              </a:rPr>
              <a:t>ve</a:t>
            </a:r>
            <a:r>
              <a:rPr lang="en-GB" sz="2400" dirty="0">
                <a:latin typeface="Arial" pitchFamily="34" charset="0"/>
                <a:cs typeface="Arial" pitchFamily="34" charset="0"/>
              </a:rPr>
              <a:t> </a:t>
            </a:r>
            <a:r>
              <a:rPr lang="en-GB" sz="2400" dirty="0" err="1">
                <a:latin typeface="Arial" pitchFamily="34" charset="0"/>
                <a:cs typeface="Arial" pitchFamily="34" charset="0"/>
              </a:rPr>
              <a:t>kadınların</a:t>
            </a:r>
            <a:r>
              <a:rPr lang="en-GB" sz="2400" dirty="0">
                <a:latin typeface="Arial" pitchFamily="34" charset="0"/>
                <a:cs typeface="Arial" pitchFamily="34" charset="0"/>
              </a:rPr>
              <a:t> </a:t>
            </a:r>
            <a:r>
              <a:rPr lang="en-GB" sz="2400" dirty="0" err="1">
                <a:latin typeface="Arial" pitchFamily="34" charset="0"/>
                <a:cs typeface="Arial" pitchFamily="34" charset="0"/>
              </a:rPr>
              <a:t>çalışması</a:t>
            </a:r>
            <a:r>
              <a:rPr lang="en-GB" sz="2400" dirty="0">
                <a:latin typeface="Arial" pitchFamily="34" charset="0"/>
                <a:cs typeface="Arial" pitchFamily="34" charset="0"/>
              </a:rPr>
              <a:t> </a:t>
            </a:r>
            <a:r>
              <a:rPr lang="en-GB" sz="2400" dirty="0" err="1">
                <a:latin typeface="Arial" pitchFamily="34" charset="0"/>
                <a:cs typeface="Arial" pitchFamily="34" charset="0"/>
              </a:rPr>
              <a:t>yasak</a:t>
            </a:r>
            <a:r>
              <a:rPr lang="en-GB" sz="2400" dirty="0">
                <a:latin typeface="Arial" pitchFamily="34" charset="0"/>
                <a:cs typeface="Arial" pitchFamily="34" charset="0"/>
              </a:rPr>
              <a:t> </a:t>
            </a:r>
            <a:r>
              <a:rPr lang="en-GB" sz="2400" dirty="0" err="1" smtClean="0">
                <a:latin typeface="Arial" pitchFamily="34" charset="0"/>
                <a:cs typeface="Arial" pitchFamily="34" charset="0"/>
              </a:rPr>
              <a:t>olan</a:t>
            </a:r>
            <a:r>
              <a:rPr lang="tr-TR" sz="2400" b="1" dirty="0" smtClean="0">
                <a:solidFill>
                  <a:srgbClr val="800000"/>
                </a:solidFill>
                <a:latin typeface="Arial" pitchFamily="34" charset="0"/>
                <a:cs typeface="Arial" pitchFamily="34" charset="0"/>
              </a:rPr>
              <a:t> </a:t>
            </a:r>
            <a:r>
              <a:rPr lang="en-GB" sz="2400" dirty="0" smtClean="0">
                <a:latin typeface="Arial" pitchFamily="34" charset="0"/>
                <a:cs typeface="Arial" pitchFamily="34" charset="0"/>
              </a:rPr>
              <a:t>“</a:t>
            </a:r>
            <a:r>
              <a:rPr lang="en-GB" sz="2400" dirty="0" err="1" smtClean="0">
                <a:latin typeface="Arial" pitchFamily="34" charset="0"/>
                <a:cs typeface="Arial" pitchFamily="34" charset="0"/>
              </a:rPr>
              <a:t>darüşşifalar</a:t>
            </a:r>
            <a:r>
              <a:rPr lang="en-GB" sz="2400" dirty="0" smtClean="0">
                <a:latin typeface="Arial" pitchFamily="34" charset="0"/>
                <a:cs typeface="Arial" pitchFamily="34" charset="0"/>
              </a:rPr>
              <a:t>”</a:t>
            </a:r>
            <a:endParaRPr lang="en-GB" sz="24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6858000"/>
          </a:xfrm>
          <a:ln/>
        </p:spPr>
        <p:style>
          <a:lnRef idx="1">
            <a:schemeClr val="accent1"/>
          </a:lnRef>
          <a:fillRef idx="2">
            <a:schemeClr val="accent1"/>
          </a:fillRef>
          <a:effectRef idx="1">
            <a:schemeClr val="accent1"/>
          </a:effectRef>
          <a:fontRef idx="minor">
            <a:schemeClr val="dk1"/>
          </a:fontRef>
        </p:style>
        <p:txBody>
          <a:bodyPr/>
          <a:lstStyle/>
          <a:p>
            <a:endParaRPr lang="en-US" dirty="0"/>
          </a:p>
        </p:txBody>
      </p:sp>
      <p:sp>
        <p:nvSpPr>
          <p:cNvPr id="57347" name="Rectangle 3"/>
          <p:cNvSpPr>
            <a:spLocks noGrp="1" noChangeArrowheads="1"/>
          </p:cNvSpPr>
          <p:nvPr>
            <p:ph idx="1"/>
          </p:nvPr>
        </p:nvSpPr>
        <p:spPr>
          <a:xfrm>
            <a:off x="285720" y="5643578"/>
            <a:ext cx="8553480" cy="1214422"/>
          </a:xfrm>
        </p:spPr>
        <p:txBody>
          <a:bodyPr>
            <a:normAutofit fontScale="92500"/>
          </a:bodyPr>
          <a:lstStyle/>
          <a:p>
            <a:r>
              <a:rPr lang="en-GB" dirty="0" smtClean="0">
                <a:latin typeface="Arial" pitchFamily="34" charset="0"/>
                <a:cs typeface="Arial" pitchFamily="34" charset="0"/>
              </a:rPr>
              <a:t>1921 </a:t>
            </a:r>
            <a:r>
              <a:rPr lang="en-GB" b="1" dirty="0" smtClean="0">
                <a:latin typeface="Arial" pitchFamily="34" charset="0"/>
                <a:cs typeface="Arial" pitchFamily="34" charset="0"/>
              </a:rPr>
              <a:t>Dr. </a:t>
            </a:r>
            <a:r>
              <a:rPr lang="en-GB" b="1" dirty="0" err="1" smtClean="0">
                <a:latin typeface="Arial" pitchFamily="34" charset="0"/>
                <a:cs typeface="Arial" pitchFamily="34" charset="0"/>
              </a:rPr>
              <a:t>Safiye</a:t>
            </a:r>
            <a:r>
              <a:rPr lang="en-GB" b="1" dirty="0" smtClean="0">
                <a:latin typeface="Arial" pitchFamily="34" charset="0"/>
                <a:cs typeface="Arial" pitchFamily="34" charset="0"/>
              </a:rPr>
              <a:t> Ali</a:t>
            </a:r>
            <a:r>
              <a:rPr lang="en-GB" dirty="0" smtClean="0">
                <a:latin typeface="Arial" pitchFamily="34" charset="0"/>
                <a:cs typeface="Arial" pitchFamily="34" charset="0"/>
              </a:rPr>
              <a:t> </a:t>
            </a:r>
            <a:r>
              <a:rPr lang="en-GB" dirty="0" err="1" smtClean="0">
                <a:latin typeface="Arial" pitchFamily="34" charset="0"/>
                <a:cs typeface="Arial" pitchFamily="34" charset="0"/>
              </a:rPr>
              <a:t>Almanya'da</a:t>
            </a:r>
            <a:r>
              <a:rPr lang="en-GB" dirty="0" smtClean="0">
                <a:latin typeface="Arial" pitchFamily="34" charset="0"/>
                <a:cs typeface="Arial" pitchFamily="34" charset="0"/>
              </a:rPr>
              <a:t> </a:t>
            </a:r>
            <a:r>
              <a:rPr lang="tr-TR" dirty="0" smtClean="0">
                <a:latin typeface="Arial" pitchFamily="34" charset="0"/>
                <a:cs typeface="Arial" pitchFamily="34" charset="0"/>
              </a:rPr>
              <a:t>tıp eğitimini tamamlar</a:t>
            </a:r>
          </a:p>
          <a:p>
            <a:r>
              <a:rPr lang="tr-TR" dirty="0" smtClean="0"/>
              <a:t>1922, 10/6 kız öğrenci tıp okuluna kabul edilir. </a:t>
            </a:r>
            <a:endParaRPr lang="en-US" dirty="0"/>
          </a:p>
        </p:txBody>
      </p:sp>
      <p:pic>
        <p:nvPicPr>
          <p:cNvPr id="57348" name="Picture 4" descr="Graphic1"/>
          <p:cNvPicPr>
            <a:picLocks noChangeAspect="1" noChangeArrowheads="1"/>
          </p:cNvPicPr>
          <p:nvPr/>
        </p:nvPicPr>
        <p:blipFill>
          <a:blip r:embed="rId2" cstate="print"/>
          <a:srcRect/>
          <a:stretch>
            <a:fillRect/>
          </a:stretch>
        </p:blipFill>
        <p:spPr bwMode="auto">
          <a:xfrm>
            <a:off x="642910" y="214290"/>
            <a:ext cx="7591425" cy="5476875"/>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2"/>
          <p:cNvPicPr>
            <a:picLocks noChangeAspect="1" noChangeArrowheads="1"/>
          </p:cNvPicPr>
          <p:nvPr/>
        </p:nvPicPr>
        <p:blipFill>
          <a:blip r:embed="rId2" cstate="print"/>
          <a:srcRect/>
          <a:stretch>
            <a:fillRect/>
          </a:stretch>
        </p:blipFill>
        <p:spPr bwMode="auto">
          <a:xfrm>
            <a:off x="215630" y="1071546"/>
            <a:ext cx="3546307" cy="4572032"/>
          </a:xfrm>
          <a:prstGeom prst="rect">
            <a:avLst/>
          </a:prstGeom>
          <a:noFill/>
        </p:spPr>
      </p:pic>
      <p:sp>
        <p:nvSpPr>
          <p:cNvPr id="4" name="3 İçerik Yer Tutucusu"/>
          <p:cNvSpPr>
            <a:spLocks noGrp="1"/>
          </p:cNvSpPr>
          <p:nvPr>
            <p:ph idx="4294967295"/>
          </p:nvPr>
        </p:nvSpPr>
        <p:spPr>
          <a:xfrm>
            <a:off x="4000497" y="428604"/>
            <a:ext cx="5143504" cy="6015059"/>
          </a:xfrm>
          <a:solidFill>
            <a:schemeClr val="bg2"/>
          </a:solidFill>
        </p:spPr>
        <p:txBody>
          <a:bodyPr>
            <a:normAutofit fontScale="92500" lnSpcReduction="10000"/>
          </a:bodyPr>
          <a:lstStyle/>
          <a:p>
            <a:r>
              <a:rPr lang="en-GB" dirty="0" err="1" smtClean="0"/>
              <a:t>Kadınların</a:t>
            </a:r>
            <a:r>
              <a:rPr lang="en-GB" dirty="0" smtClean="0"/>
              <a:t> </a:t>
            </a:r>
            <a:r>
              <a:rPr lang="en-GB" dirty="0" err="1" smtClean="0"/>
              <a:t>tıp</a:t>
            </a:r>
            <a:r>
              <a:rPr lang="en-GB" dirty="0" smtClean="0"/>
              <a:t> </a:t>
            </a:r>
            <a:r>
              <a:rPr lang="en-GB" dirty="0" err="1" smtClean="0"/>
              <a:t>fakültesine</a:t>
            </a:r>
            <a:r>
              <a:rPr lang="en-GB" dirty="0" smtClean="0"/>
              <a:t> </a:t>
            </a:r>
            <a:r>
              <a:rPr lang="en-GB" dirty="0" err="1" smtClean="0"/>
              <a:t>girmesinde</a:t>
            </a:r>
            <a:r>
              <a:rPr lang="en-GB" dirty="0" smtClean="0"/>
              <a:t> en </a:t>
            </a:r>
            <a:r>
              <a:rPr lang="en-GB" dirty="0" err="1" smtClean="0"/>
              <a:t>önde</a:t>
            </a:r>
            <a:r>
              <a:rPr lang="en-GB" dirty="0" smtClean="0"/>
              <a:t> </a:t>
            </a:r>
            <a:r>
              <a:rPr lang="en-GB" dirty="0" err="1" smtClean="0"/>
              <a:t>mücadele</a:t>
            </a:r>
            <a:r>
              <a:rPr lang="en-GB" dirty="0" smtClean="0"/>
              <a:t> </a:t>
            </a:r>
            <a:r>
              <a:rPr lang="en-GB" dirty="0" err="1" smtClean="0"/>
              <a:t>edenlerden</a:t>
            </a:r>
            <a:r>
              <a:rPr lang="en-GB" dirty="0" smtClean="0"/>
              <a:t> </a:t>
            </a:r>
            <a:r>
              <a:rPr lang="en-GB" dirty="0" err="1" smtClean="0"/>
              <a:t>biri</a:t>
            </a:r>
            <a:r>
              <a:rPr lang="en-GB" dirty="0" smtClean="0"/>
              <a:t> </a:t>
            </a:r>
            <a:r>
              <a:rPr lang="en-GB" b="1" dirty="0" smtClean="0"/>
              <a:t>Dr.</a:t>
            </a:r>
            <a:r>
              <a:rPr lang="en-GB" dirty="0" smtClean="0"/>
              <a:t> </a:t>
            </a:r>
            <a:r>
              <a:rPr lang="en-GB" b="1" dirty="0" err="1" smtClean="0"/>
              <a:t>Müfide</a:t>
            </a:r>
            <a:r>
              <a:rPr lang="en-GB" b="1" dirty="0" smtClean="0"/>
              <a:t> </a:t>
            </a:r>
            <a:r>
              <a:rPr lang="en-GB" b="1" dirty="0" err="1" smtClean="0"/>
              <a:t>Küley</a:t>
            </a:r>
            <a:r>
              <a:rPr lang="en-GB" dirty="0" err="1" smtClean="0"/>
              <a:t>'dir</a:t>
            </a:r>
            <a:r>
              <a:rPr lang="en-GB" dirty="0" smtClean="0"/>
              <a:t>. </a:t>
            </a:r>
            <a:r>
              <a:rPr lang="en-GB" dirty="0" err="1" smtClean="0"/>
              <a:t>Onun</a:t>
            </a:r>
            <a:r>
              <a:rPr lang="en-GB" dirty="0" smtClean="0"/>
              <a:t> </a:t>
            </a:r>
            <a:r>
              <a:rPr lang="en-GB" dirty="0" err="1" smtClean="0"/>
              <a:t>öyküsü</a:t>
            </a:r>
            <a:r>
              <a:rPr lang="en-GB" dirty="0" smtClean="0"/>
              <a:t>, </a:t>
            </a:r>
            <a:r>
              <a:rPr lang="en-GB" dirty="0" err="1" smtClean="0"/>
              <a:t>tıp</a:t>
            </a:r>
            <a:r>
              <a:rPr lang="en-GB" dirty="0" smtClean="0"/>
              <a:t> </a:t>
            </a:r>
            <a:r>
              <a:rPr lang="en-GB" dirty="0" err="1" smtClean="0"/>
              <a:t>tarihimizde</a:t>
            </a:r>
            <a:r>
              <a:rPr lang="en-GB" dirty="0" smtClean="0"/>
              <a:t> </a:t>
            </a:r>
            <a:r>
              <a:rPr lang="en-GB" dirty="0" err="1" smtClean="0"/>
              <a:t>kadın</a:t>
            </a:r>
            <a:r>
              <a:rPr lang="en-GB" dirty="0" smtClean="0"/>
              <a:t> </a:t>
            </a:r>
            <a:r>
              <a:rPr lang="en-GB" dirty="0" err="1" smtClean="0"/>
              <a:t>dostu</a:t>
            </a:r>
            <a:r>
              <a:rPr lang="en-GB" dirty="0" smtClean="0"/>
              <a:t> </a:t>
            </a:r>
            <a:r>
              <a:rPr lang="en-GB" dirty="0" err="1" smtClean="0"/>
              <a:t>olabilen</a:t>
            </a:r>
            <a:r>
              <a:rPr lang="en-GB" dirty="0" smtClean="0"/>
              <a:t> </a:t>
            </a:r>
            <a:r>
              <a:rPr lang="en-GB" dirty="0" err="1" smtClean="0"/>
              <a:t>ve</a:t>
            </a:r>
            <a:r>
              <a:rPr lang="en-GB" dirty="0" smtClean="0"/>
              <a:t> </a:t>
            </a:r>
            <a:r>
              <a:rPr lang="en-GB" dirty="0" err="1" smtClean="0"/>
              <a:t>olamayan</a:t>
            </a:r>
            <a:r>
              <a:rPr lang="en-GB" dirty="0" smtClean="0"/>
              <a:t> </a:t>
            </a:r>
            <a:r>
              <a:rPr lang="en-GB" dirty="0" err="1" smtClean="0"/>
              <a:t>erkek</a:t>
            </a:r>
            <a:r>
              <a:rPr lang="en-GB" dirty="0" smtClean="0"/>
              <a:t> </a:t>
            </a:r>
            <a:r>
              <a:rPr lang="en-GB" dirty="0" err="1" smtClean="0"/>
              <a:t>hocalarımız</a:t>
            </a:r>
            <a:r>
              <a:rPr lang="en-GB" dirty="0" smtClean="0"/>
              <a:t> </a:t>
            </a:r>
            <a:r>
              <a:rPr lang="en-GB" dirty="0" err="1" smtClean="0"/>
              <a:t>hakkında</a:t>
            </a:r>
            <a:r>
              <a:rPr lang="en-GB" dirty="0" smtClean="0"/>
              <a:t> </a:t>
            </a:r>
            <a:r>
              <a:rPr lang="en-GB" dirty="0" err="1" smtClean="0"/>
              <a:t>da</a:t>
            </a:r>
            <a:r>
              <a:rPr lang="en-GB" dirty="0" smtClean="0"/>
              <a:t> </a:t>
            </a:r>
            <a:r>
              <a:rPr lang="en-GB" dirty="0" err="1" smtClean="0"/>
              <a:t>fikir</a:t>
            </a:r>
            <a:r>
              <a:rPr lang="en-GB" dirty="0" smtClean="0"/>
              <a:t> </a:t>
            </a:r>
            <a:r>
              <a:rPr lang="en-GB" dirty="0" err="1" smtClean="0"/>
              <a:t>verir</a:t>
            </a:r>
            <a:r>
              <a:rPr lang="en-GB" dirty="0" smtClean="0"/>
              <a:t>: </a:t>
            </a:r>
            <a:r>
              <a:rPr lang="en-GB" dirty="0" err="1" smtClean="0"/>
              <a:t>Akil</a:t>
            </a:r>
            <a:r>
              <a:rPr lang="en-GB" dirty="0" smtClean="0"/>
              <a:t> </a:t>
            </a:r>
            <a:r>
              <a:rPr lang="en-GB" dirty="0" err="1" smtClean="0"/>
              <a:t>Muhtar</a:t>
            </a:r>
            <a:r>
              <a:rPr lang="en-GB" dirty="0" smtClean="0"/>
              <a:t> </a:t>
            </a:r>
            <a:r>
              <a:rPr lang="en-GB" dirty="0" err="1" smtClean="0"/>
              <a:t>Özden</a:t>
            </a:r>
            <a:r>
              <a:rPr lang="en-GB" dirty="0" smtClean="0"/>
              <a:t> “</a:t>
            </a:r>
            <a:r>
              <a:rPr lang="en-GB" dirty="0" err="1" smtClean="0"/>
              <a:t>kızların</a:t>
            </a:r>
            <a:r>
              <a:rPr lang="en-GB" dirty="0" smtClean="0"/>
              <a:t>” </a:t>
            </a:r>
            <a:r>
              <a:rPr lang="en-GB" dirty="0" err="1" smtClean="0"/>
              <a:t>fakülteye</a:t>
            </a:r>
            <a:r>
              <a:rPr lang="en-GB" dirty="0" smtClean="0"/>
              <a:t> </a:t>
            </a:r>
            <a:r>
              <a:rPr lang="en-GB" dirty="0" err="1" smtClean="0"/>
              <a:t>alınmaması</a:t>
            </a:r>
            <a:r>
              <a:rPr lang="en-GB" dirty="0" smtClean="0"/>
              <a:t> </a:t>
            </a:r>
            <a:r>
              <a:rPr lang="en-GB" dirty="0" err="1" smtClean="0"/>
              <a:t>için</a:t>
            </a:r>
            <a:r>
              <a:rPr lang="en-GB" dirty="0" smtClean="0"/>
              <a:t> </a:t>
            </a:r>
            <a:r>
              <a:rPr lang="en-GB" dirty="0" err="1" smtClean="0"/>
              <a:t>dilekçe</a:t>
            </a:r>
            <a:r>
              <a:rPr lang="en-GB" dirty="0" smtClean="0"/>
              <a:t> </a:t>
            </a:r>
            <a:r>
              <a:rPr lang="en-GB" dirty="0" err="1" smtClean="0"/>
              <a:t>verenlerdendir</a:t>
            </a:r>
            <a:r>
              <a:rPr lang="en-GB" dirty="0" smtClean="0"/>
              <a:t>, </a:t>
            </a:r>
            <a:r>
              <a:rPr lang="en-GB" dirty="0" err="1" smtClean="0"/>
              <a:t>Besim</a:t>
            </a:r>
            <a:r>
              <a:rPr lang="en-GB" dirty="0" smtClean="0"/>
              <a:t> </a:t>
            </a:r>
            <a:r>
              <a:rPr lang="en-GB" dirty="0" err="1" smtClean="0"/>
              <a:t>Ömer</a:t>
            </a:r>
            <a:r>
              <a:rPr lang="en-GB" dirty="0" smtClean="0"/>
              <a:t> </a:t>
            </a:r>
            <a:r>
              <a:rPr lang="en-GB" dirty="0" err="1" smtClean="0"/>
              <a:t>Paşa</a:t>
            </a:r>
            <a:r>
              <a:rPr lang="en-GB" dirty="0" smtClean="0"/>
              <a:t> </a:t>
            </a:r>
            <a:r>
              <a:rPr lang="en-GB" dirty="0" err="1" smtClean="0"/>
              <a:t>kerhen</a:t>
            </a:r>
            <a:r>
              <a:rPr lang="en-GB" dirty="0" smtClean="0"/>
              <a:t> </a:t>
            </a:r>
            <a:r>
              <a:rPr lang="en-GB" dirty="0" err="1" smtClean="0"/>
              <a:t>destekle</a:t>
            </a:r>
            <a:r>
              <a:rPr lang="en-GB" dirty="0" smtClean="0"/>
              <a:t> </a:t>
            </a:r>
            <a:r>
              <a:rPr lang="en-GB" dirty="0" err="1" smtClean="0"/>
              <a:t>bulunan</a:t>
            </a:r>
            <a:r>
              <a:rPr lang="en-GB" dirty="0" smtClean="0"/>
              <a:t>, </a:t>
            </a:r>
            <a:r>
              <a:rPr lang="en-GB" dirty="0" err="1" smtClean="0"/>
              <a:t>Tevfik</a:t>
            </a:r>
            <a:r>
              <a:rPr lang="en-GB" dirty="0" smtClean="0"/>
              <a:t> </a:t>
            </a:r>
            <a:r>
              <a:rPr lang="en-GB" dirty="0" err="1" smtClean="0"/>
              <a:t>Sağlam</a:t>
            </a:r>
            <a:r>
              <a:rPr lang="en-GB" dirty="0" smtClean="0"/>
              <a:t> </a:t>
            </a:r>
            <a:r>
              <a:rPr lang="en-GB" dirty="0" err="1" smtClean="0"/>
              <a:t>ise</a:t>
            </a:r>
            <a:r>
              <a:rPr lang="en-GB" dirty="0" smtClean="0"/>
              <a:t>, </a:t>
            </a:r>
            <a:r>
              <a:rPr lang="en-GB" dirty="0" err="1" smtClean="0"/>
              <a:t>Küley'i</a:t>
            </a:r>
            <a:r>
              <a:rPr lang="en-GB" dirty="0" smtClean="0"/>
              <a:t> </a:t>
            </a:r>
            <a:r>
              <a:rPr lang="en-GB" dirty="0" err="1" smtClean="0"/>
              <a:t>akademik</a:t>
            </a:r>
            <a:r>
              <a:rPr lang="en-GB" dirty="0" smtClean="0"/>
              <a:t> </a:t>
            </a:r>
            <a:r>
              <a:rPr lang="en-GB" dirty="0" err="1" smtClean="0"/>
              <a:t>gelişimi</a:t>
            </a:r>
            <a:r>
              <a:rPr lang="en-GB" dirty="0" smtClean="0"/>
              <a:t> </a:t>
            </a:r>
            <a:r>
              <a:rPr lang="en-GB" dirty="0" err="1" smtClean="0"/>
              <a:t>için</a:t>
            </a:r>
            <a:r>
              <a:rPr lang="en-GB" dirty="0" smtClean="0"/>
              <a:t> hep </a:t>
            </a:r>
            <a:r>
              <a:rPr lang="en-GB" dirty="0" err="1" smtClean="0"/>
              <a:t>destekleyen</a:t>
            </a:r>
            <a:r>
              <a:rPr lang="en-GB" dirty="0" smtClean="0"/>
              <a:t> </a:t>
            </a:r>
            <a:r>
              <a:rPr lang="en-GB" dirty="0" err="1" smtClean="0"/>
              <a:t>hocası</a:t>
            </a:r>
            <a:r>
              <a:rPr lang="en-GB" dirty="0" smtClean="0"/>
              <a:t> </a:t>
            </a:r>
            <a:r>
              <a:rPr lang="en-GB" dirty="0" err="1" smtClean="0"/>
              <a:t>konumundadır</a:t>
            </a:r>
            <a:r>
              <a:rPr lang="en-GB" dirty="0" smtClean="0"/>
              <a:t>.</a:t>
            </a:r>
          </a:p>
          <a:p>
            <a:endParaRPr lang="tr-TR"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6481" y="273629"/>
            <a:ext cx="8228160" cy="1143480"/>
          </a:xfrm>
          <a:ln/>
        </p:spPr>
        <p:txBody>
          <a:bodyPr/>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tr-TR" sz="3600" b="1" dirty="0" smtClean="0">
                <a:solidFill>
                  <a:schemeClr val="bg1"/>
                </a:solidFill>
                <a:latin typeface="Century Gothic" pitchFamily="32" charset="0"/>
              </a:rPr>
              <a:t>Tıpta dikey cinsiyetçilik</a:t>
            </a:r>
            <a:r>
              <a:rPr lang="tr-TR" sz="3600" b="1" dirty="0" smtClean="0">
                <a:solidFill>
                  <a:srgbClr val="800000"/>
                </a:solidFill>
                <a:latin typeface="Century Gothic" pitchFamily="32" charset="0"/>
              </a:rPr>
              <a:t/>
            </a:r>
            <a:br>
              <a:rPr lang="tr-TR" sz="3600" b="1" dirty="0" smtClean="0">
                <a:solidFill>
                  <a:srgbClr val="800000"/>
                </a:solidFill>
                <a:latin typeface="Century Gothic" pitchFamily="32" charset="0"/>
              </a:rPr>
            </a:br>
            <a:endParaRPr lang="en-GB" sz="3600" b="1" dirty="0">
              <a:solidFill>
                <a:srgbClr val="800000"/>
              </a:solidFill>
              <a:latin typeface="Century Gothic" pitchFamily="32" charset="0"/>
            </a:endParaRPr>
          </a:p>
        </p:txBody>
      </p:sp>
      <p:sp>
        <p:nvSpPr>
          <p:cNvPr id="27650" name="Rectangle 2"/>
          <p:cNvSpPr>
            <a:spLocks noGrp="1" noChangeArrowheads="1"/>
          </p:cNvSpPr>
          <p:nvPr>
            <p:ph idx="1"/>
          </p:nvPr>
        </p:nvSpPr>
        <p:spPr>
          <a:xfrm>
            <a:off x="424801" y="1633132"/>
            <a:ext cx="8228160" cy="4526396"/>
          </a:xfrm>
          <a:ln/>
        </p:spPr>
        <p:txBody>
          <a:bodyPr/>
          <a:lstStyle/>
          <a:p>
            <a:pPr>
              <a:lnSpc>
                <a:spcPct val="92000"/>
              </a:lnSpc>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1800" dirty="0">
              <a:latin typeface="Century Gothic" pitchFamily="32" charset="0"/>
            </a:endParaRPr>
          </a:p>
          <a:p>
            <a:pPr>
              <a:lnSpc>
                <a:spcPct val="92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2400" dirty="0" smtClean="0">
                <a:latin typeface="Arial" pitchFamily="34" charset="0"/>
                <a:cs typeface="Arial" pitchFamily="34" charset="0"/>
              </a:rPr>
              <a:t>1967’de Cerrahpaşa’da kadın öğretim üyesi %5 iken, 1997’de %28 Öncel, 1997</a:t>
            </a:r>
          </a:p>
          <a:p>
            <a:pPr>
              <a:lnSpc>
                <a:spcPct val="92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2400" dirty="0" smtClean="0">
                <a:latin typeface="Arial" pitchFamily="34" charset="0"/>
                <a:cs typeface="Arial" pitchFamily="34" charset="0"/>
              </a:rPr>
              <a:t>1997-1998 Ankara Tıp kadın öğretim üyesi %36.5   Arda ve Bökesoy, 1998</a:t>
            </a:r>
          </a:p>
          <a:p>
            <a:pPr>
              <a:lnSpc>
                <a:spcPct val="92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2400" dirty="0" smtClean="0">
                <a:latin typeface="Arial" pitchFamily="34" charset="0"/>
                <a:cs typeface="Arial" pitchFamily="34" charset="0"/>
              </a:rPr>
              <a:t>Hiç kadın öğretim üyesi olmayan Bölümler: g. cerrahi, ortopedi, plastik cerrahi, KBB, üroloji, KVC, göğüs cerrahisi           Arda ve Bökesoy, 1998</a:t>
            </a:r>
            <a:endParaRPr lang="en-GB" sz="2400" dirty="0">
              <a:latin typeface="Century Gothic" pitchFamily="32" charset="0"/>
            </a:endParaRPr>
          </a:p>
          <a:p>
            <a:pPr>
              <a:lnSpc>
                <a:spcPct val="92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en-GB" sz="2400" dirty="0" smtClean="0">
                <a:latin typeface="Arial" pitchFamily="34" charset="0"/>
                <a:cs typeface="Arial" pitchFamily="34" charset="0"/>
              </a:rPr>
              <a:t>1987 </a:t>
            </a:r>
            <a:r>
              <a:rPr lang="en-GB" sz="2400" dirty="0">
                <a:latin typeface="Arial" pitchFamily="34" charset="0"/>
                <a:cs typeface="Arial" pitchFamily="34" charset="0"/>
              </a:rPr>
              <a:t>TUS </a:t>
            </a:r>
            <a:r>
              <a:rPr lang="en-GB" sz="2400" dirty="0" err="1">
                <a:latin typeface="Arial" pitchFamily="34" charset="0"/>
                <a:cs typeface="Arial" pitchFamily="34" charset="0"/>
              </a:rPr>
              <a:t>ile</a:t>
            </a:r>
            <a:r>
              <a:rPr lang="en-GB" sz="2400" dirty="0">
                <a:latin typeface="Arial" pitchFamily="34" charset="0"/>
                <a:cs typeface="Arial" pitchFamily="34" charset="0"/>
              </a:rPr>
              <a:t> </a:t>
            </a:r>
            <a:r>
              <a:rPr lang="en-GB" sz="2400" dirty="0" err="1">
                <a:latin typeface="Arial" pitchFamily="34" charset="0"/>
                <a:cs typeface="Arial" pitchFamily="34" charset="0"/>
              </a:rPr>
              <a:t>gelen</a:t>
            </a:r>
            <a:r>
              <a:rPr lang="en-GB" sz="2400" dirty="0">
                <a:latin typeface="Arial" pitchFamily="34" charset="0"/>
                <a:cs typeface="Arial" pitchFamily="34" charset="0"/>
              </a:rPr>
              <a:t> </a:t>
            </a:r>
            <a:r>
              <a:rPr lang="en-GB" sz="2400" dirty="0" err="1">
                <a:latin typeface="Arial" pitchFamily="34" charset="0"/>
                <a:cs typeface="Arial" pitchFamily="34" charset="0"/>
              </a:rPr>
              <a:t>matematik</a:t>
            </a:r>
            <a:r>
              <a:rPr lang="en-GB" sz="2400" dirty="0">
                <a:latin typeface="Arial" pitchFamily="34" charset="0"/>
                <a:cs typeface="Arial" pitchFamily="34" charset="0"/>
              </a:rPr>
              <a:t>  </a:t>
            </a:r>
            <a:r>
              <a:rPr lang="en-GB" sz="2400" dirty="0" err="1">
                <a:latin typeface="Arial" pitchFamily="34" charset="0"/>
                <a:cs typeface="Arial" pitchFamily="34" charset="0"/>
              </a:rPr>
              <a:t>eşitlik</a:t>
            </a:r>
            <a:r>
              <a:rPr lang="en-GB" sz="2400" dirty="0">
                <a:latin typeface="Arial" pitchFamily="34" charset="0"/>
                <a:cs typeface="Arial" pitchFamily="34" charset="0"/>
              </a:rPr>
              <a:t> </a:t>
            </a:r>
            <a:r>
              <a:rPr lang="en-GB" sz="2400" dirty="0" err="1">
                <a:latin typeface="Arial" pitchFamily="34" charset="0"/>
                <a:cs typeface="Arial" pitchFamily="34" charset="0"/>
              </a:rPr>
              <a:t>zemini</a:t>
            </a:r>
            <a:r>
              <a:rPr lang="en-GB" sz="2400" dirty="0" smtClean="0">
                <a:latin typeface="Arial" pitchFamily="34" charset="0"/>
                <a:cs typeface="Arial" pitchFamily="34" charset="0"/>
              </a:rPr>
              <a:t>?</a:t>
            </a:r>
            <a:endParaRPr lang="tr-TR" sz="2400" dirty="0" smtClean="0">
              <a:latin typeface="Arial" pitchFamily="34" charset="0"/>
              <a:cs typeface="Arial" pitchFamily="34" charset="0"/>
            </a:endParaRPr>
          </a:p>
          <a:p>
            <a:pPr>
              <a:lnSpc>
                <a:spcPct val="92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tr-TR" sz="2400" dirty="0" smtClean="0">
                <a:latin typeface="Arial" pitchFamily="34" charset="0"/>
                <a:cs typeface="Arial" pitchFamily="34" charset="0"/>
              </a:rPr>
              <a:t>Bu kez kadınlara “yasak bölümler”e giriş ancak akademik kadrolara kalamama...</a:t>
            </a:r>
          </a:p>
          <a:p>
            <a:pPr>
              <a:lnSpc>
                <a:spcPct val="92000"/>
              </a:lnSpc>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en-GB" sz="2400"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7200" i="1" dirty="0" smtClean="0"/>
              <a:t>Kadın çalışmaları</a:t>
            </a:r>
            <a:endParaRPr lang="tr-TR" sz="7200" i="1" dirty="0"/>
          </a:p>
        </p:txBody>
      </p:sp>
      <p:sp>
        <p:nvSpPr>
          <p:cNvPr id="3" name="2 Alt Başlık"/>
          <p:cNvSpPr>
            <a:spLocks noGrp="1"/>
          </p:cNvSpPr>
          <p:nvPr>
            <p:ph type="subTitle" idx="1"/>
          </p:nvPr>
        </p:nvSpPr>
        <p:spPr>
          <a:solidFill>
            <a:schemeClr val="bg1"/>
          </a:solidFill>
        </p:spPr>
        <p:txBody>
          <a:bodyPr/>
          <a:lstStyle/>
          <a:p>
            <a:r>
              <a:rPr lang="tr-TR" dirty="0" smtClean="0">
                <a:solidFill>
                  <a:schemeClr val="accent1"/>
                </a:solidFill>
              </a:rPr>
              <a:t>Kimler bu alanla ilgilidir/ilgilenir?</a:t>
            </a:r>
            <a:endParaRPr lang="tr-TR" dirty="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dikey ayrışma </a:t>
            </a:r>
            <a:endParaRPr lang="tr-TR" dirty="0"/>
          </a:p>
        </p:txBody>
      </p:sp>
      <p:sp>
        <p:nvSpPr>
          <p:cNvPr id="3" name="Content Placeholder 2"/>
          <p:cNvSpPr>
            <a:spLocks noGrp="1"/>
          </p:cNvSpPr>
          <p:nvPr>
            <p:ph idx="1"/>
          </p:nvPr>
        </p:nvSpPr>
        <p:spPr/>
        <p:txBody>
          <a:bodyPr/>
          <a:lstStyle/>
          <a:p>
            <a:r>
              <a:rPr lang="tr-TR" dirty="0" smtClean="0"/>
              <a:t>Cam tavan sendromu</a:t>
            </a:r>
          </a:p>
          <a:p>
            <a:r>
              <a:rPr lang="tr-TR" dirty="0" smtClean="0"/>
              <a:t>Erkek hekimlerde “korku fenomeni”: Belli alanlarda kadın sayısı artarsa prestij, gelir ve otorite kaybına uğrayacakları korkusu</a:t>
            </a:r>
          </a:p>
          <a:p>
            <a:r>
              <a:rPr lang="tr-TR" dirty="0" smtClean="0"/>
              <a:t>Kadınsı tıp alanları (toplumsal cinsiyet): gece nöbeti olmayan, ailevi sorumluluklarını daha kolayca yapabilecekleri alanlar, daha az rekabetin olduğu alanlar, kadının doğal özelliklerini sergileyebileceği alanlar</a:t>
            </a:r>
          </a:p>
          <a:p>
            <a:r>
              <a:rPr lang="tr-TR" dirty="0" smtClean="0"/>
              <a:t>Pediatri ve jinekoloji’nin anlamı</a:t>
            </a:r>
          </a:p>
          <a:p>
            <a:pPr>
              <a:buNone/>
            </a:pPr>
            <a:endParaRPr lang="tr-TR" dirty="0" smtClean="0"/>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2484438" y="260350"/>
            <a:ext cx="4248150" cy="6264275"/>
          </a:xfrm>
          <a:prstGeom prst="rect">
            <a:avLst/>
          </a:prstGeom>
          <a:solidFill>
            <a:schemeClr val="bg1"/>
          </a:solidFill>
          <a:ln w="9525">
            <a:noFill/>
            <a:miter lim="800000"/>
            <a:headEnd/>
            <a:tailEnd/>
          </a:ln>
          <a:effectLst/>
        </p:spPr>
        <p:txBody>
          <a:bodyPr wrap="none" anchor="ctr"/>
          <a:lstStyle/>
          <a:p>
            <a:endParaRPr lang="tr-TR"/>
          </a:p>
        </p:txBody>
      </p:sp>
      <p:pic>
        <p:nvPicPr>
          <p:cNvPr id="32772" name="Picture 4"/>
          <p:cNvPicPr>
            <a:picLocks noChangeAspect="1" noChangeArrowheads="1"/>
          </p:cNvPicPr>
          <p:nvPr/>
        </p:nvPicPr>
        <p:blipFill>
          <a:blip r:embed="rId2" cstate="print"/>
          <a:srcRect b="1102"/>
          <a:stretch>
            <a:fillRect/>
          </a:stretch>
        </p:blipFill>
        <p:spPr bwMode="auto">
          <a:xfrm>
            <a:off x="642910" y="500042"/>
            <a:ext cx="3700461" cy="5654232"/>
          </a:xfrm>
          <a:prstGeom prst="rect">
            <a:avLst/>
          </a:prstGeom>
          <a:noFill/>
          <a:ln w="9525">
            <a:noFill/>
            <a:miter lim="800000"/>
            <a:headEnd/>
            <a:tailEnd/>
          </a:ln>
          <a:effectLst/>
        </p:spPr>
      </p:pic>
      <p:sp>
        <p:nvSpPr>
          <p:cNvPr id="14" name="Content Placeholder 13"/>
          <p:cNvSpPr>
            <a:spLocks noGrp="1"/>
          </p:cNvSpPr>
          <p:nvPr>
            <p:ph sz="half" idx="4294967295"/>
          </p:nvPr>
        </p:nvSpPr>
        <p:spPr>
          <a:xfrm>
            <a:off x="4572000" y="928670"/>
            <a:ext cx="4160837" cy="4754563"/>
          </a:xfrm>
          <a:solidFill>
            <a:schemeClr val="tx2">
              <a:lumMod val="60000"/>
              <a:lumOff val="40000"/>
            </a:schemeClr>
          </a:solidFill>
          <a:ln>
            <a:solidFill>
              <a:schemeClr val="tx2">
                <a:lumMod val="60000"/>
                <a:lumOff val="40000"/>
              </a:schemeClr>
            </a:solidFill>
          </a:ln>
        </p:spPr>
        <p:txBody>
          <a:bodyPr/>
          <a:lstStyle/>
          <a:p>
            <a:pPr>
              <a:buNone/>
            </a:pPr>
            <a:r>
              <a:rPr lang="tr-TR" dirty="0" smtClean="0"/>
              <a:t>	Kadınlar çocuk bakımından sorumluydu ama çocuk bakım kitabının yazarı B. Spock’tu. </a:t>
            </a:r>
            <a:endParaRPr lang="tr-TR" dirty="0"/>
          </a:p>
        </p:txBody>
      </p:sp>
    </p:spTree>
  </p:cSld>
  <p:clrMapOvr>
    <a:masterClrMapping/>
  </p:clrMapOvr>
  <p:transition>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tr-TR" dirty="0" smtClean="0"/>
              <a:t>Tıpta cinsiyetçilik</a:t>
            </a:r>
            <a:endParaRPr lang="tr-TR" dirty="0"/>
          </a:p>
        </p:txBody>
      </p:sp>
      <p:sp>
        <p:nvSpPr>
          <p:cNvPr id="9" name="Text Placeholder 8"/>
          <p:cNvSpPr>
            <a:spLocks noGrp="1"/>
          </p:cNvSpPr>
          <p:nvPr>
            <p:ph type="body" idx="1"/>
          </p:nvPr>
        </p:nvSpPr>
        <p:spPr/>
        <p:txBody>
          <a:bodyPr/>
          <a:lstStyle/>
          <a:p>
            <a:endParaRPr lang="tr-TR"/>
          </a:p>
        </p:txBody>
      </p:sp>
      <p:pic>
        <p:nvPicPr>
          <p:cNvPr id="7188" name="Picture 20"/>
          <p:cNvPicPr>
            <a:picLocks noGrp="1" noChangeAspect="1" noChangeArrowheads="1"/>
          </p:cNvPicPr>
          <p:nvPr>
            <p:ph sz="half" idx="2"/>
          </p:nvPr>
        </p:nvPicPr>
        <p:blipFill>
          <a:blip r:embed="rId3" cstate="print"/>
          <a:stretch>
            <a:fillRect/>
          </a:stretch>
        </p:blipFill>
        <p:spPr>
          <a:xfrm>
            <a:off x="1872456" y="3991769"/>
            <a:ext cx="1019175" cy="714375"/>
          </a:xfrm>
          <a:noFill/>
          <a:ln/>
        </p:spPr>
      </p:pic>
      <p:sp>
        <p:nvSpPr>
          <p:cNvPr id="10" name="Text Placeholder 9"/>
          <p:cNvSpPr>
            <a:spLocks noGrp="1"/>
          </p:cNvSpPr>
          <p:nvPr>
            <p:ph type="body" sz="quarter" idx="3"/>
          </p:nvPr>
        </p:nvSpPr>
        <p:spPr/>
        <p:txBody>
          <a:bodyPr/>
          <a:lstStyle/>
          <a:p>
            <a:endParaRPr lang="tr-TR"/>
          </a:p>
        </p:txBody>
      </p:sp>
      <p:pic>
        <p:nvPicPr>
          <p:cNvPr id="7184" name="Picture 16"/>
          <p:cNvPicPr>
            <a:picLocks noGrp="1" noChangeAspect="1" noChangeArrowheads="1"/>
          </p:cNvPicPr>
          <p:nvPr>
            <p:ph sz="quarter" idx="4"/>
          </p:nvPr>
        </p:nvPicPr>
        <p:blipFill>
          <a:blip r:embed="rId4" cstate="print"/>
          <a:stretch>
            <a:fillRect/>
          </a:stretch>
        </p:blipFill>
        <p:spPr>
          <a:xfrm>
            <a:off x="4857752" y="1928802"/>
            <a:ext cx="3248025" cy="3829050"/>
          </a:xfrm>
          <a:noFill/>
          <a:ln/>
        </p:spPr>
      </p:pic>
      <p:sp>
        <p:nvSpPr>
          <p:cNvPr id="8" name="Rectangle 7"/>
          <p:cNvSpPr/>
          <p:nvPr/>
        </p:nvSpPr>
        <p:spPr>
          <a:xfrm>
            <a:off x="0" y="1428736"/>
            <a:ext cx="4429156" cy="6698517"/>
          </a:xfrm>
          <a:prstGeom prst="rect">
            <a:avLst/>
          </a:prstGeom>
          <a:solidFill>
            <a:schemeClr val="bg2">
              <a:lumMod val="90000"/>
            </a:schemeClr>
          </a:solidFill>
        </p:spPr>
        <p:txBody>
          <a:bodyPr wrap="square">
            <a:spAutoFit/>
          </a:bodyPr>
          <a:lstStyle/>
          <a:p>
            <a:r>
              <a:rPr lang="tr-TR" sz="2400" dirty="0" smtClean="0"/>
              <a:t>Tıpta cinsiyetçiliğin en yoğun yaşandığı yer hiç kuşkusuz hemşireliktir. Modern hemşireliğin kurucusu olan Nightingale birlikte hemşirelerin hekimlerin emirlerini yerine getirmekle yükümlü olduklarını dile getirmekte, karar vericinin yani öznenin hekim olduğuna vurgu yapmaktadır. Böylece hemşirelik, hekimliğe bağlı </a:t>
            </a:r>
          </a:p>
          <a:p>
            <a:r>
              <a:rPr lang="tr-TR" sz="2400" dirty="0" smtClean="0"/>
              <a:t>bir meslek olarak ortaya konmuştur. </a:t>
            </a:r>
          </a:p>
          <a:p>
            <a:endParaRPr lang="tr-TR" sz="2000" dirty="0" smtClean="0"/>
          </a:p>
          <a:p>
            <a:endParaRPr lang="tr-TR" sz="2000" dirty="0" smtClean="0"/>
          </a:p>
          <a:p>
            <a:r>
              <a:rPr lang="tr-TR" sz="2000" dirty="0" smtClean="0"/>
              <a:t> </a:t>
            </a:r>
            <a:r>
              <a:rPr lang="tr-TR" sz="2400" dirty="0" smtClean="0"/>
              <a:t/>
            </a:r>
            <a:br>
              <a:rPr lang="tr-TR" sz="2400" dirty="0" smtClean="0"/>
            </a:br>
            <a:endParaRPr lang="tr-TR" sz="2400" dirty="0" smtClean="0"/>
          </a:p>
          <a:p>
            <a:r>
              <a:rPr lang="tr-TR" sz="2400" dirty="0" smtClean="0"/>
              <a:t>   </a:t>
            </a:r>
            <a:endParaRPr lang="tr-TR" sz="2400" dirty="0"/>
          </a:p>
        </p:txBody>
      </p:sp>
    </p:spTree>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Erkek hemşireler cinsiyet ayrımcılığını önleyecek mi?</a:t>
            </a:r>
            <a:endParaRPr lang="tr-TR" dirty="0"/>
          </a:p>
        </p:txBody>
      </p:sp>
      <p:sp>
        <p:nvSpPr>
          <p:cNvPr id="4" name="Content Placeholder 3"/>
          <p:cNvSpPr>
            <a:spLocks noGrp="1"/>
          </p:cNvSpPr>
          <p:nvPr>
            <p:ph idx="1"/>
          </p:nvPr>
        </p:nvSpPr>
        <p:spPr/>
        <p:txBody>
          <a:bodyPr>
            <a:normAutofit lnSpcReduction="10000"/>
          </a:bodyPr>
          <a:lstStyle/>
          <a:p>
            <a:r>
              <a:rPr lang="tr-TR" dirty="0" smtClean="0"/>
              <a:t>1954 Hemşirelik Yasası, 2007’de “hemşirelikte cinsiyet ayrımının kaldırılması”nı erkek hemşire olması ile ilişkilendirmekte</a:t>
            </a:r>
          </a:p>
          <a:p>
            <a:r>
              <a:rPr lang="tr-TR" dirty="0" smtClean="0"/>
              <a:t>Hemşirenin cinsiyetinin değil, teknik becerisinin önemli olduğu” </a:t>
            </a:r>
            <a:r>
              <a:rPr lang="tr-TR" sz="2000" dirty="0" smtClean="0"/>
              <a:t>Greenhalgh, 1998.</a:t>
            </a:r>
          </a:p>
          <a:p>
            <a:endParaRPr lang="tr-TR" sz="1400" dirty="0" smtClean="0"/>
          </a:p>
          <a:p>
            <a:r>
              <a:rPr lang="tr-TR" dirty="0" smtClean="0"/>
              <a:t>Dikkatlerin mesleğin cinsiyetine çekilmemesi , mesleğin bilimsel ve sanatsal gelişimini olumsuz etkilememsi…. </a:t>
            </a:r>
            <a:r>
              <a:rPr lang="tr-TR" sz="2000" dirty="0" smtClean="0"/>
              <a:t>Arıkan ve ark., 2000</a:t>
            </a:r>
          </a:p>
          <a:p>
            <a:endParaRPr lang="tr-TR" sz="2000" dirty="0" smtClean="0"/>
          </a:p>
          <a:p>
            <a:r>
              <a:rPr lang="tr-TR" dirty="0" smtClean="0"/>
              <a:t>Mesleğin statü kazanması için erkeklerin girmesini önemli olduğu, </a:t>
            </a:r>
            <a:r>
              <a:rPr lang="tr-TR" sz="2000" dirty="0" smtClean="0"/>
              <a:t>Tezel ve ark., 2008</a:t>
            </a:r>
          </a:p>
          <a:p>
            <a:endParaRPr lang="tr-TR" dirty="0" smtClean="0"/>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Tıp ders kitapları ve cinsiyet</a:t>
            </a:r>
            <a:endParaRPr lang="tr-TR" dirty="0"/>
          </a:p>
        </p:txBody>
      </p:sp>
      <p:pic>
        <p:nvPicPr>
          <p:cNvPr id="80898" name="Picture 2" descr="Tam boyutlu görseli göster">
            <a:hlinkClick r:id="rId2"/>
          </p:cNvPr>
          <p:cNvPicPr>
            <a:picLocks noChangeAspect="1" noChangeArrowheads="1"/>
          </p:cNvPicPr>
          <p:nvPr/>
        </p:nvPicPr>
        <p:blipFill>
          <a:blip r:embed="rId3" cstate="print"/>
          <a:srcRect/>
          <a:stretch>
            <a:fillRect/>
          </a:stretch>
        </p:blipFill>
        <p:spPr bwMode="auto">
          <a:xfrm>
            <a:off x="571472" y="2143116"/>
            <a:ext cx="4657758" cy="3515288"/>
          </a:xfrm>
          <a:prstGeom prst="rect">
            <a:avLst/>
          </a:prstGeom>
          <a:noFill/>
        </p:spPr>
      </p:pic>
      <p:pic>
        <p:nvPicPr>
          <p:cNvPr id="80900" name="Picture 4" descr="http://www.barcharts.com/images/productimages/9781423201724.jpg"/>
          <p:cNvPicPr>
            <a:picLocks noChangeAspect="1" noChangeArrowheads="1"/>
          </p:cNvPicPr>
          <p:nvPr/>
        </p:nvPicPr>
        <p:blipFill>
          <a:blip r:embed="rId4" cstate="print"/>
          <a:srcRect/>
          <a:stretch>
            <a:fillRect/>
          </a:stretch>
        </p:blipFill>
        <p:spPr bwMode="auto">
          <a:xfrm>
            <a:off x="5500694" y="2357430"/>
            <a:ext cx="2924175" cy="37719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sim Yer Tutucusu"/>
          <p:cNvSpPr>
            <a:spLocks noGrp="1"/>
          </p:cNvSpPr>
          <p:nvPr>
            <p:ph type="pic" idx="1"/>
          </p:nvPr>
        </p:nvSpPr>
        <p:spPr/>
      </p:sp>
      <p:sp>
        <p:nvSpPr>
          <p:cNvPr id="11" name="10 Başlık"/>
          <p:cNvSpPr>
            <a:spLocks noGrp="1"/>
          </p:cNvSpPr>
          <p:nvPr>
            <p:ph type="title"/>
          </p:nvPr>
        </p:nvSpPr>
        <p:spPr/>
        <p:txBody>
          <a:bodyPr/>
          <a:lstStyle/>
          <a:p>
            <a:r>
              <a:rPr lang="tr-TR" dirty="0" smtClean="0"/>
              <a:t>       A. </a:t>
            </a:r>
            <a:r>
              <a:rPr lang="tr-TR" dirty="0" err="1" smtClean="0"/>
              <a:t>Vesalius</a:t>
            </a:r>
            <a:endParaRPr lang="tr-TR" dirty="0"/>
          </a:p>
        </p:txBody>
      </p:sp>
      <p:sp>
        <p:nvSpPr>
          <p:cNvPr id="10" name="9 Metin Yer Tutucusu"/>
          <p:cNvSpPr>
            <a:spLocks noGrp="1"/>
          </p:cNvSpPr>
          <p:nvPr>
            <p:ph type="body" sz="half" idx="2"/>
          </p:nvPr>
        </p:nvSpPr>
        <p:spPr>
          <a:solidFill>
            <a:schemeClr val="accent6">
              <a:lumMod val="75000"/>
            </a:schemeClr>
          </a:solidFill>
        </p:spPr>
        <p:txBody>
          <a:bodyPr>
            <a:normAutofit fontScale="85000" lnSpcReduction="10000"/>
          </a:bodyPr>
          <a:lstStyle/>
          <a:p>
            <a:endParaRPr lang="tr-TR" dirty="0" smtClean="0"/>
          </a:p>
          <a:p>
            <a:r>
              <a:rPr lang="tr-TR" sz="2000" dirty="0" smtClean="0"/>
              <a:t>De </a:t>
            </a:r>
            <a:r>
              <a:rPr lang="tr-TR" sz="2000" dirty="0" err="1" smtClean="0"/>
              <a:t>Humani</a:t>
            </a:r>
            <a:r>
              <a:rPr lang="tr-TR" sz="2000" dirty="0" smtClean="0"/>
              <a:t> </a:t>
            </a:r>
            <a:r>
              <a:rPr lang="tr-TR" sz="2000" dirty="0" err="1" smtClean="0"/>
              <a:t>Corporis</a:t>
            </a:r>
            <a:r>
              <a:rPr lang="tr-TR" sz="2000" dirty="0" smtClean="0"/>
              <a:t> </a:t>
            </a:r>
            <a:r>
              <a:rPr lang="tr-TR" sz="2000" dirty="0" err="1" smtClean="0"/>
              <a:t>Fabrica</a:t>
            </a:r>
            <a:r>
              <a:rPr lang="tr-TR" sz="2000" dirty="0" smtClean="0"/>
              <a:t>, </a:t>
            </a:r>
            <a:r>
              <a:rPr lang="tr-TR" sz="2000" dirty="0" err="1" smtClean="0"/>
              <a:t>Joannes</a:t>
            </a:r>
            <a:r>
              <a:rPr lang="tr-TR" sz="2000" dirty="0" smtClean="0"/>
              <a:t> </a:t>
            </a:r>
            <a:r>
              <a:rPr lang="tr-TR" sz="2000" dirty="0" err="1" smtClean="0"/>
              <a:t>Oporinus</a:t>
            </a:r>
            <a:r>
              <a:rPr lang="tr-TR" sz="2000" dirty="0" smtClean="0"/>
              <a:t> </a:t>
            </a:r>
            <a:r>
              <a:rPr lang="tr-TR" sz="2000" dirty="0" err="1" smtClean="0"/>
              <a:t>Press</a:t>
            </a:r>
            <a:r>
              <a:rPr lang="tr-TR" sz="2000" dirty="0" smtClean="0"/>
              <a:t>, 1543</a:t>
            </a:r>
            <a:br>
              <a:rPr lang="tr-TR" sz="2000" dirty="0" smtClean="0"/>
            </a:br>
            <a:endParaRPr lang="tr-TR" sz="2000" dirty="0" smtClean="0"/>
          </a:p>
          <a:p>
            <a:endParaRPr lang="tr-TR" dirty="0"/>
          </a:p>
        </p:txBody>
      </p:sp>
      <p:pic>
        <p:nvPicPr>
          <p:cNvPr id="3076" name="Picture 4" descr="Tam boyutlu görseli göster">
            <a:hlinkClick r:id="rId2"/>
          </p:cNvPr>
          <p:cNvPicPr>
            <a:picLocks noChangeAspect="1" noChangeArrowheads="1"/>
          </p:cNvPicPr>
          <p:nvPr/>
        </p:nvPicPr>
        <p:blipFill>
          <a:blip r:embed="rId3" cstate="print"/>
          <a:srcRect/>
          <a:stretch>
            <a:fillRect/>
          </a:stretch>
        </p:blipFill>
        <p:spPr bwMode="auto">
          <a:xfrm>
            <a:off x="2786050" y="1714488"/>
            <a:ext cx="3538859" cy="4798452"/>
          </a:xfrm>
          <a:prstGeom prst="rect">
            <a:avLst/>
          </a:prstGeom>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s3\Desktop\cinsiyetfoto\IMAGE0004.JPG"/>
          <p:cNvPicPr>
            <a:picLocks noChangeAspect="1" noChangeArrowheads="1"/>
          </p:cNvPicPr>
          <p:nvPr/>
        </p:nvPicPr>
        <p:blipFill>
          <a:blip r:embed="rId3" cstate="print">
            <a:lum bright="-20000"/>
          </a:blip>
          <a:srcRect/>
          <a:stretch>
            <a:fillRect/>
          </a:stretch>
        </p:blipFill>
        <p:spPr bwMode="auto">
          <a:xfrm>
            <a:off x="0" y="0"/>
            <a:ext cx="5257633" cy="6858000"/>
          </a:xfrm>
          <a:prstGeom prst="rect">
            <a:avLst/>
          </a:prstGeom>
          <a:noFill/>
        </p:spPr>
      </p:pic>
      <p:sp>
        <p:nvSpPr>
          <p:cNvPr id="14" name="13 İçerik Yer Tutucusu"/>
          <p:cNvSpPr>
            <a:spLocks noGrp="1"/>
          </p:cNvSpPr>
          <p:nvPr>
            <p:ph sz="quarter" idx="4294967295"/>
          </p:nvPr>
        </p:nvSpPr>
        <p:spPr>
          <a:xfrm>
            <a:off x="4983163" y="2373313"/>
            <a:ext cx="4160837" cy="3951287"/>
          </a:xfrm>
        </p:spPr>
        <p:txBody>
          <a:bodyPr/>
          <a:lstStyle/>
          <a:p>
            <a:pPr algn="r">
              <a:buNone/>
            </a:pPr>
            <a:r>
              <a:rPr lang="tr-TR" dirty="0" smtClean="0">
                <a:solidFill>
                  <a:schemeClr val="accent4">
                    <a:lumMod val="50000"/>
                  </a:schemeClr>
                </a:solidFill>
              </a:rPr>
              <a:t>     </a:t>
            </a:r>
            <a:r>
              <a:rPr lang="tr-TR" dirty="0" err="1" smtClean="0">
                <a:solidFill>
                  <a:schemeClr val="accent4">
                    <a:lumMod val="50000"/>
                  </a:schemeClr>
                </a:solidFill>
              </a:rPr>
              <a:t>Ovarium</a:t>
            </a:r>
            <a:r>
              <a:rPr lang="tr-TR" dirty="0" smtClean="0">
                <a:solidFill>
                  <a:schemeClr val="accent4">
                    <a:lumMod val="50000"/>
                  </a:schemeClr>
                </a:solidFill>
              </a:rPr>
              <a:t>, erkekte testisler gibi </a:t>
            </a:r>
            <a:r>
              <a:rPr lang="tr-TR" dirty="0" err="1" smtClean="0">
                <a:solidFill>
                  <a:schemeClr val="accent4">
                    <a:lumMod val="50000"/>
                  </a:schemeClr>
                </a:solidFill>
              </a:rPr>
              <a:t>overlerde</a:t>
            </a:r>
            <a:r>
              <a:rPr lang="tr-TR" dirty="0" smtClean="0">
                <a:solidFill>
                  <a:schemeClr val="accent4">
                    <a:lumMod val="50000"/>
                  </a:schemeClr>
                </a:solidFill>
              </a:rPr>
              <a:t> yukarıda …</a:t>
            </a:r>
          </a:p>
          <a:p>
            <a:endParaRPr lang="tr-TR" dirty="0" smtClean="0">
              <a:solidFill>
                <a:schemeClr val="accent4">
                  <a:lumMod val="50000"/>
                </a:schemeClr>
              </a:solidFill>
            </a:endParaRPr>
          </a:p>
          <a:p>
            <a:pPr algn="r">
              <a:buNone/>
            </a:pPr>
            <a:r>
              <a:rPr lang="tr-TR" sz="2400" dirty="0" err="1" smtClean="0">
                <a:solidFill>
                  <a:schemeClr val="accent4">
                    <a:lumMod val="50000"/>
                  </a:schemeClr>
                </a:solidFill>
              </a:rPr>
              <a:t>Gray’s</a:t>
            </a:r>
            <a:r>
              <a:rPr lang="tr-TR" sz="2400" dirty="0" smtClean="0">
                <a:solidFill>
                  <a:schemeClr val="accent4">
                    <a:lumMod val="50000"/>
                  </a:schemeClr>
                </a:solidFill>
              </a:rPr>
              <a:t> Anatomi , s. 411</a:t>
            </a:r>
            <a:endParaRPr lang="tr-TR" sz="24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Hasta ve hastalık</a:t>
            </a:r>
            <a:br>
              <a:rPr lang="tr-TR" dirty="0" smtClean="0"/>
            </a:br>
            <a:endParaRPr lang="tr-TR" dirty="0"/>
          </a:p>
        </p:txBody>
      </p:sp>
      <p:pic>
        <p:nvPicPr>
          <p:cNvPr id="4" name="Picture 13" descr="C:\WINDOWS\Desktop\serap hanım\pul3.JPG"/>
          <p:cNvPicPr>
            <a:picLocks noGrp="1" noChangeAspect="1" noChangeArrowheads="1"/>
          </p:cNvPicPr>
          <p:nvPr>
            <p:ph sz="half" idx="1"/>
          </p:nvPr>
        </p:nvPicPr>
        <p:blipFill>
          <a:blip r:embed="rId2" cstate="print"/>
          <a:stretch>
            <a:fillRect/>
          </a:stretch>
        </p:blipFill>
        <p:spPr bwMode="auto">
          <a:xfrm>
            <a:off x="301625" y="2593401"/>
            <a:ext cx="4160838" cy="2768161"/>
          </a:xfrm>
          <a:prstGeom prst="rect">
            <a:avLst/>
          </a:prstGeom>
          <a:noFill/>
          <a:ln w="9525">
            <a:noFill/>
            <a:miter lim="800000"/>
            <a:headEnd/>
            <a:tailEnd/>
          </a:ln>
        </p:spPr>
      </p:pic>
      <p:sp>
        <p:nvSpPr>
          <p:cNvPr id="5" name="Content Placeholder 4"/>
          <p:cNvSpPr>
            <a:spLocks noGrp="1"/>
          </p:cNvSpPr>
          <p:nvPr>
            <p:ph sz="half" idx="2"/>
          </p:nvPr>
        </p:nvSpPr>
        <p:spPr/>
        <p:txBody>
          <a:bodyPr/>
          <a:lstStyle/>
          <a:p>
            <a:r>
              <a:rPr lang="tr-TR" dirty="0" smtClean="0"/>
              <a:t>Kadınlar erkeklerden daha fazla hastalanıyorlar</a:t>
            </a:r>
          </a:p>
          <a:p>
            <a:r>
              <a:rPr lang="tr-TR" dirty="0" smtClean="0"/>
              <a:t>Ancak daha uzun yaşıyorlar</a:t>
            </a:r>
          </a:p>
          <a:p>
            <a:r>
              <a:rPr lang="tr-TR" dirty="0" smtClean="0"/>
              <a:t>Cinsiyet temelli araştırmalar</a:t>
            </a:r>
          </a:p>
          <a:p>
            <a:r>
              <a:rPr lang="tr-TR" dirty="0" smtClean="0"/>
              <a:t>Toplumsal cinsiyet</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Kadın–hasta-doktor </a:t>
            </a:r>
            <a:endParaRPr lang="tr-TR" dirty="0"/>
          </a:p>
        </p:txBody>
      </p:sp>
      <p:pic>
        <p:nvPicPr>
          <p:cNvPr id="36876" name="Picture 12"/>
          <p:cNvPicPr>
            <a:picLocks noGrp="1" noChangeAspect="1" noChangeArrowheads="1"/>
          </p:cNvPicPr>
          <p:nvPr>
            <p:ph sz="half" idx="1"/>
          </p:nvPr>
        </p:nvPicPr>
        <p:blipFill>
          <a:blip r:embed="rId2" cstate="print"/>
          <a:stretch>
            <a:fillRect/>
          </a:stretch>
        </p:blipFill>
        <p:spPr>
          <a:xfrm>
            <a:off x="867432" y="1600200"/>
            <a:ext cx="3029223" cy="4754563"/>
          </a:xfrm>
          <a:noFill/>
          <a:ln/>
        </p:spPr>
      </p:pic>
      <p:sp>
        <p:nvSpPr>
          <p:cNvPr id="36874" name="Rectangle 10"/>
          <p:cNvSpPr>
            <a:spLocks noGrp="1" noChangeArrowheads="1"/>
          </p:cNvSpPr>
          <p:nvPr>
            <p:ph sz="half" idx="2"/>
          </p:nvPr>
        </p:nvSpPr>
        <p:spPr/>
        <p:txBody>
          <a:bodyPr>
            <a:normAutofit lnSpcReduction="10000"/>
          </a:bodyPr>
          <a:lstStyle/>
          <a:p>
            <a:pPr>
              <a:lnSpc>
                <a:spcPct val="130000"/>
              </a:lnSpc>
            </a:pPr>
            <a:r>
              <a:rPr lang="tr-TR" sz="3000" dirty="0" smtClean="0"/>
              <a:t>Tıp tarihi kitapları kadın hastalıklarıyla ilgili tanı ve tdv.</a:t>
            </a:r>
          </a:p>
          <a:p>
            <a:pPr>
              <a:lnSpc>
                <a:spcPct val="130000"/>
              </a:lnSpc>
            </a:pPr>
            <a:r>
              <a:rPr lang="tr-TR" sz="3000" dirty="0" smtClean="0"/>
              <a:t>Ebeler</a:t>
            </a:r>
          </a:p>
          <a:p>
            <a:pPr>
              <a:lnSpc>
                <a:spcPct val="130000"/>
              </a:lnSpc>
            </a:pPr>
            <a:r>
              <a:rPr lang="tr-TR" sz="3000" dirty="0" smtClean="0"/>
              <a:t>Mahremiyet, hekim, utanç     </a:t>
            </a:r>
            <a:r>
              <a:rPr lang="tr-TR" sz="2000" dirty="0" smtClean="0"/>
              <a:t>Duerr, 1990</a:t>
            </a:r>
          </a:p>
          <a:p>
            <a:pPr>
              <a:lnSpc>
                <a:spcPct val="130000"/>
              </a:lnSpc>
            </a:pPr>
            <a:r>
              <a:rPr lang="tr-TR" sz="3000" dirty="0" smtClean="0"/>
              <a:t>“çağdaş doğum masaları”</a:t>
            </a:r>
          </a:p>
          <a:p>
            <a:pPr>
              <a:lnSpc>
                <a:spcPct val="130000"/>
              </a:lnSpc>
            </a:pPr>
            <a:endParaRPr lang="tr-T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fade">
                                      <p:cBhvr>
                                        <p:cTn id="7" dur="1000"/>
                                        <p:tgtEl>
                                          <p:spTgt spid="3687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874">
                                            <p:txEl>
                                              <p:pRg st="0" end="0"/>
                                            </p:txEl>
                                          </p:spTgt>
                                        </p:tgtEl>
                                        <p:attrNameLst>
                                          <p:attrName>style.visibility</p:attrName>
                                        </p:attrNameLst>
                                      </p:cBhvr>
                                      <p:to>
                                        <p:strVal val="visible"/>
                                      </p:to>
                                    </p:set>
                                    <p:animEffect transition="in" filter="fade">
                                      <p:cBhvr>
                                        <p:cTn id="11" dur="2000"/>
                                        <p:tgtEl>
                                          <p:spTgt spid="3687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874">
                                            <p:txEl>
                                              <p:pRg st="1" end="1"/>
                                            </p:txEl>
                                          </p:spTgt>
                                        </p:tgtEl>
                                        <p:attrNameLst>
                                          <p:attrName>style.visibility</p:attrName>
                                        </p:attrNameLst>
                                      </p:cBhvr>
                                      <p:to>
                                        <p:strVal val="visible"/>
                                      </p:to>
                                    </p:set>
                                    <p:animEffect transition="in" filter="fade">
                                      <p:cBhvr>
                                        <p:cTn id="16" dur="2000"/>
                                        <p:tgtEl>
                                          <p:spTgt spid="3687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874">
                                            <p:txEl>
                                              <p:pRg st="2" end="2"/>
                                            </p:txEl>
                                          </p:spTgt>
                                        </p:tgtEl>
                                        <p:attrNameLst>
                                          <p:attrName>style.visibility</p:attrName>
                                        </p:attrNameLst>
                                      </p:cBhvr>
                                      <p:to>
                                        <p:strVal val="visible"/>
                                      </p:to>
                                    </p:set>
                                    <p:animEffect transition="in" filter="fade">
                                      <p:cBhvr>
                                        <p:cTn id="21" dur="2000"/>
                                        <p:tgtEl>
                                          <p:spTgt spid="3687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874">
                                            <p:txEl>
                                              <p:pRg st="3" end="3"/>
                                            </p:txEl>
                                          </p:spTgt>
                                        </p:tgtEl>
                                        <p:attrNameLst>
                                          <p:attrName>style.visibility</p:attrName>
                                        </p:attrNameLst>
                                      </p:cBhvr>
                                      <p:to>
                                        <p:strVal val="visible"/>
                                      </p:to>
                                    </p:set>
                                    <p:animEffect transition="in" filter="fade">
                                      <p:cBhvr>
                                        <p:cTn id="26" dur="2000"/>
                                        <p:tgtEl>
                                          <p:spTgt spid="368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Ebeden jinekoloğa</a:t>
            </a:r>
            <a:endParaRPr lang="tr-TR" dirty="0"/>
          </a:p>
        </p:txBody>
      </p:sp>
      <p:pic>
        <p:nvPicPr>
          <p:cNvPr id="36876" name="Picture 12"/>
          <p:cNvPicPr>
            <a:picLocks noGrp="1" noChangeAspect="1" noChangeArrowheads="1"/>
          </p:cNvPicPr>
          <p:nvPr>
            <p:ph sz="half" idx="1"/>
          </p:nvPr>
        </p:nvPicPr>
        <p:blipFill>
          <a:blip r:embed="rId2" cstate="print"/>
          <a:stretch>
            <a:fillRect/>
          </a:stretch>
        </p:blipFill>
        <p:spPr>
          <a:xfrm>
            <a:off x="867432" y="1600200"/>
            <a:ext cx="3029223" cy="4754563"/>
          </a:xfrm>
          <a:noFill/>
          <a:ln/>
        </p:spPr>
      </p:pic>
      <p:sp>
        <p:nvSpPr>
          <p:cNvPr id="36874" name="Rectangle 10"/>
          <p:cNvSpPr>
            <a:spLocks noGrp="1" noChangeArrowheads="1"/>
          </p:cNvSpPr>
          <p:nvPr>
            <p:ph sz="half" idx="2"/>
          </p:nvPr>
        </p:nvSpPr>
        <p:spPr/>
        <p:txBody>
          <a:bodyPr>
            <a:normAutofit fontScale="85000" lnSpcReduction="20000"/>
          </a:bodyPr>
          <a:lstStyle/>
          <a:p>
            <a:pPr>
              <a:lnSpc>
                <a:spcPct val="130000"/>
              </a:lnSpc>
              <a:buClr>
                <a:srgbClr val="FF0000"/>
              </a:buClr>
              <a:buSzPct val="80000"/>
              <a:buFont typeface="Wingdings" pitchFamily="2" charset="2"/>
              <a:buChar char="ü"/>
            </a:pPr>
            <a:r>
              <a:rPr lang="tr-TR" sz="3000" dirty="0" smtClean="0"/>
              <a:t>18. yüzyılla birlikte hekimlerin doğuma ilgisinin artması</a:t>
            </a:r>
          </a:p>
          <a:p>
            <a:pPr>
              <a:lnSpc>
                <a:spcPct val="130000"/>
              </a:lnSpc>
              <a:buClr>
                <a:srgbClr val="FF0000"/>
              </a:buClr>
              <a:buSzPct val="80000"/>
              <a:buFont typeface="Wingdings" pitchFamily="2" charset="2"/>
              <a:buChar char="ü"/>
            </a:pPr>
            <a:r>
              <a:rPr lang="tr-TR" sz="3000" dirty="0" smtClean="0"/>
              <a:t>Doğum okulları kurulmaya başladı</a:t>
            </a:r>
          </a:p>
          <a:p>
            <a:pPr>
              <a:lnSpc>
                <a:spcPct val="130000"/>
              </a:lnSpc>
            </a:pPr>
            <a:r>
              <a:rPr lang="tr-TR" sz="3200" dirty="0" smtClean="0"/>
              <a:t>Doğumun tarihi, tıbbın gelişimini göstermesi açısından önemlidir:Asepsi, anestezi, ultrason….</a:t>
            </a:r>
          </a:p>
          <a:p>
            <a:pPr>
              <a:lnSpc>
                <a:spcPct val="130000"/>
              </a:lnSpc>
            </a:pPr>
            <a:endParaRPr lang="tr-T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fade">
                                      <p:cBhvr>
                                        <p:cTn id="7" dur="1000"/>
                                        <p:tgtEl>
                                          <p:spTgt spid="3687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874">
                                            <p:txEl>
                                              <p:pRg st="0" end="0"/>
                                            </p:txEl>
                                          </p:spTgt>
                                        </p:tgtEl>
                                        <p:attrNameLst>
                                          <p:attrName>style.visibility</p:attrName>
                                        </p:attrNameLst>
                                      </p:cBhvr>
                                      <p:to>
                                        <p:strVal val="visible"/>
                                      </p:to>
                                    </p:set>
                                    <p:animEffect transition="in" filter="fade">
                                      <p:cBhvr>
                                        <p:cTn id="11" dur="2000"/>
                                        <p:tgtEl>
                                          <p:spTgt spid="36874">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36874">
                                            <p:txEl>
                                              <p:pRg st="1" end="1"/>
                                            </p:txEl>
                                          </p:spTgt>
                                        </p:tgtEl>
                                        <p:attrNameLst>
                                          <p:attrName>style.visibility</p:attrName>
                                        </p:attrNameLst>
                                      </p:cBhvr>
                                      <p:to>
                                        <p:strVal val="visible"/>
                                      </p:to>
                                    </p:set>
                                    <p:animEffect transition="in" filter="fade">
                                      <p:cBhvr>
                                        <p:cTn id="15" dur="2000"/>
                                        <p:tgtEl>
                                          <p:spTgt spid="3687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874">
                                            <p:txEl>
                                              <p:pRg st="2" end="2"/>
                                            </p:txEl>
                                          </p:spTgt>
                                        </p:tgtEl>
                                        <p:attrNameLst>
                                          <p:attrName>style.visibility</p:attrName>
                                        </p:attrNameLst>
                                      </p:cBhvr>
                                      <p:to>
                                        <p:strVal val="visible"/>
                                      </p:to>
                                    </p:set>
                                    <p:animEffect transition="in" filter="fade">
                                      <p:cBhvr>
                                        <p:cTn id="20" dur="2000"/>
                                        <p:tgtEl>
                                          <p:spTgt spid="36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5387" y="1988841"/>
            <a:ext cx="675322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2005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tr-TR" dirty="0" smtClean="0"/>
              <a:t>Sorgulama devam ediyor...</a:t>
            </a:r>
            <a:endParaRPr lang="tr-TR" dirty="0"/>
          </a:p>
        </p:txBody>
      </p:sp>
      <p:sp>
        <p:nvSpPr>
          <p:cNvPr id="19459" name="Rectangle 3"/>
          <p:cNvSpPr>
            <a:spLocks noGrp="1" noChangeArrowheads="1"/>
          </p:cNvSpPr>
          <p:nvPr>
            <p:ph idx="1"/>
          </p:nvPr>
        </p:nvSpPr>
        <p:spPr/>
        <p:txBody>
          <a:bodyPr>
            <a:normAutofit/>
          </a:bodyPr>
          <a:lstStyle/>
          <a:p>
            <a:pPr algn="ctr">
              <a:buClr>
                <a:schemeClr val="bg1"/>
              </a:buClr>
              <a:buFontTx/>
              <a:buNone/>
            </a:pPr>
            <a:r>
              <a:rPr lang="nb-NO" sz="4000" dirty="0"/>
              <a:t>adet kanaması</a:t>
            </a:r>
          </a:p>
          <a:p>
            <a:pPr algn="ctr">
              <a:buClr>
                <a:schemeClr val="bg1"/>
              </a:buClr>
              <a:buFontTx/>
              <a:buNone/>
            </a:pPr>
            <a:r>
              <a:rPr lang="tr-TR" sz="4000" dirty="0"/>
              <a:t>p</a:t>
            </a:r>
            <a:r>
              <a:rPr lang="nb-NO" sz="4000" dirty="0"/>
              <a:t>remenstrual </a:t>
            </a:r>
            <a:r>
              <a:rPr lang="nb-NO" sz="4000" dirty="0" smtClean="0"/>
              <a:t>sendrom</a:t>
            </a:r>
            <a:r>
              <a:rPr lang="tr-TR" sz="4000" dirty="0" smtClean="0"/>
              <a:t> -PMS</a:t>
            </a:r>
            <a:endParaRPr lang="nb-NO" sz="4000" dirty="0"/>
          </a:p>
          <a:p>
            <a:pPr algn="ctr">
              <a:buClr>
                <a:schemeClr val="bg1"/>
              </a:buClr>
              <a:buFontTx/>
              <a:buNone/>
            </a:pPr>
            <a:r>
              <a:rPr lang="nb-NO" sz="4000" dirty="0"/>
              <a:t>menopoz</a:t>
            </a:r>
          </a:p>
          <a:p>
            <a:pPr algn="ctr">
              <a:buClr>
                <a:schemeClr val="bg1"/>
              </a:buClr>
              <a:buFontTx/>
              <a:buNone/>
            </a:pPr>
            <a:endParaRPr lang="tr-TR" sz="4000" dirty="0"/>
          </a:p>
        </p:txBody>
      </p:sp>
    </p:spTree>
  </p:cSld>
  <p:clrMapOvr>
    <a:masterClrMapping/>
  </p:clrMapOvr>
  <p:transition>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Documents and Settings\hasan\Desktop\tıpcinsiyet\foto2.jpg"/>
          <p:cNvPicPr>
            <a:picLocks noChangeAspect="1" noChangeArrowheads="1"/>
          </p:cNvPicPr>
          <p:nvPr/>
        </p:nvPicPr>
        <p:blipFill>
          <a:blip r:embed="rId2" cstate="print"/>
          <a:srcRect/>
          <a:stretch>
            <a:fillRect/>
          </a:stretch>
        </p:blipFill>
        <p:spPr bwMode="auto">
          <a:xfrm>
            <a:off x="500034" y="214290"/>
            <a:ext cx="4306854" cy="6215106"/>
          </a:xfrm>
          <a:prstGeom prst="rect">
            <a:avLst/>
          </a:prstGeom>
          <a:noFill/>
        </p:spPr>
      </p:pic>
      <p:sp>
        <p:nvSpPr>
          <p:cNvPr id="8" name="Content Placeholder 7"/>
          <p:cNvSpPr>
            <a:spLocks noGrp="1"/>
          </p:cNvSpPr>
          <p:nvPr>
            <p:ph sz="half" idx="4294967295"/>
          </p:nvPr>
        </p:nvSpPr>
        <p:spPr>
          <a:xfrm>
            <a:off x="5000628" y="1500174"/>
            <a:ext cx="3660803" cy="4400568"/>
          </a:xfrm>
          <a:solidFill>
            <a:schemeClr val="accent3">
              <a:lumMod val="40000"/>
              <a:lumOff val="60000"/>
            </a:schemeClr>
          </a:solidFill>
          <a:ln>
            <a:solidFill>
              <a:schemeClr val="accent1">
                <a:lumMod val="60000"/>
                <a:lumOff val="40000"/>
              </a:schemeClr>
            </a:solidFill>
          </a:ln>
        </p:spPr>
        <p:txBody>
          <a:bodyPr/>
          <a:lstStyle/>
          <a:p>
            <a:r>
              <a:rPr lang="tr-TR" dirty="0" smtClean="0"/>
              <a:t>Tıbbileştirme</a:t>
            </a:r>
          </a:p>
          <a:p>
            <a:r>
              <a:rPr lang="tr-TR" dirty="0" smtClean="0"/>
              <a:t>İlaç – endüstri ilişkisi</a:t>
            </a:r>
          </a:p>
          <a:p>
            <a:endParaRPr lang="tr-TR" dirty="0" smtClean="0"/>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0"/>
            <a:ext cx="8482042" cy="1725602"/>
          </a:xfrm>
        </p:spPr>
        <p:txBody>
          <a:bodyPr/>
          <a:lstStyle/>
          <a:p>
            <a:r>
              <a:rPr lang="tr-TR" sz="2800" dirty="0" smtClean="0"/>
              <a:t>Tıp, kavram: sağlıksızlık, fizyolojik süreç, rahatsızlık, bozukluk, hastalık kavramı </a:t>
            </a:r>
            <a:endParaRPr lang="tr-TR" sz="2800" dirty="0"/>
          </a:p>
        </p:txBody>
      </p:sp>
      <p:sp>
        <p:nvSpPr>
          <p:cNvPr id="3" name="2 İçerik Yer Tutucusu"/>
          <p:cNvSpPr>
            <a:spLocks noGrp="1"/>
          </p:cNvSpPr>
          <p:nvPr>
            <p:ph idx="1"/>
          </p:nvPr>
        </p:nvSpPr>
        <p:spPr>
          <a:ln>
            <a:solidFill>
              <a:schemeClr val="accent1"/>
            </a:solidFill>
          </a:ln>
        </p:spPr>
        <p:txBody>
          <a:bodyPr>
            <a:normAutofit fontScale="85000" lnSpcReduction="20000"/>
          </a:bodyPr>
          <a:lstStyle/>
          <a:p>
            <a:r>
              <a:rPr lang="tr-TR" dirty="0" smtClean="0"/>
              <a:t>“</a:t>
            </a:r>
            <a:r>
              <a:rPr lang="tr-TR" dirty="0" err="1" smtClean="0"/>
              <a:t>Healty</a:t>
            </a:r>
            <a:r>
              <a:rPr lang="tr-TR" dirty="0" smtClean="0"/>
              <a:t> </a:t>
            </a:r>
            <a:r>
              <a:rPr lang="tr-TR" dirty="0" err="1" smtClean="0"/>
              <a:t>illness</a:t>
            </a:r>
            <a:r>
              <a:rPr lang="tr-TR" dirty="0" smtClean="0"/>
              <a:t>” kavramıyla ilgili olan, doğum gibi kavramların </a:t>
            </a:r>
            <a:r>
              <a:rPr lang="tr-TR" dirty="0" err="1" smtClean="0"/>
              <a:t>medikalize</a:t>
            </a:r>
            <a:r>
              <a:rPr lang="tr-TR" dirty="0" smtClean="0"/>
              <a:t> edilmemesini…</a:t>
            </a:r>
            <a:r>
              <a:rPr lang="tr-TR" sz="2000" dirty="0" smtClean="0"/>
              <a:t> 1922, H. </a:t>
            </a:r>
            <a:r>
              <a:rPr lang="tr-TR" sz="2000" dirty="0" err="1" smtClean="0"/>
              <a:t>Marland</a:t>
            </a:r>
            <a:endParaRPr lang="tr-TR" sz="2000" dirty="0" smtClean="0"/>
          </a:p>
          <a:p>
            <a:endParaRPr lang="tr-TR" sz="2000" dirty="0" smtClean="0"/>
          </a:p>
          <a:p>
            <a:r>
              <a:rPr lang="tr-TR" dirty="0" smtClean="0"/>
              <a:t>Baskın olan tıbbi modele göre ki bu sıklıkla erkek bilimcilerin ve kendi bakış açıları doğrultusunda, rahatsızlıkların genellikle fizyolojik olduğu ve tıbbi olarak ya da cerrahi </a:t>
            </a:r>
            <a:r>
              <a:rPr lang="tr-TR" dirty="0" err="1" smtClean="0"/>
              <a:t>tdv</a:t>
            </a:r>
            <a:r>
              <a:rPr lang="tr-TR" dirty="0" smtClean="0"/>
              <a:t>.</a:t>
            </a:r>
          </a:p>
          <a:p>
            <a:endParaRPr lang="tr-TR" dirty="0" smtClean="0"/>
          </a:p>
          <a:p>
            <a:r>
              <a:rPr lang="tr-TR" dirty="0" smtClean="0"/>
              <a:t>Kadınların bu rahatsızlıkla ilgili durumları sırf acı çekmek ile ilişkilendirmediği, sorunu bireyi ilgilendirmekten çok onu ve tüm aile bireylerini ilgilendirdiği…</a:t>
            </a:r>
          </a:p>
          <a:p>
            <a:endParaRPr lang="tr-TR" dirty="0" smtClean="0"/>
          </a:p>
          <a:p>
            <a:endParaRPr lang="tr-TR" dirty="0" smtClean="0"/>
          </a:p>
          <a:p>
            <a:pPr algn="r"/>
            <a:r>
              <a:rPr lang="tr-TR" sz="2200" dirty="0" smtClean="0"/>
              <a:t>W. </a:t>
            </a:r>
            <a:r>
              <a:rPr lang="tr-TR" sz="2200" dirty="0" err="1" smtClean="0"/>
              <a:t>Blecourt</a:t>
            </a:r>
            <a:r>
              <a:rPr lang="tr-TR" sz="2200" dirty="0" smtClean="0"/>
              <a:t> </a:t>
            </a:r>
            <a:r>
              <a:rPr lang="tr-TR" sz="2200" dirty="0" err="1" smtClean="0"/>
              <a:t>and</a:t>
            </a:r>
            <a:r>
              <a:rPr lang="tr-TR" sz="2200" dirty="0" smtClean="0"/>
              <a:t> C. </a:t>
            </a:r>
            <a:r>
              <a:rPr lang="tr-TR" sz="2200" dirty="0" err="1" smtClean="0"/>
              <a:t>Usborne</a:t>
            </a:r>
            <a:r>
              <a:rPr lang="tr-TR" sz="2200" dirty="0" smtClean="0"/>
              <a:t>, 1999.1922</a:t>
            </a:r>
            <a:endParaRPr lang="tr-TR"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tr-TR" altLang="zh-CN" b="1" dirty="0" smtClean="0">
                <a:solidFill>
                  <a:schemeClr val="bg1"/>
                </a:solidFill>
                <a:latin typeface="Verdana" pitchFamily="34" charset="0"/>
              </a:rPr>
              <a:t>Tıpta cinsiyetçi uygulamalar/vurgulamalar</a:t>
            </a:r>
            <a:endParaRPr lang="tr-TR" altLang="zh-CN" b="1" dirty="0">
              <a:solidFill>
                <a:schemeClr val="bg1"/>
              </a:solidFill>
              <a:latin typeface="Verdana" pitchFamily="34" charset="0"/>
            </a:endParaRPr>
          </a:p>
        </p:txBody>
      </p:sp>
      <p:pic>
        <p:nvPicPr>
          <p:cNvPr id="135172" name="Picture 4" descr="tara_2"/>
          <p:cNvPicPr>
            <a:picLocks noGrp="1" noChangeAspect="1" noChangeArrowheads="1"/>
          </p:cNvPicPr>
          <p:nvPr>
            <p:ph sz="half" idx="1"/>
          </p:nvPr>
        </p:nvPicPr>
        <p:blipFill>
          <a:blip r:embed="rId3" cstate="print"/>
          <a:stretch>
            <a:fillRect/>
          </a:stretch>
        </p:blipFill>
        <p:spPr>
          <a:xfrm>
            <a:off x="1016540" y="2433669"/>
            <a:ext cx="2731008" cy="3087624"/>
          </a:xfrm>
          <a:noFill/>
          <a:ln w="76200" cmpd="tri">
            <a:solidFill>
              <a:schemeClr val="bg1"/>
            </a:solidFill>
          </a:ln>
        </p:spPr>
      </p:pic>
      <p:sp>
        <p:nvSpPr>
          <p:cNvPr id="4" name="Content Placeholder 3"/>
          <p:cNvSpPr>
            <a:spLocks noGrp="1"/>
          </p:cNvSpPr>
          <p:nvPr>
            <p:ph sz="half" idx="2"/>
          </p:nvPr>
        </p:nvSpPr>
        <p:spPr/>
        <p:txBody>
          <a:bodyPr/>
          <a:lstStyle/>
          <a:p>
            <a:r>
              <a:rPr lang="tr-TR" altLang="zh-CN" b="1" dirty="0" smtClean="0">
                <a:solidFill>
                  <a:schemeClr val="accent1"/>
                </a:solidFill>
                <a:latin typeface="Verdana" pitchFamily="34" charset="0"/>
              </a:rPr>
              <a:t>Cinsiyet tayini</a:t>
            </a:r>
          </a:p>
          <a:p>
            <a:r>
              <a:rPr lang="tr-TR" altLang="zh-CN" b="1" dirty="0" smtClean="0">
                <a:solidFill>
                  <a:schemeClr val="accent1"/>
                </a:solidFill>
                <a:latin typeface="Verdana" pitchFamily="34" charset="0"/>
              </a:rPr>
              <a:t>Kızlık zarı incelemeleri</a:t>
            </a:r>
          </a:p>
          <a:p>
            <a:r>
              <a:rPr lang="tr-TR" altLang="zh-CN" b="1" dirty="0" smtClean="0">
                <a:solidFill>
                  <a:schemeClr val="accent1"/>
                </a:solidFill>
                <a:latin typeface="Verdana" pitchFamily="34" charset="0"/>
              </a:rPr>
              <a:t>...</a:t>
            </a:r>
          </a:p>
          <a:p>
            <a:endParaRPr lang="tr-TR"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5170"/>
                                        </p:tgtEl>
                                        <p:attrNameLst>
                                          <p:attrName>style.visibility</p:attrName>
                                        </p:attrNameLst>
                                      </p:cBhvr>
                                      <p:to>
                                        <p:strVal val="visible"/>
                                      </p:to>
                                    </p:set>
                                    <p:anim calcmode="lin" valueType="num">
                                      <p:cBhvr>
                                        <p:cTn id="7" dur="500" fill="hold"/>
                                        <p:tgtEl>
                                          <p:spTgt spid="1351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5170"/>
                                        </p:tgtEl>
                                        <p:attrNameLst>
                                          <p:attrName>ppt_y</p:attrName>
                                        </p:attrNameLst>
                                      </p:cBhvr>
                                      <p:tavLst>
                                        <p:tav tm="0">
                                          <p:val>
                                            <p:strVal val="#ppt_y"/>
                                          </p:val>
                                        </p:tav>
                                        <p:tav tm="100000">
                                          <p:val>
                                            <p:strVal val="#ppt_y"/>
                                          </p:val>
                                        </p:tav>
                                      </p:tavLst>
                                    </p:anim>
                                    <p:anim calcmode="lin" valueType="num">
                                      <p:cBhvr>
                                        <p:cTn id="9" dur="500" fill="hold"/>
                                        <p:tgtEl>
                                          <p:spTgt spid="1351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51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5170"/>
                                        </p:tgtEl>
                                      </p:cBhvr>
                                    </p:animEffect>
                                  </p:childTnLst>
                                </p:cTn>
                              </p:par>
                            </p:childTnLst>
                          </p:cTn>
                        </p:par>
                        <p:par>
                          <p:cTn id="12" fill="hold">
                            <p:stCondLst>
                              <p:cond delay="2400"/>
                            </p:stCondLst>
                            <p:childTnLst>
                              <p:par>
                                <p:cTn id="13" presetID="10" presetClass="entr" presetSubtype="0" fill="hold" nodeType="afterEffect">
                                  <p:stCondLst>
                                    <p:cond delay="0"/>
                                  </p:stCondLst>
                                  <p:childTnLst>
                                    <p:set>
                                      <p:cBhvr>
                                        <p:cTn id="14" dur="1" fill="hold">
                                          <p:stCondLst>
                                            <p:cond delay="0"/>
                                          </p:stCondLst>
                                        </p:cTn>
                                        <p:tgtEl>
                                          <p:spTgt spid="135172"/>
                                        </p:tgtEl>
                                        <p:attrNameLst>
                                          <p:attrName>style.visibility</p:attrName>
                                        </p:attrNameLst>
                                      </p:cBhvr>
                                      <p:to>
                                        <p:strVal val="visible"/>
                                      </p:to>
                                    </p:set>
                                    <p:animEffect transition="in" filter="fade">
                                      <p:cBhvr>
                                        <p:cTn id="15" dur="2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Erkeklere özgü bir hastalık:</a:t>
            </a:r>
            <a:endParaRPr lang="tr-TR" dirty="0"/>
          </a:p>
        </p:txBody>
      </p:sp>
      <p:sp>
        <p:nvSpPr>
          <p:cNvPr id="3" name="2 İçerik Yer Tutucusu"/>
          <p:cNvSpPr>
            <a:spLocks noGrp="1"/>
          </p:cNvSpPr>
          <p:nvPr>
            <p:ph idx="1"/>
          </p:nvPr>
        </p:nvSpPr>
        <p:spPr/>
        <p:txBody>
          <a:bodyPr>
            <a:normAutofit fontScale="92500"/>
          </a:bodyPr>
          <a:lstStyle/>
          <a:p>
            <a:r>
              <a:rPr lang="tr-TR" dirty="0" smtClean="0"/>
              <a:t>Bir hastalık ve sadece erkeklere özgü (!) </a:t>
            </a:r>
          </a:p>
          <a:p>
            <a:r>
              <a:rPr lang="tr-TR" dirty="0" smtClean="0"/>
              <a:t>Nedir iktidarsızlık? Bir erektasyon sorunu mu? İktidarsız olmak erekte olamamak ise, o zaman başka bir okumayla erektasyon hali midir iktidar olmak? </a:t>
            </a:r>
          </a:p>
          <a:p>
            <a:r>
              <a:rPr lang="tr-TR" dirty="0" smtClean="0"/>
              <a:t>Bir kalp ya da başka bir rahatsızlık değil de ereksiyon probleminin “iktidarsızlık” olarak halk arasında nitelendirilmesi sadece bir tesadüf olabilir mi? Elbette ki hayır!</a:t>
            </a:r>
          </a:p>
          <a:p>
            <a:r>
              <a:rPr lang="tr-TR" dirty="0" smtClean="0"/>
              <a:t> Aslında cinsiyete dayalı hiyerarşinin, güç ilişkisinin ve bunun sosyal teorisinin küçük bir açıklamasından başka bir şey değildir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Erkeklere özgüdür...</a:t>
            </a:r>
            <a:endParaRPr lang="tr-TR" dirty="0"/>
          </a:p>
        </p:txBody>
      </p:sp>
      <p:sp>
        <p:nvSpPr>
          <p:cNvPr id="3" name="Content Placeholder 2"/>
          <p:cNvSpPr>
            <a:spLocks noGrp="1"/>
          </p:cNvSpPr>
          <p:nvPr>
            <p:ph idx="1"/>
          </p:nvPr>
        </p:nvSpPr>
        <p:spPr/>
        <p:txBody>
          <a:bodyPr>
            <a:normAutofit fontScale="77500" lnSpcReduction="20000"/>
          </a:bodyPr>
          <a:lstStyle/>
          <a:p>
            <a:pPr>
              <a:buNone/>
            </a:pPr>
            <a:r>
              <a:rPr lang="tr-TR" dirty="0" smtClean="0"/>
              <a:t>	Birkaç haftadır üroloji bölümünün hastalıkları üzerine yazıyorum. Bugün daha çok kullanılan adıyla üroloji bölümü kadınların en çok dışlandıkları ve halen dışlandıkları bir bölümü oluşturmaktadır. İdrar yolu-boşaltım organlarıyla birlikte erkek cinsel organlarının hastalıklarını da inceleyen bu bölüm kadınlara kapalı kalmıştır hep. Kadın hekimlere bakışı da çok geridir. </a:t>
            </a:r>
          </a:p>
          <a:p>
            <a:pPr>
              <a:buNone/>
            </a:pPr>
            <a:r>
              <a:rPr lang="tr-TR" dirty="0" smtClean="0"/>
              <a:t>	İntern eğitimi sırasında bu bölümde staj yaparken bir hafta sonu nöbetime bölüm başkanı gelmiş ve ben de önlüğümü giyerek vizite katılmıştım. Bölüm başkanı bana:</a:t>
            </a:r>
          </a:p>
          <a:p>
            <a:pPr>
              <a:buNone/>
            </a:pPr>
            <a:r>
              <a:rPr lang="tr-TR" dirty="0" smtClean="0"/>
              <a:t>	 'Üzerinizde pantolon var, hastalar bir kadın olduğunuzu nasıl anlayacak?' dedi. Bu yaklaşımlara karşı uyarılmış olduğum için şaşırmadım tabii ve 'Hastaların benim kadın değil doktor olduğumu anlamaları yeterli, önlüğüm üzerimde' cevabını verdim. Kadınları bir meslektaşları olarak değil, erkekleri tüm biçimleriyle rahatlatacak bir cinsel obje olarak görme eğilimindeydiler. </a:t>
            </a:r>
            <a:br>
              <a:rPr lang="tr-TR" dirty="0" smtClean="0"/>
            </a:b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7282" name="Picture 2" descr="C:\Documents and Settings\hasan\Desktop\tıpcinsiyet\foto1.jpg"/>
          <p:cNvPicPr>
            <a:picLocks noChangeAspect="1" noChangeArrowheads="1"/>
          </p:cNvPicPr>
          <p:nvPr/>
        </p:nvPicPr>
        <p:blipFill>
          <a:blip r:embed="rId2" cstate="print"/>
          <a:srcRect/>
          <a:stretch>
            <a:fillRect/>
          </a:stretch>
        </p:blipFill>
        <p:spPr bwMode="auto">
          <a:xfrm>
            <a:off x="0" y="0"/>
            <a:ext cx="3223060" cy="6582771"/>
          </a:xfrm>
          <a:prstGeom prst="rect">
            <a:avLst/>
          </a:prstGeom>
          <a:solidFill>
            <a:srgbClr val="00B050"/>
          </a:solidFill>
          <a:ln>
            <a:solidFill>
              <a:srgbClr val="92D050"/>
            </a:solidFill>
          </a:ln>
        </p:spPr>
      </p:pic>
      <p:pic>
        <p:nvPicPr>
          <p:cNvPr id="1026" name="Picture 2"/>
          <p:cNvPicPr>
            <a:picLocks noChangeAspect="1" noChangeArrowheads="1"/>
          </p:cNvPicPr>
          <p:nvPr/>
        </p:nvPicPr>
        <p:blipFill>
          <a:blip r:embed="rId3"/>
          <a:srcRect/>
          <a:stretch>
            <a:fillRect/>
          </a:stretch>
        </p:blipFill>
        <p:spPr bwMode="auto">
          <a:xfrm>
            <a:off x="3428992" y="714356"/>
            <a:ext cx="5334005" cy="557216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kavramlar</a:t>
            </a:r>
            <a:endParaRPr lang="tr-TR" dirty="0"/>
          </a:p>
        </p:txBody>
      </p:sp>
      <p:sp>
        <p:nvSpPr>
          <p:cNvPr id="3" name="2 İçerik Yer Tutucusu"/>
          <p:cNvSpPr>
            <a:spLocks noGrp="1"/>
          </p:cNvSpPr>
          <p:nvPr>
            <p:ph idx="1"/>
          </p:nvPr>
        </p:nvSpPr>
        <p:spPr>
          <a:ln>
            <a:solidFill>
              <a:schemeClr val="tx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tr-TR" dirty="0" smtClean="0"/>
          </a:p>
          <a:p>
            <a:r>
              <a:rPr lang="tr-TR" dirty="0" smtClean="0"/>
              <a:t>cinsiyet ayırımcılığı/ayrımı,seksizim</a:t>
            </a:r>
          </a:p>
          <a:p>
            <a:r>
              <a:rPr lang="tr-TR" dirty="0" smtClean="0"/>
              <a:t>cinsiyete dayalı ayrımcılık</a:t>
            </a:r>
          </a:p>
          <a:p>
            <a:r>
              <a:rPr lang="tr-TR" dirty="0" smtClean="0"/>
              <a:t>biyolojik cinsi nedeniyle avantajsız ya da eşit olmayan durumdaki</a:t>
            </a:r>
          </a:p>
          <a:p>
            <a:r>
              <a:rPr lang="tr-TR" dirty="0" smtClean="0"/>
              <a:t>cinsiyete dayalı tıp/tıp kurumu,…</a:t>
            </a:r>
          </a:p>
          <a:p>
            <a:r>
              <a:rPr lang="tr-TR" dirty="0" smtClean="0"/>
              <a:t>bir cinsin diğerine oranla daha üstün olduğunu savunan ideoloji</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282" y="428604"/>
            <a:ext cx="8677276" cy="6215106"/>
          </a:xfrm>
          <a:solidFill>
            <a:schemeClr val="bg2">
              <a:lumMod val="75000"/>
            </a:schemeClr>
          </a:solidFill>
          <a:ln>
            <a:solidFill>
              <a:schemeClr val="accent1"/>
            </a:solidFill>
          </a:ln>
        </p:spPr>
        <p:txBody>
          <a:bodyPr/>
          <a:lstStyle/>
          <a:p>
            <a:pPr>
              <a:buNone/>
            </a:pPr>
            <a:r>
              <a:rPr lang="tr-TR" dirty="0" smtClean="0"/>
              <a:t>  </a:t>
            </a:r>
          </a:p>
          <a:p>
            <a:pPr algn="ctr">
              <a:buNone/>
            </a:pPr>
            <a:endParaRPr lang="tr-TR" dirty="0" smtClean="0"/>
          </a:p>
          <a:p>
            <a:pPr algn="ctr">
              <a:buNone/>
            </a:pPr>
            <a:r>
              <a:rPr lang="tr-TR" dirty="0" smtClean="0"/>
              <a:t>cinsiyete dayalı ayrımcılık</a:t>
            </a:r>
          </a:p>
          <a:p>
            <a:pPr algn="ctr">
              <a:buNone/>
            </a:pPr>
            <a:endParaRPr lang="tr-TR" dirty="0" smtClean="0"/>
          </a:p>
          <a:p>
            <a:pPr algn="ctr">
              <a:buNone/>
            </a:pPr>
            <a:endParaRPr lang="tr-TR" dirty="0" smtClean="0"/>
          </a:p>
          <a:p>
            <a:pPr algn="ctr">
              <a:buNone/>
            </a:pPr>
            <a:r>
              <a:rPr lang="tr-TR" dirty="0" smtClean="0"/>
              <a:t> </a:t>
            </a:r>
          </a:p>
          <a:p>
            <a:pPr algn="ctr">
              <a:buNone/>
            </a:pPr>
            <a:r>
              <a:rPr lang="tr-TR" dirty="0" smtClean="0"/>
              <a:t>  “sınıf, yaş, engellilik, etnik köken, ulus, ırk”</a:t>
            </a:r>
          </a:p>
          <a:p>
            <a:pPr algn="ctr">
              <a:buNone/>
            </a:pPr>
            <a:r>
              <a:rPr lang="tr-TR" dirty="0" smtClean="0"/>
              <a:t>AYRIMCILIĞI</a:t>
            </a:r>
            <a:endParaRPr lang="tr-TR" dirty="0"/>
          </a:p>
        </p:txBody>
      </p:sp>
      <p:sp>
        <p:nvSpPr>
          <p:cNvPr id="4" name="Up-Down Arrow 3"/>
          <p:cNvSpPr/>
          <p:nvPr/>
        </p:nvSpPr>
        <p:spPr>
          <a:xfrm>
            <a:off x="4286248" y="200024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kavramlar</a:t>
            </a:r>
            <a:endParaRPr lang="tr-TR" dirty="0"/>
          </a:p>
        </p:txBody>
      </p:sp>
      <p:sp>
        <p:nvSpPr>
          <p:cNvPr id="3" name="2 İçerik Yer Tutucusu"/>
          <p:cNvSpPr>
            <a:spLocks noGrp="1"/>
          </p:cNvSpPr>
          <p:nvPr>
            <p:ph idx="1"/>
          </p:nvPr>
        </p:nvSpPr>
        <p:spPr>
          <a:ln>
            <a:solidFill>
              <a:schemeClr val="tx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tr-TR" dirty="0" smtClean="0"/>
          </a:p>
          <a:p>
            <a:pPr>
              <a:buNone/>
            </a:pPr>
            <a:endParaRPr lang="tr-TR" dirty="0" smtClean="0"/>
          </a:p>
          <a:p>
            <a:pPr>
              <a:buNone/>
            </a:pPr>
            <a:r>
              <a:rPr lang="tr-TR" dirty="0" smtClean="0"/>
              <a:t>  cinsiyet ayrımcılığı, </a:t>
            </a:r>
          </a:p>
          <a:p>
            <a:pPr>
              <a:buNone/>
            </a:pPr>
            <a:r>
              <a:rPr lang="tr-TR" dirty="0" smtClean="0"/>
              <a:t>  erkekte fallusun gücü – fallokrosiyi doğurmuş,</a:t>
            </a:r>
          </a:p>
          <a:p>
            <a:pPr>
              <a:buNone/>
            </a:pPr>
            <a:r>
              <a:rPr lang="tr-TR" dirty="0" smtClean="0"/>
              <a:t>  güçsüzün ve zayıfın korunması: namus</a:t>
            </a:r>
          </a:p>
          <a:p>
            <a:pPr>
              <a:buNone/>
            </a:pPr>
            <a:r>
              <a:rPr lang="tr-TR" dirty="0" smtClean="0"/>
              <a:t>  militarizm: ana vatanın korunması</a:t>
            </a:r>
          </a:p>
          <a:p>
            <a:pPr>
              <a:buNone/>
            </a:pPr>
            <a:endParaRPr lang="tr-T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kavramlar</a:t>
            </a:r>
            <a:endParaRPr lang="tr-TR" dirty="0"/>
          </a:p>
        </p:txBody>
      </p:sp>
      <p:sp>
        <p:nvSpPr>
          <p:cNvPr id="3" name="2 İçerik Yer Tutucusu"/>
          <p:cNvSpPr>
            <a:spLocks noGrp="1"/>
          </p:cNvSpPr>
          <p:nvPr>
            <p:ph idx="1"/>
          </p:nvPr>
        </p:nvSpPr>
        <p:spPr>
          <a:ln>
            <a:solidFill>
              <a:schemeClr val="tx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buNone/>
            </a:pPr>
            <a:endParaRPr lang="tr-TR" dirty="0" smtClean="0"/>
          </a:p>
          <a:p>
            <a:pPr algn="ctr"/>
            <a:r>
              <a:rPr lang="tr-TR" dirty="0" smtClean="0"/>
              <a:t>cinsiyet ayırımcılığı</a:t>
            </a:r>
          </a:p>
          <a:p>
            <a:pPr>
              <a:buNone/>
            </a:pPr>
            <a:endParaRPr lang="tr-TR" dirty="0" smtClean="0"/>
          </a:p>
          <a:p>
            <a:pPr>
              <a:buNone/>
            </a:pPr>
            <a:endParaRPr lang="tr-TR" dirty="0" smtClean="0"/>
          </a:p>
          <a:p>
            <a:pPr algn="ctr"/>
            <a:r>
              <a:rPr lang="tr-TR" dirty="0" smtClean="0"/>
              <a:t>toplumsal cinsiyet</a:t>
            </a:r>
          </a:p>
          <a:p>
            <a:pPr>
              <a:buNone/>
            </a:pPr>
            <a:endParaRPr lang="tr-TR" dirty="0" smtClean="0"/>
          </a:p>
          <a:p>
            <a:endParaRPr lang="tr-TR" dirty="0" smtClean="0"/>
          </a:p>
          <a:p>
            <a:pPr algn="ctr"/>
            <a:r>
              <a:rPr lang="tr-TR" dirty="0" smtClean="0"/>
              <a:t>feminism</a:t>
            </a:r>
            <a:endParaRPr lang="tr-TR" dirty="0"/>
          </a:p>
        </p:txBody>
      </p:sp>
      <p:sp>
        <p:nvSpPr>
          <p:cNvPr id="4" name="Up-Down Arrow 3"/>
          <p:cNvSpPr/>
          <p:nvPr/>
        </p:nvSpPr>
        <p:spPr>
          <a:xfrm>
            <a:off x="4357686" y="2500306"/>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Up-Down Arrow 4"/>
          <p:cNvSpPr/>
          <p:nvPr/>
        </p:nvSpPr>
        <p:spPr>
          <a:xfrm>
            <a:off x="4429124" y="4071942"/>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fab">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1726</Words>
  <Application>Microsoft Office PowerPoint</Application>
  <PresentationFormat>Ekran Gösterisi (4:3)</PresentationFormat>
  <Paragraphs>266</Paragraphs>
  <Slides>56</Slides>
  <Notes>18</Notes>
  <HiddenSlides>0</HiddenSlides>
  <MMClips>0</MMClips>
  <ScaleCrop>false</ScaleCrop>
  <HeadingPairs>
    <vt:vector size="4" baseType="variant">
      <vt:variant>
        <vt:lpstr>Tema</vt:lpstr>
      </vt:variant>
      <vt:variant>
        <vt:i4>1</vt:i4>
      </vt:variant>
      <vt:variant>
        <vt:lpstr>Slayt Başlıkları</vt:lpstr>
      </vt:variant>
      <vt:variant>
        <vt:i4>56</vt:i4>
      </vt:variant>
    </vt:vector>
  </HeadingPairs>
  <TitlesOfParts>
    <vt:vector size="57" baseType="lpstr">
      <vt:lpstr>Prefab</vt:lpstr>
      <vt:lpstr>Cinsiyet Kadın Kadın Bakış Açısı Ataerkil Tıpta Cinsiyetçilik</vt:lpstr>
      <vt:lpstr>Toplumsal cinsiyet (gender)</vt:lpstr>
      <vt:lpstr>feminizm</vt:lpstr>
      <vt:lpstr>Kadın çalışmaları</vt:lpstr>
      <vt:lpstr>PowerPoint Sunusu</vt:lpstr>
      <vt:lpstr>kavramlar</vt:lpstr>
      <vt:lpstr>PowerPoint Sunusu</vt:lpstr>
      <vt:lpstr>kavramlar</vt:lpstr>
      <vt:lpstr>kavramlar</vt:lpstr>
      <vt:lpstr>PowerPoint Sunusu</vt:lpstr>
      <vt:lpstr>PowerPoint Sunusu</vt:lpstr>
      <vt:lpstr>Soru 1</vt:lpstr>
      <vt:lpstr>PowerPoint Sunusu</vt:lpstr>
      <vt:lpstr>PowerPoint Sunusu</vt:lpstr>
      <vt:lpstr>Toplumsal Cinsiyet (Gender)</vt:lpstr>
      <vt:lpstr>Toplumsal Cinsiyet  Rolleri</vt:lpstr>
      <vt:lpstr>akıl – duygu karşıtlığı</vt:lpstr>
      <vt:lpstr>PowerPoint Sunusu</vt:lpstr>
      <vt:lpstr>PowerPoint Sunusu</vt:lpstr>
      <vt:lpstr>PowerPoint Sunusu</vt:lpstr>
      <vt:lpstr>Tıp cinsiyetçi bir kurum mudur? </vt:lpstr>
      <vt:lpstr>Tıp cinsiyetçi bir kurum mudur? </vt:lpstr>
      <vt:lpstr>Tıp cinsiyetçi midir?</vt:lpstr>
      <vt:lpstr>PowerPoint Sunusu</vt:lpstr>
      <vt:lpstr>Kadınlar tıp tarihinde bulundular mı?</vt:lpstr>
      <vt:lpstr>genetik </vt:lpstr>
      <vt:lpstr>PowerPoint Sunusu</vt:lpstr>
      <vt:lpstr>PowerPoint Sunusu</vt:lpstr>
      <vt:lpstr>DNA </vt:lpstr>
      <vt:lpstr>Kadınların tıpta var oluşu</vt:lpstr>
      <vt:lpstr>PowerPoint Sunusu</vt:lpstr>
      <vt:lpstr>Tıp tarihinde cinsiyetçilik: Agnodice’in öyküsü</vt:lpstr>
      <vt:lpstr>Doğudan batıya tıbbi bilginin geçişi</vt:lpstr>
      <vt:lpstr>Şifacılar cadı mıydı? Ya da cinsiyet nedeniyle ölüm mü?</vt:lpstr>
      <vt:lpstr>Tıp okuluna girmek ama çalışamamak</vt:lpstr>
      <vt:lpstr>Selçuklu, Osmanlı’da hekimeler </vt:lpstr>
      <vt:lpstr>PowerPoint Sunusu</vt:lpstr>
      <vt:lpstr>PowerPoint Sunusu</vt:lpstr>
      <vt:lpstr>Tıpta dikey cinsiyetçilik </vt:lpstr>
      <vt:lpstr>Neden dikey ayrışma </vt:lpstr>
      <vt:lpstr>PowerPoint Sunusu</vt:lpstr>
      <vt:lpstr>Tıpta cinsiyetçilik</vt:lpstr>
      <vt:lpstr>Erkek hemşireler cinsiyet ayrımcılığını önleyecek mi?</vt:lpstr>
      <vt:lpstr>Tıp ders kitapları ve cinsiyet</vt:lpstr>
      <vt:lpstr>       A. Vesalius</vt:lpstr>
      <vt:lpstr>PowerPoint Sunusu</vt:lpstr>
      <vt:lpstr>Hasta ve hastalık </vt:lpstr>
      <vt:lpstr>Kadın–hasta-doktor </vt:lpstr>
      <vt:lpstr>Ebeden jinekoloğa</vt:lpstr>
      <vt:lpstr>Sorgulama devam ediyor...</vt:lpstr>
      <vt:lpstr>PowerPoint Sunusu</vt:lpstr>
      <vt:lpstr>Tıp, kavram: sağlıksızlık, fizyolojik süreç, rahatsızlık, bozukluk, hastalık kavramı </vt:lpstr>
      <vt:lpstr>Tıpta cinsiyetçi uygulamalar/vurgulamalar</vt:lpstr>
      <vt:lpstr>Erkeklere özgü bir hastalık:</vt:lpstr>
      <vt:lpstr>Erkeklere özgüdür...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Tıpta Cinsiyetçilik</dc:title>
  <dc:creator>rs3</dc:creator>
  <cp:lastModifiedBy>serap</cp:lastModifiedBy>
  <cp:revision>117</cp:revision>
  <dcterms:created xsi:type="dcterms:W3CDTF">2009-12-14T16:18:20Z</dcterms:created>
  <dcterms:modified xsi:type="dcterms:W3CDTF">2016-11-23T07:37:50Z</dcterms:modified>
</cp:coreProperties>
</file>