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1" r:id="rId2"/>
    <p:sldId id="282" r:id="rId3"/>
    <p:sldId id="283" r:id="rId4"/>
    <p:sldId id="284" r:id="rId5"/>
    <p:sldId id="285" r:id="rId6"/>
    <p:sldId id="286" r:id="rId7"/>
    <p:sldId id="287" r:id="rId8"/>
    <p:sldId id="288" r:id="rId9"/>
    <p:sldId id="289" r:id="rId10"/>
    <p:sldId id="290"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291" r:id="rId30"/>
    <p:sldId id="292" r:id="rId31"/>
    <p:sldId id="293" r:id="rId32"/>
    <p:sldId id="294"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9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F6B0D9C-41DC-4DF4-9C81-4EF15F6C0FD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057DD89-7E6D-46C3-A11F-0B15341BBD79}" type="datetimeFigureOut">
              <a:rPr lang="tr-TR" smtClean="0"/>
              <a:pPr/>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4F6B0D9C-41DC-4DF4-9C81-4EF15F6C0FD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057DD89-7E6D-46C3-A11F-0B15341BBD79}" type="datetimeFigureOut">
              <a:rPr lang="tr-TR" smtClean="0"/>
              <a:pPr/>
              <a:t>09.03.2018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F6B0D9C-41DC-4DF4-9C81-4EF15F6C0FD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lnSpcReduction="10000"/>
          </a:bodyPr>
          <a:lstStyle/>
          <a:p>
            <a:pPr algn="ctr">
              <a:buNone/>
            </a:pPr>
            <a:r>
              <a:rPr lang="tr-TR" sz="4000" b="1" dirty="0"/>
              <a:t>Citrus </a:t>
            </a:r>
            <a:r>
              <a:rPr lang="tr-TR" sz="4000" b="1" dirty="0" err="1" smtClean="0"/>
              <a:t>Psorosis</a:t>
            </a:r>
            <a:r>
              <a:rPr lang="tr-TR" sz="4000" b="1" dirty="0" smtClean="0"/>
              <a:t> </a:t>
            </a:r>
            <a:r>
              <a:rPr lang="tr-TR" sz="4000" b="1" dirty="0" err="1" smtClean="0"/>
              <a:t>Virus</a:t>
            </a:r>
            <a:endParaRPr lang="tr-TR" sz="4000" b="1" dirty="0"/>
          </a:p>
          <a:p>
            <a:pPr algn="just">
              <a:buNone/>
            </a:pPr>
            <a:r>
              <a:rPr lang="tr-TR" sz="4000" b="1" dirty="0"/>
              <a:t>		</a:t>
            </a:r>
            <a:r>
              <a:rPr lang="tr-TR" sz="3600" dirty="0" smtClean="0"/>
              <a:t>Citrus </a:t>
            </a:r>
            <a:r>
              <a:rPr lang="tr-TR" sz="3600" dirty="0" err="1"/>
              <a:t>psorosis</a:t>
            </a:r>
            <a:r>
              <a:rPr lang="tr-TR" sz="3600" dirty="0"/>
              <a:t> </a:t>
            </a:r>
            <a:r>
              <a:rPr lang="tr-TR" sz="3600" i="1" dirty="0" err="1"/>
              <a:t>ophiovirus</a:t>
            </a:r>
            <a:r>
              <a:rPr lang="tr-TR" sz="3600" dirty="0" err="1"/>
              <a:t>’un</a:t>
            </a:r>
            <a:r>
              <a:rPr lang="tr-TR" sz="3600" dirty="0"/>
              <a:t> sinonimleri  Citrus </a:t>
            </a:r>
            <a:r>
              <a:rPr lang="tr-TR" sz="3600" dirty="0" err="1"/>
              <a:t>ringspot</a:t>
            </a:r>
            <a:r>
              <a:rPr lang="tr-TR" sz="3600" dirty="0"/>
              <a:t> </a:t>
            </a:r>
            <a:r>
              <a:rPr lang="tr-TR" sz="3600" dirty="0" err="1"/>
              <a:t>virus</a:t>
            </a:r>
            <a:r>
              <a:rPr lang="tr-TR" sz="3600" dirty="0"/>
              <a:t>, Citrus </a:t>
            </a:r>
            <a:r>
              <a:rPr lang="tr-TR" sz="3600" dirty="0" err="1"/>
              <a:t>psorosis</a:t>
            </a:r>
            <a:r>
              <a:rPr lang="tr-TR" sz="3600" dirty="0"/>
              <a:t> </a:t>
            </a:r>
            <a:r>
              <a:rPr lang="tr-TR" sz="3600" dirty="0" err="1"/>
              <a:t>complex</a:t>
            </a:r>
            <a:r>
              <a:rPr lang="tr-TR" sz="3600" dirty="0"/>
              <a:t>- A ve B olarak adlandırılmaktadır. </a:t>
            </a:r>
            <a:r>
              <a:rPr lang="tr-TR" sz="3600" dirty="0" err="1"/>
              <a:t>Virus</a:t>
            </a:r>
            <a:r>
              <a:rPr lang="tr-TR" sz="3600" dirty="0"/>
              <a:t> ince uzun ve değişik boyutlarda çok partiküllü 1500-2500 veya 760 </a:t>
            </a:r>
            <a:r>
              <a:rPr lang="tr-TR" sz="3600" dirty="0" err="1"/>
              <a:t>nm</a:t>
            </a:r>
            <a:r>
              <a:rPr lang="tr-TR" sz="3600" dirty="0"/>
              <a:t> uzunluğunda 3-9 </a:t>
            </a:r>
            <a:r>
              <a:rPr lang="tr-TR" sz="3600" dirty="0" err="1"/>
              <a:t>nm</a:t>
            </a:r>
            <a:r>
              <a:rPr lang="tr-TR" sz="3600" dirty="0"/>
              <a:t> çapında bir </a:t>
            </a:r>
            <a:r>
              <a:rPr lang="tr-TR" sz="3600" dirty="0" err="1"/>
              <a:t>virustur</a:t>
            </a:r>
            <a:r>
              <a:rPr lang="tr-TR" sz="3600" dirty="0"/>
              <a:t>. Genom tek sarmal negatif anlamlı RNA’dan ibarettir.    Etmenin sebep olduğu hastalık ülkemizde kavlama hastalığı olarak bilinmektedir. </a:t>
            </a:r>
          </a:p>
          <a:p>
            <a:endParaRPr lang="tr-TR" b="1" dirty="0"/>
          </a:p>
          <a:p>
            <a:pPr>
              <a:buNone/>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404664"/>
            <a:ext cx="8640960" cy="6192688"/>
          </a:xfrm>
        </p:spPr>
        <p:txBody>
          <a:bodyPr>
            <a:normAutofit fontScale="92500" lnSpcReduction="10000"/>
          </a:bodyPr>
          <a:lstStyle/>
          <a:p>
            <a:pPr algn="just">
              <a:buNone/>
            </a:pPr>
            <a:r>
              <a:rPr lang="tr-TR" dirty="0" smtClean="0"/>
              <a:t>	</a:t>
            </a:r>
            <a:r>
              <a:rPr lang="tr-TR" sz="4000" dirty="0" smtClean="0"/>
              <a:t>Mücadele</a:t>
            </a:r>
            <a:endParaRPr lang="tr-TR" sz="4000" dirty="0"/>
          </a:p>
          <a:p>
            <a:pPr lvl="0" algn="just"/>
            <a:r>
              <a:rPr lang="tr-TR" sz="4000" dirty="0"/>
              <a:t>Virüsten ari sertifikalı üretim materyali kullanılmalıdır.</a:t>
            </a:r>
          </a:p>
          <a:p>
            <a:pPr lvl="0" algn="just"/>
            <a:r>
              <a:rPr lang="tr-TR" sz="4000" dirty="0"/>
              <a:t>Budama aletleri ağaçtan ağaca geçerken %2’lik sodyum </a:t>
            </a:r>
            <a:r>
              <a:rPr lang="tr-TR" sz="4000" dirty="0" err="1"/>
              <a:t>hipoklorid</a:t>
            </a:r>
            <a:r>
              <a:rPr lang="tr-TR" sz="4000" dirty="0"/>
              <a:t> ile dezenfekte edilmelidir.</a:t>
            </a:r>
          </a:p>
          <a:p>
            <a:pPr lvl="0" algn="just"/>
            <a:r>
              <a:rPr lang="tr-TR" sz="4000" dirty="0"/>
              <a:t>Bulaşık ağaçlar derhal sökülerek imha edilmelidir</a:t>
            </a:r>
            <a:r>
              <a:rPr lang="tr-TR" sz="4000" dirty="0" smtClean="0"/>
              <a:t>.</a:t>
            </a:r>
          </a:p>
          <a:p>
            <a:pPr lvl="0" algn="just"/>
            <a:r>
              <a:rPr lang="tr-TR" sz="4000" dirty="0" smtClean="0"/>
              <a:t>Böcek vektörlerle mücadele edilmelidir.</a:t>
            </a:r>
            <a:endParaRPr lang="tr-TR" sz="4000" dirty="0"/>
          </a:p>
          <a:p>
            <a:pPr algn="just">
              <a:buNone/>
            </a:pPr>
            <a:r>
              <a:rPr lang="en-US" sz="4000" dirty="0"/>
              <a:t> </a:t>
            </a:r>
            <a:endParaRPr lang="tr-TR" sz="4000" dirty="0"/>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68952" cy="6408712"/>
          </a:xfrm>
        </p:spPr>
        <p:txBody>
          <a:bodyPr>
            <a:normAutofit lnSpcReduction="10000"/>
          </a:bodyPr>
          <a:lstStyle/>
          <a:p>
            <a:pPr algn="ctr">
              <a:buNone/>
            </a:pPr>
            <a:r>
              <a:rPr lang="tr-TR" sz="3200" b="1" dirty="0"/>
              <a:t>Satsuma </a:t>
            </a:r>
            <a:r>
              <a:rPr lang="tr-TR" sz="3200" b="1" dirty="0" err="1" smtClean="0"/>
              <a:t>Dwarf</a:t>
            </a:r>
            <a:r>
              <a:rPr lang="tr-TR" sz="3200" b="1" dirty="0" smtClean="0"/>
              <a:t> </a:t>
            </a:r>
            <a:r>
              <a:rPr lang="tr-TR" sz="3200" b="1" dirty="0" err="1" smtClean="0"/>
              <a:t>Virus</a:t>
            </a:r>
            <a:endParaRPr lang="tr-TR" sz="3200" b="1" dirty="0"/>
          </a:p>
          <a:p>
            <a:pPr algn="just">
              <a:buNone/>
            </a:pPr>
            <a:r>
              <a:rPr lang="tr-TR" sz="3200" dirty="0" smtClean="0"/>
              <a:t>		Satsuma </a:t>
            </a:r>
            <a:r>
              <a:rPr lang="tr-TR" sz="3200" dirty="0"/>
              <a:t>cücelik hasatlığı etmeni Satsuma </a:t>
            </a:r>
            <a:r>
              <a:rPr lang="tr-TR" sz="3200" dirty="0" err="1"/>
              <a:t>Dwarf</a:t>
            </a:r>
            <a:r>
              <a:rPr lang="tr-TR" sz="3200" dirty="0"/>
              <a:t> virüsüdür. Satsuma </a:t>
            </a:r>
            <a:r>
              <a:rPr lang="tr-TR" sz="3200" dirty="0" err="1"/>
              <a:t>dwarf</a:t>
            </a:r>
            <a:r>
              <a:rPr lang="tr-TR" sz="3200" dirty="0"/>
              <a:t> </a:t>
            </a:r>
            <a:r>
              <a:rPr lang="tr-TR" sz="3200" dirty="0" err="1"/>
              <a:t>virus</a:t>
            </a:r>
            <a:r>
              <a:rPr lang="tr-TR" sz="3200" dirty="0"/>
              <a:t> (SDV) 26 </a:t>
            </a:r>
            <a:r>
              <a:rPr lang="tr-TR" sz="3200" dirty="0" err="1"/>
              <a:t>nm</a:t>
            </a:r>
            <a:r>
              <a:rPr lang="tr-TR" sz="3200" dirty="0"/>
              <a:t> çapında tek sarmallı RNA’dan ibaret yuvarlak şekilli bir virüstür.  </a:t>
            </a:r>
          </a:p>
          <a:p>
            <a:pPr algn="just">
              <a:buNone/>
            </a:pPr>
            <a:r>
              <a:rPr lang="tr-TR" sz="3200" dirty="0" smtClean="0"/>
              <a:t>		Etmenin </a:t>
            </a:r>
            <a:r>
              <a:rPr lang="tr-TR" sz="3200" dirty="0"/>
              <a:t>esas konukçusu satsumalardır (</a:t>
            </a:r>
            <a:r>
              <a:rPr lang="tr-TR" sz="3200" i="1" dirty="0"/>
              <a:t>Citrus </a:t>
            </a:r>
            <a:r>
              <a:rPr lang="tr-TR" sz="3200" i="1" dirty="0" err="1"/>
              <a:t>unshiu</a:t>
            </a:r>
            <a:r>
              <a:rPr lang="tr-TR" sz="3200" dirty="0"/>
              <a:t>). Bununla birlikte diğer pek çok </a:t>
            </a:r>
            <a:r>
              <a:rPr lang="tr-TR" sz="3200" dirty="0" err="1"/>
              <a:t>turunçgil</a:t>
            </a:r>
            <a:r>
              <a:rPr lang="tr-TR" sz="3200" dirty="0"/>
              <a:t> </a:t>
            </a:r>
            <a:r>
              <a:rPr lang="tr-TR" sz="3200" dirty="0" err="1"/>
              <a:t>çeşitine</a:t>
            </a:r>
            <a:r>
              <a:rPr lang="tr-TR" sz="3200" dirty="0"/>
              <a:t> hastalık aşı ve mekanik nakil ile bulaşabilir. Hastalık </a:t>
            </a:r>
            <a:r>
              <a:rPr lang="tr-TR" sz="3200" dirty="0" err="1"/>
              <a:t>portakalllarda</a:t>
            </a:r>
            <a:r>
              <a:rPr lang="tr-TR" sz="3200" dirty="0"/>
              <a:t> da enfeksiyon yapmaktadır. Üç yapraklı (</a:t>
            </a:r>
            <a:r>
              <a:rPr lang="tr-TR" sz="3200" i="1" dirty="0" err="1"/>
              <a:t>Poncirus</a:t>
            </a:r>
            <a:r>
              <a:rPr lang="tr-TR" sz="3200" i="1" dirty="0"/>
              <a:t> </a:t>
            </a:r>
            <a:r>
              <a:rPr lang="tr-TR" sz="3200" dirty="0" err="1"/>
              <a:t>sp</a:t>
            </a:r>
            <a:r>
              <a:rPr lang="tr-TR" sz="3200" dirty="0"/>
              <a:t>.) ve </a:t>
            </a:r>
            <a:r>
              <a:rPr lang="tr-TR" sz="3200" dirty="0" err="1"/>
              <a:t>kamkat’ı</a:t>
            </a:r>
            <a:r>
              <a:rPr lang="tr-TR" sz="3200" dirty="0"/>
              <a:t> da (</a:t>
            </a:r>
            <a:r>
              <a:rPr lang="tr-TR" sz="3200" i="1" dirty="0" err="1"/>
              <a:t>Fortunella</a:t>
            </a:r>
            <a:r>
              <a:rPr lang="tr-TR" sz="3200" dirty="0"/>
              <a:t> </a:t>
            </a:r>
            <a:r>
              <a:rPr lang="tr-TR" sz="3200" dirty="0" err="1"/>
              <a:t>sp</a:t>
            </a:r>
            <a:r>
              <a:rPr lang="tr-TR" sz="3200" dirty="0"/>
              <a:t>.) içeren pek çok </a:t>
            </a:r>
            <a:r>
              <a:rPr lang="tr-TR" sz="3200" dirty="0" err="1"/>
              <a:t>turunçgil</a:t>
            </a:r>
            <a:r>
              <a:rPr lang="tr-TR" sz="3200" dirty="0"/>
              <a:t> </a:t>
            </a:r>
            <a:r>
              <a:rPr lang="tr-TR" sz="3200" dirty="0" err="1"/>
              <a:t>hibriti</a:t>
            </a:r>
            <a:r>
              <a:rPr lang="tr-TR" sz="3200" dirty="0"/>
              <a:t> etmenin diğer konukçularıdır. </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225555"/>
          </a:xfrm>
        </p:spPr>
        <p:txBody>
          <a:bodyPr>
            <a:normAutofit lnSpcReduction="10000"/>
          </a:bodyPr>
          <a:lstStyle/>
          <a:p>
            <a:pPr algn="just">
              <a:buNone/>
            </a:pPr>
            <a:r>
              <a:rPr lang="tr-TR" dirty="0" smtClean="0"/>
              <a:t>		</a:t>
            </a:r>
            <a:r>
              <a:rPr lang="tr-TR" sz="3600" dirty="0" smtClean="0"/>
              <a:t>Üç </a:t>
            </a:r>
            <a:r>
              <a:rPr lang="tr-TR" sz="3600" dirty="0"/>
              <a:t>yapraklı üzerine aşılı hastalıklı satsuma mandarinlerinde genel bir bodurluk ve yapraklarda şekil bozukluğu görülür. Serin, ılıman iklim koşullarında ve ağacın gölgede kalmış alt kısımlarında daralmış, küçülmüş ve adeta bir kayık şeklini almış yapraklar dikkati çeker. Daha yüksek sıcaklıklarda ise kaşık şeklinde küçük yapraklar görülür. Ülkemizde satsumalarda aynı ağaç üzerinde her iki belirti de görülebilmektedir. </a:t>
            </a:r>
          </a:p>
          <a:p>
            <a:pPr>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496944" cy="6408712"/>
          </a:xfrm>
        </p:spPr>
        <p:txBody>
          <a:bodyPr/>
          <a:lstStyle/>
          <a:p>
            <a:pPr algn="just">
              <a:buNone/>
            </a:pPr>
            <a:r>
              <a:rPr lang="tr-TR" sz="3600" dirty="0" smtClean="0"/>
              <a:t>		Şiddetli </a:t>
            </a:r>
            <a:r>
              <a:rPr lang="tr-TR" sz="3600" dirty="0"/>
              <a:t>yaprak belirtileri gösteren satsumalarda meyveler küçük ve sararmış olduğundan bunlardan tatminkar verim almak mümkün değildir. Ayrıca bu tip meyvelerin kabukları sert ve kalındır. Bu belirtiler genellikle ilkbahar çiçeklerinden meydana gelen meyvelerde görülmekte, yaz ve sonbahar çiçeklerinden oluşan meyvelerde ise görülmez veya çok daha az görülür. </a:t>
            </a:r>
          </a:p>
          <a:p>
            <a:pPr>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fontScale="92500"/>
          </a:bodyPr>
          <a:lstStyle/>
          <a:p>
            <a:pPr algn="just">
              <a:buNone/>
            </a:pPr>
            <a:r>
              <a:rPr lang="tr-TR" sz="4000" dirty="0" smtClean="0"/>
              <a:t>		Virüsün </a:t>
            </a:r>
            <a:r>
              <a:rPr lang="tr-TR" sz="4000" dirty="0"/>
              <a:t>şiddetli, orta ve zayıf </a:t>
            </a:r>
            <a:r>
              <a:rPr lang="tr-TR" sz="4000" dirty="0" err="1"/>
              <a:t>strainleri</a:t>
            </a:r>
            <a:r>
              <a:rPr lang="tr-TR" sz="4000" dirty="0"/>
              <a:t> olup belirtilerin şiddeti </a:t>
            </a:r>
            <a:r>
              <a:rPr lang="tr-TR" sz="4000" dirty="0" err="1"/>
              <a:t>straine</a:t>
            </a:r>
            <a:r>
              <a:rPr lang="tr-TR" sz="4000" dirty="0"/>
              <a:t> göre değişmektedir. Ege Bölgesinde özellikle İzmir ve çevresindeki satsumalarda </a:t>
            </a:r>
            <a:r>
              <a:rPr lang="tr-TR" sz="4000" dirty="0" err="1"/>
              <a:t>tristeza</a:t>
            </a:r>
            <a:r>
              <a:rPr lang="tr-TR" sz="4000" dirty="0"/>
              <a:t> virüsü ile olan </a:t>
            </a:r>
            <a:r>
              <a:rPr lang="tr-TR" sz="4000" dirty="0" smtClean="0"/>
              <a:t>karışık </a:t>
            </a:r>
            <a:r>
              <a:rPr lang="tr-TR" sz="4000" dirty="0"/>
              <a:t>enfeksiyonlarda çok şiddetli </a:t>
            </a:r>
            <a:r>
              <a:rPr lang="tr-TR" sz="4000" dirty="0" smtClean="0"/>
              <a:t>belirtiler görülür</a:t>
            </a:r>
            <a:r>
              <a:rPr lang="tr-TR" sz="4000" dirty="0"/>
              <a:t>. Ege Bölgesinde şiddetli ırklarla bulaşık ağaçlarda ekonomik zararlar yaptığı saptanmıştır. Hastalık Akdeniz Bölgesinde de bulunmaktadır. </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12968" cy="6336704"/>
          </a:xfrm>
        </p:spPr>
        <p:txBody>
          <a:bodyPr>
            <a:normAutofit/>
          </a:bodyPr>
          <a:lstStyle/>
          <a:p>
            <a:pPr algn="just">
              <a:buNone/>
            </a:pPr>
            <a:r>
              <a:rPr lang="tr-TR" sz="4000" dirty="0" smtClean="0"/>
              <a:t>	Mücadele</a:t>
            </a:r>
            <a:endParaRPr lang="tr-TR" sz="4000" dirty="0"/>
          </a:p>
          <a:p>
            <a:pPr lvl="0" algn="just"/>
            <a:r>
              <a:rPr lang="tr-TR" sz="4000" dirty="0"/>
              <a:t>Sağlıklı sertifikalı fidan kullanılmalıdır.</a:t>
            </a:r>
          </a:p>
          <a:p>
            <a:pPr lvl="0" algn="just"/>
            <a:r>
              <a:rPr lang="tr-TR" sz="4000" dirty="0"/>
              <a:t>Budama alet ve ekipmanları ile aşı bıçakları bir ağaçtan diğerine geçişte </a:t>
            </a:r>
            <a:r>
              <a:rPr lang="tr-TR" sz="4000" dirty="0" smtClean="0"/>
              <a:t>%2’lik </a:t>
            </a:r>
            <a:r>
              <a:rPr lang="tr-TR" sz="4000" dirty="0" err="1"/>
              <a:t>sodyumhipklorid</a:t>
            </a:r>
            <a:r>
              <a:rPr lang="tr-TR" sz="4000" dirty="0"/>
              <a:t> </a:t>
            </a:r>
            <a:r>
              <a:rPr lang="tr-TR" sz="4000" dirty="0" err="1"/>
              <a:t>solusyonuna</a:t>
            </a:r>
            <a:r>
              <a:rPr lang="tr-TR" sz="4000" dirty="0"/>
              <a:t> batırılarak dezenfekte edilmelidir.</a:t>
            </a:r>
          </a:p>
          <a:p>
            <a:pPr lvl="0" algn="just"/>
            <a:r>
              <a:rPr lang="tr-TR" sz="4000" dirty="0"/>
              <a:t>Hastalıklı ağaçlar sökülmelidir. </a:t>
            </a:r>
          </a:p>
          <a:p>
            <a:pPr algn="just">
              <a:buNone/>
            </a:pPr>
            <a:endParaRPr lang="tr-TR"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404664"/>
            <a:ext cx="8712968" cy="6192688"/>
          </a:xfrm>
        </p:spPr>
        <p:txBody>
          <a:bodyPr>
            <a:normAutofit/>
          </a:bodyPr>
          <a:lstStyle/>
          <a:p>
            <a:pPr algn="ctr">
              <a:buNone/>
            </a:pPr>
            <a:r>
              <a:rPr lang="tr-TR" sz="3200" b="1" dirty="0"/>
              <a:t>Citrus </a:t>
            </a:r>
            <a:r>
              <a:rPr lang="tr-TR" sz="3200" b="1" dirty="0" err="1" smtClean="0"/>
              <a:t>Cachexia</a:t>
            </a:r>
            <a:r>
              <a:rPr lang="tr-TR" sz="3200" b="1" dirty="0" smtClean="0"/>
              <a:t> </a:t>
            </a:r>
            <a:r>
              <a:rPr lang="tr-TR" sz="3200" b="1" dirty="0" err="1" smtClean="0"/>
              <a:t>Viroid</a:t>
            </a:r>
            <a:endParaRPr lang="tr-TR" sz="3200" b="1" dirty="0"/>
          </a:p>
          <a:p>
            <a:pPr>
              <a:buNone/>
            </a:pPr>
            <a:endParaRPr lang="tr-TR" sz="3200" b="1" dirty="0"/>
          </a:p>
          <a:p>
            <a:pPr algn="just">
              <a:buNone/>
            </a:pPr>
            <a:r>
              <a:rPr lang="tr-TR" sz="3200" b="1" dirty="0" smtClean="0"/>
              <a:t>		</a:t>
            </a:r>
            <a:r>
              <a:rPr lang="tr-TR" sz="3200" dirty="0" smtClean="0"/>
              <a:t>Etmen </a:t>
            </a:r>
            <a:r>
              <a:rPr lang="tr-TR" sz="3200" dirty="0" err="1"/>
              <a:t>citrus</a:t>
            </a:r>
            <a:r>
              <a:rPr lang="tr-TR" sz="3200" dirty="0"/>
              <a:t> </a:t>
            </a:r>
            <a:r>
              <a:rPr lang="tr-TR" sz="3200" dirty="0" err="1"/>
              <a:t>cachexia</a:t>
            </a:r>
            <a:r>
              <a:rPr lang="tr-TR" sz="3200" dirty="0"/>
              <a:t> adlı bir </a:t>
            </a:r>
            <a:r>
              <a:rPr lang="tr-TR" sz="3200" dirty="0" err="1"/>
              <a:t>viroiddir</a:t>
            </a:r>
            <a:r>
              <a:rPr lang="tr-TR" sz="3200" dirty="0"/>
              <a:t> (</a:t>
            </a:r>
            <a:r>
              <a:rPr lang="tr-TR" sz="3200" dirty="0" err="1"/>
              <a:t>CCaVd</a:t>
            </a:r>
            <a:r>
              <a:rPr lang="tr-TR" sz="3200" dirty="0"/>
              <a:t>). Hastalık </a:t>
            </a:r>
            <a:r>
              <a:rPr lang="tr-TR" sz="3200" dirty="0" err="1"/>
              <a:t>xyloporosis</a:t>
            </a:r>
            <a:r>
              <a:rPr lang="tr-TR" sz="3200" dirty="0"/>
              <a:t> olarak da adlandırılmaktadır.</a:t>
            </a:r>
          </a:p>
          <a:p>
            <a:pPr algn="just">
              <a:buNone/>
            </a:pPr>
            <a:r>
              <a:rPr lang="tr-TR" sz="3200" dirty="0" smtClean="0"/>
              <a:t>		Etmen </a:t>
            </a:r>
            <a:r>
              <a:rPr lang="tr-TR" sz="3200" dirty="0"/>
              <a:t>Citrus </a:t>
            </a:r>
            <a:r>
              <a:rPr lang="tr-TR" sz="3200" dirty="0" err="1"/>
              <a:t>macrophylla</a:t>
            </a:r>
            <a:r>
              <a:rPr lang="tr-TR" sz="3200" dirty="0"/>
              <a:t>, mandarinler, </a:t>
            </a:r>
            <a:r>
              <a:rPr lang="tr-TR" sz="3200" dirty="0" err="1"/>
              <a:t>klemantin</a:t>
            </a:r>
            <a:r>
              <a:rPr lang="tr-TR" sz="3200" dirty="0"/>
              <a:t>, satsuma, </a:t>
            </a:r>
            <a:r>
              <a:rPr lang="tr-TR" sz="3200" dirty="0" err="1"/>
              <a:t>kamkat</a:t>
            </a:r>
            <a:r>
              <a:rPr lang="tr-TR" sz="3200" dirty="0"/>
              <a:t>, </a:t>
            </a:r>
            <a:r>
              <a:rPr lang="tr-TR" sz="3200" dirty="0" err="1"/>
              <a:t>rangpur</a:t>
            </a:r>
            <a:r>
              <a:rPr lang="tr-TR" sz="3200" dirty="0"/>
              <a:t> lime, tatlı lime ve </a:t>
            </a:r>
            <a:r>
              <a:rPr lang="tr-TR" sz="3200" dirty="0" err="1"/>
              <a:t>tangelolarda</a:t>
            </a:r>
            <a:r>
              <a:rPr lang="tr-TR" sz="3200" dirty="0"/>
              <a:t> enfeksiyon yapmakta, portakal, greyfurt, limon ve ekşi lime hastalığa dayanıklıdır. 	Hastalıklı ağaçların yaprak ve gövdesinde değişik belirtiler görülür. </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08712"/>
          </a:xfrm>
        </p:spPr>
        <p:txBody>
          <a:bodyPr>
            <a:normAutofit lnSpcReduction="10000"/>
          </a:bodyPr>
          <a:lstStyle/>
          <a:p>
            <a:pPr algn="just">
              <a:buNone/>
            </a:pPr>
            <a:r>
              <a:rPr lang="tr-TR" sz="4400" dirty="0" smtClean="0"/>
              <a:t>		Genellikle </a:t>
            </a:r>
            <a:r>
              <a:rPr lang="tr-TR" sz="4400" dirty="0"/>
              <a:t>aşılamadan 2-3 yıl, </a:t>
            </a:r>
            <a:r>
              <a:rPr lang="tr-TR" sz="4400" dirty="0" err="1"/>
              <a:t>bazan</a:t>
            </a:r>
            <a:r>
              <a:rPr lang="tr-TR" sz="4400" dirty="0"/>
              <a:t> da 8-10 yıl sonra yapraklarda sararma, bazı hallerde yaprakların damar aralarında </a:t>
            </a:r>
            <a:r>
              <a:rPr lang="tr-TR" sz="4400" dirty="0" err="1"/>
              <a:t>Zn</a:t>
            </a:r>
            <a:r>
              <a:rPr lang="tr-TR" sz="4400" dirty="0"/>
              <a:t> eksikliği belirtisini andıran sarı, küçük benekler meydana gelir. Böyle yapraklar küçüktürler. Hastalık ilerlediğinde yaprakların bir kısmı dökülür.        </a:t>
            </a:r>
          </a:p>
          <a:p>
            <a:pPr algn="just">
              <a:buNone/>
            </a:pPr>
            <a:endParaRPr lang="tr-TR" sz="4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lnSpcReduction="10000"/>
          </a:bodyPr>
          <a:lstStyle/>
          <a:p>
            <a:pPr algn="just">
              <a:buNone/>
            </a:pPr>
            <a:r>
              <a:rPr lang="tr-TR" dirty="0" smtClean="0"/>
              <a:t>		</a:t>
            </a:r>
            <a:r>
              <a:rPr lang="tr-TR" sz="3800" dirty="0" smtClean="0"/>
              <a:t>Hastalıklı </a:t>
            </a:r>
            <a:r>
              <a:rPr lang="tr-TR" sz="3800" dirty="0"/>
              <a:t>fidanlar 8-10 yaşını geçtikten sonra hastalık belirtilerini göstermeye başlar. Çok hassas olan Orlando </a:t>
            </a:r>
            <a:r>
              <a:rPr lang="tr-TR" sz="3800" dirty="0" err="1"/>
              <a:t>tangelo</a:t>
            </a:r>
            <a:r>
              <a:rPr lang="tr-TR" sz="3800" dirty="0"/>
              <a:t> ve Citrus </a:t>
            </a:r>
            <a:r>
              <a:rPr lang="tr-TR" sz="3800" dirty="0" err="1"/>
              <a:t>macrophylla</a:t>
            </a:r>
            <a:r>
              <a:rPr lang="tr-TR" sz="3800" dirty="0"/>
              <a:t> gibi çeşitlerde belirtilerin ortaya çıkışı 18-48 ay gibi uzun bir zaman alır. Satsuma 8 yıldan önce belirti göstermez. İlk belirti aşının </a:t>
            </a:r>
            <a:r>
              <a:rPr lang="tr-TR" sz="3800" dirty="0" smtClean="0"/>
              <a:t>anaçla </a:t>
            </a:r>
            <a:r>
              <a:rPr lang="tr-TR" sz="3800" dirty="0"/>
              <a:t>birleştiği noktadaki kabukta 2-3 mm kalınlığında kahverengi küçük lekeler halinde görülür. </a:t>
            </a: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568952" cy="6336704"/>
          </a:xfrm>
        </p:spPr>
        <p:txBody>
          <a:bodyPr>
            <a:normAutofit lnSpcReduction="10000"/>
          </a:bodyPr>
          <a:lstStyle/>
          <a:p>
            <a:pPr algn="just">
              <a:buNone/>
            </a:pPr>
            <a:r>
              <a:rPr lang="tr-TR" sz="4000" dirty="0" smtClean="0"/>
              <a:t>	Bu lekeler ağaç yaşlandıkça aşının kabuk kısmından yukarıya doğru ilerler ve kabuk kısmının içi tamamen kahverengileşerek kalınlaşır. Bu kabuğun iç kısmında testere veya balık dişi şeklinde çıkıntılar, gövde kısmında da bu çıkıntıların karşıtı olan çöküntüler vardır. Kabuk bıçakla kesilirse kabuk içinde zamklı noktaların görülmesi tipiktir.</a:t>
            </a:r>
            <a:endParaRPr lang="tr-TR"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264696"/>
          </a:xfrm>
        </p:spPr>
        <p:txBody>
          <a:bodyPr>
            <a:normAutofit lnSpcReduction="10000"/>
          </a:bodyPr>
          <a:lstStyle/>
          <a:p>
            <a:pPr algn="just">
              <a:buNone/>
            </a:pPr>
            <a:r>
              <a:rPr lang="tr-TR" sz="4000" dirty="0" smtClean="0"/>
              <a:t>		</a:t>
            </a:r>
            <a:r>
              <a:rPr lang="tr-TR" sz="4000" dirty="0" err="1" smtClean="0"/>
              <a:t>Psorosis</a:t>
            </a:r>
            <a:r>
              <a:rPr lang="tr-TR" sz="4000" dirty="0" smtClean="0"/>
              <a:t> </a:t>
            </a:r>
            <a:r>
              <a:rPr lang="tr-TR" sz="4000" dirty="0"/>
              <a:t>kompleks A hassas türler olan portakal, mandarin ve greyfurtların gövde ve kalın dal kabuklarının pul pul veya parçalar halinde dökülmesine sebep olur. Turunç, limon ve kaba limonlarda kabuk kavlama belirtisi görülmez. Pek çok </a:t>
            </a:r>
            <a:r>
              <a:rPr lang="tr-TR" sz="4000" dirty="0" err="1"/>
              <a:t>turunçgil</a:t>
            </a:r>
            <a:r>
              <a:rPr lang="tr-TR" sz="4000" dirty="0"/>
              <a:t>, </a:t>
            </a:r>
            <a:r>
              <a:rPr lang="tr-TR" sz="4000" dirty="0" err="1"/>
              <a:t>virusu</a:t>
            </a:r>
            <a:r>
              <a:rPr lang="tr-TR" sz="4000" dirty="0"/>
              <a:t> </a:t>
            </a:r>
            <a:r>
              <a:rPr lang="tr-TR" sz="4000" dirty="0" err="1"/>
              <a:t>latent</a:t>
            </a:r>
            <a:r>
              <a:rPr lang="tr-TR" sz="4000" dirty="0"/>
              <a:t> olarak taşır. Yaprak belirtilerini her zaman bahçelerde görmek mümkün değildir. </a:t>
            </a:r>
          </a:p>
          <a:p>
            <a:pPr algn="just">
              <a:buNone/>
            </a:pPr>
            <a:endParaRPr lang="tr-T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640960" cy="6408712"/>
          </a:xfrm>
        </p:spPr>
        <p:txBody>
          <a:bodyPr>
            <a:normAutofit fontScale="92500"/>
          </a:bodyPr>
          <a:lstStyle/>
          <a:p>
            <a:pPr algn="just">
              <a:buNone/>
            </a:pPr>
            <a:r>
              <a:rPr lang="tr-TR" sz="3600" dirty="0" smtClean="0"/>
              <a:t>		Hastalıklı </a:t>
            </a:r>
            <a:r>
              <a:rPr lang="tr-TR" sz="3600" dirty="0"/>
              <a:t>ağaçların gelişmesi yavaşlar, ağaçlar bodurlaşır ve taç büyüklükleri yaklaşık olarak sağlamların yarısı veya 1/3’ü kadar olurlar. Hastalık ülkemizde yerli </a:t>
            </a:r>
            <a:r>
              <a:rPr lang="tr-TR" sz="3600" dirty="0" err="1"/>
              <a:t>clemantin</a:t>
            </a:r>
            <a:r>
              <a:rPr lang="tr-TR" sz="3600" dirty="0"/>
              <a:t>, Rize mandarini ve ayrıca belirti göstermeksizin Yafa, </a:t>
            </a:r>
            <a:r>
              <a:rPr lang="tr-TR" sz="3600" dirty="0" err="1"/>
              <a:t>Tarblus</a:t>
            </a:r>
            <a:r>
              <a:rPr lang="tr-TR" sz="3600" dirty="0"/>
              <a:t>, Washington, şeker, </a:t>
            </a:r>
            <a:r>
              <a:rPr lang="tr-TR" sz="3600" dirty="0" err="1"/>
              <a:t>thomson</a:t>
            </a:r>
            <a:r>
              <a:rPr lang="tr-TR" sz="3600" dirty="0"/>
              <a:t>, kan ve yerli portakallar ile altıntop ve tatlı limonlarda saptanmıştır. Akdeniz ve Ege Bölgesindeki mandarin ve mandarin melezlerinde (</a:t>
            </a:r>
            <a:r>
              <a:rPr lang="tr-TR" sz="3600" dirty="0" err="1"/>
              <a:t>fremont</a:t>
            </a:r>
            <a:r>
              <a:rPr lang="tr-TR" sz="3600" dirty="0"/>
              <a:t>, kara, </a:t>
            </a:r>
            <a:r>
              <a:rPr lang="tr-TR" sz="3600" dirty="0" err="1"/>
              <a:t>dancy</a:t>
            </a:r>
            <a:r>
              <a:rPr lang="tr-TR" sz="3600" dirty="0"/>
              <a:t>, </a:t>
            </a:r>
            <a:r>
              <a:rPr lang="tr-TR" sz="3600" dirty="0" err="1"/>
              <a:t>minneola</a:t>
            </a:r>
            <a:r>
              <a:rPr lang="tr-TR" sz="3600" dirty="0"/>
              <a:t>, nova, </a:t>
            </a:r>
            <a:r>
              <a:rPr lang="tr-TR" sz="3600" dirty="0" err="1"/>
              <a:t>robinson</a:t>
            </a:r>
            <a:r>
              <a:rPr lang="tr-TR" sz="3600" dirty="0"/>
              <a:t> vb.) çok yaygındır.  </a:t>
            </a:r>
          </a:p>
          <a:p>
            <a:pPr>
              <a:buNone/>
            </a:pPr>
            <a:endParaRPr lang="tr-TR" b="1" dirty="0"/>
          </a:p>
          <a:p>
            <a:pP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12968" cy="6264696"/>
          </a:xfrm>
        </p:spPr>
        <p:txBody>
          <a:bodyPr>
            <a:normAutofit lnSpcReduction="10000"/>
          </a:bodyPr>
          <a:lstStyle/>
          <a:p>
            <a:pPr algn="just">
              <a:buNone/>
            </a:pPr>
            <a:r>
              <a:rPr lang="tr-TR" sz="4000" dirty="0"/>
              <a:t>Mücadele </a:t>
            </a:r>
          </a:p>
          <a:p>
            <a:pPr algn="just"/>
            <a:r>
              <a:rPr lang="tr-TR" sz="4000" dirty="0"/>
              <a:t>Sağlıklı sertifikalı fidan kullanılmalıdır.</a:t>
            </a:r>
          </a:p>
          <a:p>
            <a:pPr algn="just"/>
            <a:r>
              <a:rPr lang="tr-TR" sz="4000" dirty="0"/>
              <a:t>Ekonomik özelliği olmayan hasta ağaçlar sökülmelidir. </a:t>
            </a:r>
          </a:p>
          <a:p>
            <a:pPr algn="just"/>
            <a:r>
              <a:rPr lang="tr-TR" sz="4000" dirty="0"/>
              <a:t>Budama alet ve ekipmanları ile aşı bıçakları bir ağaçtan diğerine geçişte </a:t>
            </a:r>
            <a:r>
              <a:rPr lang="tr-TR" sz="4000" dirty="0" smtClean="0"/>
              <a:t>%2’lik </a:t>
            </a:r>
            <a:r>
              <a:rPr lang="tr-TR" sz="4000" dirty="0" err="1" smtClean="0"/>
              <a:t>sodyumhipoklorid</a:t>
            </a:r>
            <a:r>
              <a:rPr lang="tr-TR" sz="4000" dirty="0" smtClean="0"/>
              <a:t> </a:t>
            </a:r>
            <a:r>
              <a:rPr lang="tr-TR" sz="4000" dirty="0" err="1"/>
              <a:t>solusyonuna</a:t>
            </a:r>
            <a:r>
              <a:rPr lang="tr-TR" sz="4000" dirty="0"/>
              <a:t> batırılarak dezenfekte edilmelidir.</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568952" cy="6408712"/>
          </a:xfrm>
        </p:spPr>
        <p:txBody>
          <a:bodyPr>
            <a:normAutofit fontScale="92500"/>
          </a:bodyPr>
          <a:lstStyle/>
          <a:p>
            <a:pPr algn="ctr">
              <a:buNone/>
            </a:pPr>
            <a:r>
              <a:rPr lang="tr-TR" sz="4400" b="1" dirty="0"/>
              <a:t>Citrus </a:t>
            </a:r>
            <a:r>
              <a:rPr lang="tr-TR" sz="4400" b="1" dirty="0" err="1"/>
              <a:t>Crinkly</a:t>
            </a:r>
            <a:r>
              <a:rPr lang="tr-TR" sz="4400" b="1" dirty="0"/>
              <a:t> </a:t>
            </a:r>
            <a:r>
              <a:rPr lang="tr-TR" sz="4400" b="1" dirty="0" err="1" smtClean="0"/>
              <a:t>Leaf</a:t>
            </a:r>
            <a:r>
              <a:rPr lang="tr-TR" sz="4400" b="1" dirty="0" smtClean="0"/>
              <a:t> </a:t>
            </a:r>
            <a:r>
              <a:rPr lang="tr-TR" sz="4400" b="1" dirty="0" err="1" smtClean="0"/>
              <a:t>Virus</a:t>
            </a:r>
            <a:r>
              <a:rPr lang="tr-TR" sz="4400" b="1" dirty="0" smtClean="0"/>
              <a:t> (CCLV)</a:t>
            </a:r>
            <a:endParaRPr lang="tr-TR" sz="4400" b="1" dirty="0"/>
          </a:p>
          <a:p>
            <a:pPr>
              <a:buNone/>
            </a:pPr>
            <a:endParaRPr lang="tr-TR" b="1" dirty="0"/>
          </a:p>
          <a:p>
            <a:pPr algn="just">
              <a:buNone/>
            </a:pPr>
            <a:r>
              <a:rPr lang="tr-TR" dirty="0" smtClean="0"/>
              <a:t>		</a:t>
            </a:r>
            <a:r>
              <a:rPr lang="tr-TR" sz="4000" dirty="0" err="1" smtClean="0"/>
              <a:t>Turunçgil</a:t>
            </a:r>
            <a:r>
              <a:rPr lang="tr-TR" sz="4000" dirty="0" smtClean="0"/>
              <a:t> </a:t>
            </a:r>
            <a:r>
              <a:rPr lang="tr-TR" sz="4000" dirty="0"/>
              <a:t>yaprak kırışıklık virüsü 25-32 </a:t>
            </a:r>
            <a:r>
              <a:rPr lang="tr-TR" sz="4000" dirty="0" err="1"/>
              <a:t>nm</a:t>
            </a:r>
            <a:r>
              <a:rPr lang="tr-TR" sz="4000" dirty="0"/>
              <a:t> çapında yuvarlak partiküllü tek sarmal RNA içeren bir virüstür. </a:t>
            </a:r>
          </a:p>
          <a:p>
            <a:pPr algn="just">
              <a:buNone/>
            </a:pPr>
            <a:r>
              <a:rPr lang="tr-TR" sz="4000" dirty="0" smtClean="0"/>
              <a:t>		Portakal</a:t>
            </a:r>
            <a:r>
              <a:rPr lang="tr-TR" sz="4000" dirty="0"/>
              <a:t>, limon ve mandarinlerde kırışıklık ve beneklenmeler yapar. </a:t>
            </a:r>
            <a:r>
              <a:rPr lang="tr-TR" sz="4000" dirty="0" err="1"/>
              <a:t>Eureka</a:t>
            </a:r>
            <a:r>
              <a:rPr lang="tr-TR" sz="4000" dirty="0"/>
              <a:t> limonunda yıldız şeklinde lokal lezyonlar yapar, yaşlı yapraklarda ise şekil bozuklukları görülür. </a:t>
            </a:r>
          </a:p>
          <a:p>
            <a:pPr algn="just">
              <a:buNone/>
            </a:pPr>
            <a:endParaRPr lang="tr-TR" sz="4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12968" cy="6408712"/>
          </a:xfrm>
        </p:spPr>
        <p:txBody>
          <a:bodyPr>
            <a:normAutofit lnSpcReduction="10000"/>
          </a:bodyPr>
          <a:lstStyle/>
          <a:p>
            <a:pPr algn="just">
              <a:buNone/>
            </a:pPr>
            <a:r>
              <a:rPr lang="tr-TR" dirty="0" smtClean="0"/>
              <a:t>		</a:t>
            </a:r>
            <a:r>
              <a:rPr lang="tr-TR" sz="3400" dirty="0" smtClean="0"/>
              <a:t>Hastalık </a:t>
            </a:r>
            <a:r>
              <a:rPr lang="tr-TR" sz="3400" dirty="0"/>
              <a:t>belirtileri ağacın yeni sürgünündeki yapraklarda daha şiddetli bir şekilde görülür. Ancak yaşlı yapraklarda da önceki belirtiler fark edilir. Meyveler de küçülür ve şekilsiz bir durum alır. </a:t>
            </a:r>
          </a:p>
          <a:p>
            <a:pPr algn="just">
              <a:buNone/>
            </a:pPr>
            <a:r>
              <a:rPr lang="tr-TR" sz="3400" dirty="0" smtClean="0"/>
              <a:t>		Hastalık </a:t>
            </a:r>
            <a:r>
              <a:rPr lang="tr-TR" sz="3400" dirty="0"/>
              <a:t>İçel’de başta limon olmak üzere diğer turunçgillerde de görülmektedir. Adana’da ise birkaç </a:t>
            </a:r>
            <a:r>
              <a:rPr lang="tr-TR" sz="3400" dirty="0" err="1"/>
              <a:t>turunçgil</a:t>
            </a:r>
            <a:r>
              <a:rPr lang="tr-TR" sz="3400" dirty="0"/>
              <a:t> bahçesinde görülmüştür. </a:t>
            </a:r>
          </a:p>
          <a:p>
            <a:pPr algn="just">
              <a:buNone/>
            </a:pPr>
            <a:r>
              <a:rPr lang="tr-TR" sz="3400" dirty="0" smtClean="0"/>
              <a:t>		Limon </a:t>
            </a:r>
            <a:r>
              <a:rPr lang="tr-TR" sz="3400" dirty="0"/>
              <a:t>çeşitleri, özellikle </a:t>
            </a:r>
            <a:r>
              <a:rPr lang="tr-TR" sz="3400" dirty="0" err="1" smtClean="0"/>
              <a:t>eureka</a:t>
            </a:r>
            <a:r>
              <a:rPr lang="tr-TR" sz="3400" dirty="0" smtClean="0"/>
              <a:t> </a:t>
            </a:r>
            <a:r>
              <a:rPr lang="tr-TR" sz="3400" dirty="0"/>
              <a:t>limonu, altıntop, portakal ve mandarin virüsün konukçularıdır.</a:t>
            </a:r>
          </a:p>
          <a:p>
            <a:pPr algn="just">
              <a:buNone/>
            </a:pP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lstStyle/>
          <a:p>
            <a:pPr algn="just">
              <a:buNone/>
            </a:pPr>
            <a:r>
              <a:rPr lang="tr-TR" sz="4400" dirty="0" smtClean="0"/>
              <a:t>Mücadele</a:t>
            </a:r>
            <a:endParaRPr lang="tr-TR" sz="4400" dirty="0"/>
          </a:p>
          <a:p>
            <a:pPr algn="just"/>
            <a:r>
              <a:rPr lang="tr-TR" sz="4400" dirty="0"/>
              <a:t>Sağlıklı sertifikalı fidan kullanılmalıdır.</a:t>
            </a:r>
          </a:p>
          <a:p>
            <a:pPr algn="just"/>
            <a:r>
              <a:rPr lang="tr-TR" sz="4400" dirty="0"/>
              <a:t>Budama alet ve ekipmanları ile aşı bıçakları bir ağaçtan diğerine geçişte </a:t>
            </a:r>
            <a:r>
              <a:rPr lang="tr-TR" sz="4400" dirty="0" smtClean="0"/>
              <a:t>%2’lik </a:t>
            </a:r>
            <a:r>
              <a:rPr lang="tr-TR" sz="4400" dirty="0" err="1" smtClean="0"/>
              <a:t>sodyumhipoklorid</a:t>
            </a:r>
            <a:r>
              <a:rPr lang="tr-TR" sz="4400" dirty="0" smtClean="0"/>
              <a:t> </a:t>
            </a:r>
            <a:r>
              <a:rPr lang="tr-TR" sz="4400" dirty="0" err="1"/>
              <a:t>solusyonuna</a:t>
            </a:r>
            <a:r>
              <a:rPr lang="tr-TR" sz="4400" dirty="0"/>
              <a:t> batırılarak dezenfekte edilmelidir.</a:t>
            </a:r>
          </a:p>
          <a:p>
            <a:pPr>
              <a:buNone/>
            </a:pP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68952" cy="6336704"/>
          </a:xfrm>
        </p:spPr>
        <p:txBody>
          <a:bodyPr>
            <a:normAutofit lnSpcReduction="10000"/>
          </a:bodyPr>
          <a:lstStyle/>
          <a:p>
            <a:pPr algn="ctr">
              <a:buNone/>
            </a:pPr>
            <a:r>
              <a:rPr lang="tr-TR" sz="4800" b="1" dirty="0"/>
              <a:t>Citrus </a:t>
            </a:r>
            <a:r>
              <a:rPr lang="tr-TR" sz="4800" b="1" dirty="0" err="1"/>
              <a:t>Impietratura</a:t>
            </a:r>
            <a:endParaRPr lang="tr-TR" sz="4800" b="1" dirty="0"/>
          </a:p>
          <a:p>
            <a:pPr algn="just">
              <a:buNone/>
            </a:pPr>
            <a:r>
              <a:rPr lang="tr-TR" sz="4400" dirty="0"/>
              <a:t> </a:t>
            </a:r>
            <a:r>
              <a:rPr lang="tr-TR" sz="4400" dirty="0" smtClean="0"/>
              <a:t>		Virüs </a:t>
            </a:r>
            <a:r>
              <a:rPr lang="tr-TR" sz="4400" dirty="0"/>
              <a:t>benzeri bir hastalıktır. Hastalık yaşlı ağaçlarda ve daha çok meyvede zarar yapar. Meyvelerin olgunlaşmadan dökülmelerine ve kalitenin bozulmasına yol açar. Yaz aylarında </a:t>
            </a:r>
            <a:r>
              <a:rPr lang="tr-TR" sz="4400" dirty="0" smtClean="0"/>
              <a:t>(temmuz</a:t>
            </a:r>
            <a:r>
              <a:rPr lang="tr-TR" sz="4400" dirty="0"/>
              <a:t>, </a:t>
            </a:r>
            <a:r>
              <a:rPr lang="tr-TR" sz="4400" dirty="0" smtClean="0"/>
              <a:t>ağustos</a:t>
            </a:r>
            <a:r>
              <a:rPr lang="tr-TR" sz="4400" dirty="0"/>
              <a:t>) fazla miktarda meyve dökümü görülür. </a:t>
            </a:r>
          </a:p>
          <a:p>
            <a:pPr>
              <a:buNone/>
            </a:pP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84976" cy="6336704"/>
          </a:xfrm>
        </p:spPr>
        <p:txBody>
          <a:bodyPr/>
          <a:lstStyle/>
          <a:p>
            <a:pPr algn="just">
              <a:buNone/>
            </a:pPr>
            <a:r>
              <a:rPr lang="tr-TR" sz="4000" dirty="0" smtClean="0"/>
              <a:t>		Hastalık </a:t>
            </a:r>
            <a:r>
              <a:rPr lang="tr-TR" sz="4000" dirty="0" err="1"/>
              <a:t>turunçgil</a:t>
            </a:r>
            <a:r>
              <a:rPr lang="tr-TR" sz="4000" dirty="0"/>
              <a:t> meyvelerinin kabuk kısmında </a:t>
            </a:r>
            <a:r>
              <a:rPr lang="tr-TR" sz="4000" dirty="0" smtClean="0"/>
              <a:t>dairesel </a:t>
            </a:r>
            <a:r>
              <a:rPr lang="tr-TR" sz="4000" dirty="0"/>
              <a:t>lekelenmeler şeklinde kahverengimsi renk bozulmaların sebep olur. Bu lekeler meyveler henüz fındık büyüklüğünde iken gözle </a:t>
            </a:r>
            <a:r>
              <a:rPr lang="tr-TR" sz="4000" dirty="0" err="1"/>
              <a:t>farkedilmez</a:t>
            </a:r>
            <a:r>
              <a:rPr lang="tr-TR" sz="4000" dirty="0"/>
              <a:t>. Meyve büyüyüp normal şeklini ve rengini aldıktan sonra tipik kahverengi </a:t>
            </a:r>
            <a:r>
              <a:rPr lang="tr-TR" sz="4000" dirty="0" smtClean="0"/>
              <a:t>lekeler</a:t>
            </a:r>
            <a:r>
              <a:rPr lang="tr-TR" sz="4000" dirty="0"/>
              <a:t>, hafif çöküntüler ve şişkinlikler halinde dıştan görünür hale gelir.  </a:t>
            </a:r>
          </a:p>
          <a:p>
            <a:pPr>
              <a:buNone/>
            </a:pP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95320" cy="6336704"/>
          </a:xfrm>
        </p:spPr>
        <p:txBody>
          <a:bodyPr>
            <a:normAutofit lnSpcReduction="10000"/>
          </a:bodyPr>
          <a:lstStyle/>
          <a:p>
            <a:pPr algn="just">
              <a:buNone/>
            </a:pPr>
            <a:r>
              <a:rPr lang="tr-TR" sz="3600" dirty="0" smtClean="0"/>
              <a:t>		Meyve </a:t>
            </a:r>
            <a:r>
              <a:rPr lang="tr-TR" sz="3600" dirty="0"/>
              <a:t>elle sıkılıp sert olan kısımları bıçakla kesildiğinde kabuğun hemen altındaki beyaz kısım içinde </a:t>
            </a:r>
            <a:r>
              <a:rPr lang="tr-TR" sz="3600" dirty="0" err="1"/>
              <a:t>kahverenkli</a:t>
            </a:r>
            <a:r>
              <a:rPr lang="tr-TR" sz="3600" dirty="0"/>
              <a:t> zamklı kesecikler görülür. Hastalıklı meyveler çarpıklaşır ve hastalığın şiddetine göre normal meyvelerin ½ veya ¼’üne kadar küçülür. </a:t>
            </a:r>
          </a:p>
          <a:p>
            <a:pPr algn="just">
              <a:buNone/>
            </a:pPr>
            <a:r>
              <a:rPr lang="tr-TR" sz="3600" dirty="0" smtClean="0"/>
              <a:t>		Ülkemizde </a:t>
            </a:r>
            <a:r>
              <a:rPr lang="tr-TR" sz="3600" dirty="0"/>
              <a:t>Akdeniz ve Ege Bölgelerinde saptanmıştır.  </a:t>
            </a:r>
          </a:p>
          <a:p>
            <a:pPr algn="just">
              <a:buNone/>
            </a:pPr>
            <a:r>
              <a:rPr lang="tr-TR" sz="3600" dirty="0" smtClean="0"/>
              <a:t>		Portakal</a:t>
            </a:r>
            <a:r>
              <a:rPr lang="tr-TR" sz="3600" dirty="0"/>
              <a:t>, altıntop ve </a:t>
            </a:r>
            <a:r>
              <a:rPr lang="tr-TR" sz="3600" dirty="0" err="1"/>
              <a:t>Volkamer</a:t>
            </a:r>
            <a:r>
              <a:rPr lang="tr-TR" sz="3600" dirty="0"/>
              <a:t> limonu oldukça hassastır. </a:t>
            </a:r>
          </a:p>
          <a:p>
            <a:pPr>
              <a:buNone/>
            </a:pP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336704"/>
          </a:xfrm>
        </p:spPr>
        <p:txBody>
          <a:bodyPr>
            <a:normAutofit/>
          </a:bodyPr>
          <a:lstStyle/>
          <a:p>
            <a:pPr algn="just">
              <a:buNone/>
            </a:pPr>
            <a:r>
              <a:rPr lang="tr-TR" sz="4400" dirty="0" smtClean="0"/>
              <a:t>	Mücadele</a:t>
            </a:r>
            <a:endParaRPr lang="tr-TR" sz="4400" dirty="0"/>
          </a:p>
          <a:p>
            <a:pPr algn="just"/>
            <a:r>
              <a:rPr lang="tr-TR" sz="4400" dirty="0"/>
              <a:t>Sağlıklı sertifikalı fidan kullanılmalıdır.</a:t>
            </a:r>
          </a:p>
          <a:p>
            <a:pPr algn="just"/>
            <a:r>
              <a:rPr lang="tr-TR" sz="4400" dirty="0"/>
              <a:t>Budama alet ve ekipmanları ile aşı bıçakları bir ağaçtan diğerine geçişte </a:t>
            </a:r>
            <a:r>
              <a:rPr lang="tr-TR" sz="4400" dirty="0" smtClean="0"/>
              <a:t>%2’lik </a:t>
            </a:r>
            <a:r>
              <a:rPr lang="tr-TR" sz="4400" dirty="0" err="1" smtClean="0"/>
              <a:t>sodyumhipoklorid</a:t>
            </a:r>
            <a:r>
              <a:rPr lang="tr-TR" sz="4400" dirty="0" smtClean="0"/>
              <a:t> </a:t>
            </a:r>
            <a:r>
              <a:rPr lang="tr-TR" sz="4400" dirty="0" err="1"/>
              <a:t>solusyonuna</a:t>
            </a:r>
            <a:r>
              <a:rPr lang="tr-TR" sz="4400" dirty="0"/>
              <a:t> batırılarak dezenfekte edilmelidir.</a:t>
            </a:r>
          </a:p>
          <a:p>
            <a:pPr algn="just">
              <a:buNone/>
            </a:pPr>
            <a:endParaRPr lang="tr-TR" sz="4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264696"/>
          </a:xfrm>
        </p:spPr>
        <p:txBody>
          <a:bodyPr>
            <a:noAutofit/>
          </a:bodyPr>
          <a:lstStyle/>
          <a:p>
            <a:pPr algn="ctr">
              <a:buNone/>
            </a:pPr>
            <a:r>
              <a:rPr lang="tr-TR" sz="4400" b="1" dirty="0"/>
              <a:t>Lemon </a:t>
            </a:r>
            <a:r>
              <a:rPr lang="tr-TR" sz="4400" b="1" dirty="0" err="1"/>
              <a:t>sieve</a:t>
            </a:r>
            <a:r>
              <a:rPr lang="tr-TR" sz="4400" b="1" dirty="0"/>
              <a:t> </a:t>
            </a:r>
            <a:r>
              <a:rPr lang="tr-TR" sz="4400" b="1" dirty="0" err="1"/>
              <a:t>tube</a:t>
            </a:r>
            <a:r>
              <a:rPr lang="tr-TR" sz="4400" b="1" dirty="0"/>
              <a:t> </a:t>
            </a:r>
            <a:r>
              <a:rPr lang="tr-TR" sz="4400" b="1" dirty="0" err="1"/>
              <a:t>necrosis</a:t>
            </a:r>
            <a:endParaRPr lang="tr-TR" sz="4400" b="1" dirty="0"/>
          </a:p>
          <a:p>
            <a:pPr algn="just">
              <a:buNone/>
            </a:pPr>
            <a:r>
              <a:rPr lang="tr-TR" sz="3600" dirty="0"/>
              <a:t>	</a:t>
            </a:r>
            <a:r>
              <a:rPr lang="tr-TR" sz="3600" dirty="0" smtClean="0"/>
              <a:t>	Limon </a:t>
            </a:r>
            <a:r>
              <a:rPr lang="tr-TR" sz="3600" dirty="0"/>
              <a:t>tıkanıklık hastalığı limon ağaçlarının kalıtsal bir hastalığıdır. Hastalıklı limon ağaçları dikimden yaklaşık 4-5 yıl sonra belirti vermeye başlar. Önce aşı yerinin hemen üzerinde hafif bir şişkinlik görülür; ağaç yaşlandıkça aynı yerde ur şeklinde şişkinlikler olabildiği gibi bu şişkinlikler ağacı saran bir kuşak şeklinde de olur. </a:t>
            </a:r>
          </a:p>
          <a:p>
            <a:pPr>
              <a:buNone/>
            </a:pPr>
            <a:endParaRPr lang="tr-T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fontScale="92500"/>
          </a:bodyPr>
          <a:lstStyle/>
          <a:p>
            <a:pPr algn="just">
              <a:buNone/>
            </a:pPr>
            <a:r>
              <a:rPr lang="tr-TR" sz="3600" dirty="0" smtClean="0"/>
              <a:t>		Yaprak </a:t>
            </a:r>
            <a:r>
              <a:rPr lang="tr-TR" sz="3600" dirty="0"/>
              <a:t>belirtileri beneklenme ve ilkbahar ve yaz sonu sürgün yapraklarında </a:t>
            </a:r>
            <a:r>
              <a:rPr lang="tr-TR" sz="3600" dirty="0" err="1"/>
              <a:t>damarlararası</a:t>
            </a:r>
            <a:r>
              <a:rPr lang="tr-TR" sz="3600" dirty="0"/>
              <a:t> lekelenme şeklindedir. Kavlayan kabuğun altındaki kısım sarımsı bir renk alır ve ilkbaharda kavlanan kısımlarda zamk akıntısı görülebilir. Hastalığın ileriki devrelerinde ağaçların tepe kısımlarında yaprak sararmaları, dal kurumaları meydana gelir ve sonuçta ağaç ölebilir. Ağaç gövdesinden enine bir kesit alındığında odun kısmında kahverengi lekelenme görülür. </a:t>
            </a:r>
          </a:p>
          <a:p>
            <a:pPr>
              <a:buNone/>
            </a:pP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568952" cy="6408712"/>
          </a:xfrm>
        </p:spPr>
        <p:txBody>
          <a:bodyPr>
            <a:normAutofit/>
          </a:bodyPr>
          <a:lstStyle/>
          <a:p>
            <a:pPr algn="just">
              <a:buNone/>
            </a:pPr>
            <a:r>
              <a:rPr lang="tr-TR" dirty="0" smtClean="0"/>
              <a:t>		</a:t>
            </a:r>
            <a:r>
              <a:rPr lang="tr-TR" sz="3300" dirty="0" smtClean="0"/>
              <a:t>10-15 </a:t>
            </a:r>
            <a:r>
              <a:rPr lang="tr-TR" sz="3300" dirty="0"/>
              <a:t>yaşını geçmiş ağaçlarda şişen kısımlar anacın üstüne sarkar. Burada </a:t>
            </a:r>
            <a:r>
              <a:rPr lang="tr-TR" sz="3300" dirty="0" err="1"/>
              <a:t>kambiyum</a:t>
            </a:r>
            <a:r>
              <a:rPr lang="tr-TR" sz="3300" dirty="0"/>
              <a:t> ve </a:t>
            </a:r>
            <a:r>
              <a:rPr lang="tr-TR" sz="3300" dirty="0" err="1"/>
              <a:t>floem</a:t>
            </a:r>
            <a:r>
              <a:rPr lang="tr-TR" sz="3300" dirty="0"/>
              <a:t> dokuları öldüğünden köklere besin akışı aksadığından ağacın gelişmesi durur ve yapraklar sararır, dökülür ve ince dallar kurur. Kökler çürür Şişen kısımlarda zamk akıntıları da görülür. Aşının hemen üstündeki şişkin kısımdan kabuk kesiti alındığında kabuğun iç kısmında çok küçük irili ufaklı delikler ve bunun karşısındaki odun dokusunda da iğne ucu gibi ince çıkıntılar görülür </a:t>
            </a:r>
          </a:p>
          <a:p>
            <a:pPr>
              <a:buNone/>
            </a:pP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12968" cy="6336704"/>
          </a:xfrm>
        </p:spPr>
        <p:txBody>
          <a:bodyPr/>
          <a:lstStyle/>
          <a:p>
            <a:pPr algn="just">
              <a:buNone/>
            </a:pPr>
            <a:r>
              <a:rPr lang="tr-TR" sz="4000" dirty="0" smtClean="0"/>
              <a:t>		Hastalığın </a:t>
            </a:r>
            <a:r>
              <a:rPr lang="tr-TR" sz="4000" dirty="0"/>
              <a:t>bu belirtileri </a:t>
            </a:r>
            <a:r>
              <a:rPr lang="tr-TR" sz="4000" dirty="0" err="1"/>
              <a:t>tristezadan</a:t>
            </a:r>
            <a:r>
              <a:rPr lang="tr-TR" sz="4000" dirty="0"/>
              <a:t> farklı olarak sadece aşı yerinin üzerinde </a:t>
            </a:r>
            <a:r>
              <a:rPr lang="tr-TR" sz="4000" dirty="0" smtClean="0"/>
              <a:t>görülmektedir. </a:t>
            </a:r>
            <a:r>
              <a:rPr lang="tr-TR" sz="4000" dirty="0"/>
              <a:t>Hastalıklı ağaçlarda </a:t>
            </a:r>
            <a:r>
              <a:rPr lang="tr-TR" sz="4000" dirty="0" smtClean="0"/>
              <a:t>%50-90’a </a:t>
            </a:r>
            <a:r>
              <a:rPr lang="tr-TR" sz="4000" dirty="0"/>
              <a:t>varan verim kayıpları </a:t>
            </a:r>
            <a:r>
              <a:rPr lang="tr-TR" sz="4000" dirty="0" smtClean="0"/>
              <a:t>oluşmaktadır. </a:t>
            </a:r>
            <a:endParaRPr lang="tr-TR" sz="4000" dirty="0"/>
          </a:p>
          <a:p>
            <a:pPr algn="just">
              <a:buNone/>
            </a:pPr>
            <a:r>
              <a:rPr lang="tr-TR" sz="4000" dirty="0" smtClean="0"/>
              <a:t>		Hastalık </a:t>
            </a:r>
            <a:r>
              <a:rPr lang="tr-TR" sz="4000" dirty="0"/>
              <a:t>aşı materyali ile yayılır ve dünyanın her yerinde yaygın olarak bulunur. </a:t>
            </a:r>
            <a:r>
              <a:rPr lang="tr-TR" sz="4000" dirty="0" err="1"/>
              <a:t>Eureka</a:t>
            </a:r>
            <a:r>
              <a:rPr lang="tr-TR" sz="4000" dirty="0"/>
              <a:t> ve diğer bir çok ticari limon çeşidi hastalığa çok duyarlıdır. </a:t>
            </a:r>
          </a:p>
          <a:p>
            <a:pPr>
              <a:buNone/>
            </a:pP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640960" cy="6264696"/>
          </a:xfrm>
        </p:spPr>
        <p:txBody>
          <a:bodyPr>
            <a:normAutofit fontScale="92500"/>
          </a:bodyPr>
          <a:lstStyle/>
          <a:p>
            <a:pPr algn="just">
              <a:buNone/>
            </a:pPr>
            <a:r>
              <a:rPr lang="tr-TR" sz="4000" dirty="0" smtClean="0"/>
              <a:t>	Mücadele</a:t>
            </a:r>
            <a:endParaRPr lang="tr-TR" sz="4000" dirty="0"/>
          </a:p>
          <a:p>
            <a:pPr lvl="0" algn="just"/>
            <a:r>
              <a:rPr lang="tr-TR" sz="4000" dirty="0"/>
              <a:t>Sağlıklı sertifikalı fidan kullanılmalıdır.</a:t>
            </a:r>
          </a:p>
          <a:p>
            <a:pPr lvl="0" algn="just"/>
            <a:r>
              <a:rPr lang="tr-TR" sz="4000" dirty="0"/>
              <a:t>Budama alet ve ekipmanları ile aşı bıçakları bir ağaçtan diğerine geçişte </a:t>
            </a:r>
            <a:r>
              <a:rPr lang="tr-TR" sz="4000" dirty="0" smtClean="0"/>
              <a:t>%2’lik </a:t>
            </a:r>
            <a:r>
              <a:rPr lang="tr-TR" sz="4000" dirty="0" err="1" smtClean="0"/>
              <a:t>sodyumhipoklorid</a:t>
            </a:r>
            <a:r>
              <a:rPr lang="tr-TR" sz="4000" dirty="0" smtClean="0"/>
              <a:t> </a:t>
            </a:r>
            <a:r>
              <a:rPr lang="tr-TR" sz="4000" dirty="0" err="1"/>
              <a:t>solusyonuna</a:t>
            </a:r>
            <a:r>
              <a:rPr lang="tr-TR" sz="4000" dirty="0"/>
              <a:t> batırılarak dezenfekte edilmelidir.</a:t>
            </a:r>
          </a:p>
          <a:p>
            <a:pPr lvl="0" algn="just"/>
            <a:r>
              <a:rPr lang="tr-TR" sz="4000" dirty="0"/>
              <a:t>Kaba limon (</a:t>
            </a:r>
            <a:r>
              <a:rPr lang="tr-TR" sz="4000" dirty="0" err="1"/>
              <a:t>rough</a:t>
            </a:r>
            <a:r>
              <a:rPr lang="tr-TR" sz="4000" dirty="0"/>
              <a:t> </a:t>
            </a:r>
            <a:r>
              <a:rPr lang="tr-TR" sz="4000" dirty="0" err="1"/>
              <a:t>lemon</a:t>
            </a:r>
            <a:r>
              <a:rPr lang="tr-TR" sz="4000" dirty="0"/>
              <a:t>) ve </a:t>
            </a:r>
            <a:r>
              <a:rPr lang="tr-TR" sz="4000" dirty="0" err="1"/>
              <a:t>Troyer</a:t>
            </a:r>
            <a:r>
              <a:rPr lang="tr-TR" sz="4000" dirty="0"/>
              <a:t> </a:t>
            </a:r>
            <a:r>
              <a:rPr lang="tr-TR" sz="4000" dirty="0" err="1"/>
              <a:t>citrange</a:t>
            </a:r>
            <a:r>
              <a:rPr lang="tr-TR" sz="4000" dirty="0"/>
              <a:t> gibi dayanıklı anaçlar kullanılmalıdır. </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496944" cy="6336704"/>
          </a:xfrm>
        </p:spPr>
        <p:txBody>
          <a:bodyPr>
            <a:normAutofit/>
          </a:bodyPr>
          <a:lstStyle/>
          <a:p>
            <a:pPr algn="just">
              <a:buNone/>
            </a:pPr>
            <a:r>
              <a:rPr lang="tr-TR" b="1" dirty="0" smtClean="0"/>
              <a:t>		</a:t>
            </a:r>
            <a:r>
              <a:rPr lang="tr-TR" sz="3600" dirty="0" smtClean="0"/>
              <a:t>Daha </a:t>
            </a:r>
            <a:r>
              <a:rPr lang="tr-TR" sz="3600" dirty="0" err="1"/>
              <a:t>virulent</a:t>
            </a:r>
            <a:r>
              <a:rPr lang="tr-TR" sz="3600" dirty="0"/>
              <a:t> olan </a:t>
            </a:r>
            <a:r>
              <a:rPr lang="tr-TR" sz="3600" dirty="0" err="1"/>
              <a:t>Psorosis</a:t>
            </a:r>
            <a:r>
              <a:rPr lang="tr-TR" sz="3600" dirty="0"/>
              <a:t> B ağaçları </a:t>
            </a:r>
            <a:r>
              <a:rPr lang="tr-TR" sz="3600" dirty="0" err="1"/>
              <a:t>Psorosis</a:t>
            </a:r>
            <a:r>
              <a:rPr lang="tr-TR" sz="3600" dirty="0"/>
              <a:t> </a:t>
            </a:r>
            <a:r>
              <a:rPr lang="tr-TR" sz="3600" dirty="0" err="1"/>
              <a:t>A’ya</a:t>
            </a:r>
            <a:r>
              <a:rPr lang="tr-TR" sz="3600" dirty="0"/>
              <a:t> göre daha çabuk öldürmektedir. </a:t>
            </a:r>
            <a:r>
              <a:rPr lang="tr-TR" sz="3600" dirty="0" err="1"/>
              <a:t>Psorosis</a:t>
            </a:r>
            <a:r>
              <a:rPr lang="tr-TR" sz="3600" dirty="0"/>
              <a:t> B genç yapraklarda </a:t>
            </a:r>
            <a:r>
              <a:rPr lang="tr-TR" sz="3600" dirty="0" err="1" smtClean="0"/>
              <a:t>klorotik</a:t>
            </a:r>
            <a:r>
              <a:rPr lang="tr-TR" sz="3600" dirty="0" smtClean="0"/>
              <a:t> </a:t>
            </a:r>
            <a:r>
              <a:rPr lang="tr-TR" sz="3600" dirty="0"/>
              <a:t>beneklenmeler ve damarlarda soluk çizgiler oluşturur. Olgun yaprak ve olgunlaşmamış meyvelerde halka şeklinde ve çeşitli büyüklükte yuvarlak açık sarı veya beyaz renkte lekeler meydana getirir. Olgun yaprakların alt yüzünde kahverengi kabartılar oluşabilir. </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84976" cy="6264696"/>
          </a:xfrm>
        </p:spPr>
        <p:txBody>
          <a:bodyPr>
            <a:normAutofit/>
          </a:bodyPr>
          <a:lstStyle/>
          <a:p>
            <a:pPr algn="just">
              <a:buNone/>
            </a:pPr>
            <a:r>
              <a:rPr lang="tr-TR" dirty="0" smtClean="0"/>
              <a:t>		</a:t>
            </a:r>
            <a:r>
              <a:rPr lang="tr-TR" sz="2800" dirty="0" smtClean="0"/>
              <a:t>Meyvelerdeki </a:t>
            </a:r>
            <a:r>
              <a:rPr lang="tr-TR" sz="2800" dirty="0"/>
              <a:t>lekelerin kenarlarında doku çökmelerine de rastlanmaktadır. Enfekteli ağaçların gövdeleri kesildiğinde </a:t>
            </a:r>
            <a:r>
              <a:rPr lang="tr-TR" sz="2800" dirty="0" err="1"/>
              <a:t>Psorosis</a:t>
            </a:r>
            <a:r>
              <a:rPr lang="tr-TR" sz="2800" dirty="0"/>
              <a:t> </a:t>
            </a:r>
            <a:r>
              <a:rPr lang="tr-TR" sz="2800" dirty="0" err="1"/>
              <a:t>A’daki</a:t>
            </a:r>
            <a:r>
              <a:rPr lang="tr-TR" sz="2800" dirty="0"/>
              <a:t> gibi kahverengi lekelenme görülmez. </a:t>
            </a:r>
            <a:r>
              <a:rPr lang="tr-TR" sz="2800" dirty="0" err="1"/>
              <a:t>Psorosis</a:t>
            </a:r>
            <a:r>
              <a:rPr lang="tr-TR" sz="2800" dirty="0"/>
              <a:t> B hastalığına yakalanmış ağaçlar birkaç yıl içinde ölebilir. </a:t>
            </a:r>
          </a:p>
          <a:p>
            <a:pPr algn="just">
              <a:buNone/>
            </a:pPr>
            <a:r>
              <a:rPr lang="tr-TR" sz="2800" dirty="0" smtClean="0"/>
              <a:t>		Citrus </a:t>
            </a:r>
            <a:r>
              <a:rPr lang="tr-TR" sz="2800" dirty="0" err="1"/>
              <a:t>ringspot</a:t>
            </a:r>
            <a:r>
              <a:rPr lang="tr-TR" sz="2800" dirty="0"/>
              <a:t> </a:t>
            </a:r>
            <a:r>
              <a:rPr lang="tr-TR" sz="2800" dirty="0" err="1"/>
              <a:t>virus</a:t>
            </a:r>
            <a:r>
              <a:rPr lang="tr-TR" sz="2800" dirty="0"/>
              <a:t> </a:t>
            </a:r>
            <a:r>
              <a:rPr lang="tr-TR" sz="2800" dirty="0" err="1"/>
              <a:t>psorosis</a:t>
            </a:r>
            <a:r>
              <a:rPr lang="tr-TR" sz="2800" dirty="0"/>
              <a:t> grubu içinde yer almaktadır ve </a:t>
            </a:r>
            <a:r>
              <a:rPr lang="tr-TR" sz="2800" dirty="0" err="1"/>
              <a:t>Psorosis</a:t>
            </a:r>
            <a:r>
              <a:rPr lang="tr-TR" sz="2800" dirty="0"/>
              <a:t> </a:t>
            </a:r>
            <a:r>
              <a:rPr lang="tr-TR" sz="2800" dirty="0" err="1"/>
              <a:t>B’ye</a:t>
            </a:r>
            <a:r>
              <a:rPr lang="tr-TR" sz="2800" dirty="0"/>
              <a:t> benzer belirtiler gösterir. Greyfurt fidanlarının yapraklarında olduğu gibi halka şeklinde yuvarlak lekeler oluşturur. </a:t>
            </a:r>
          </a:p>
          <a:p>
            <a:pPr algn="just">
              <a:buNone/>
            </a:pPr>
            <a:r>
              <a:rPr lang="tr-TR" sz="2800" dirty="0"/>
              <a:t> </a:t>
            </a:r>
            <a:r>
              <a:rPr lang="tr-TR" sz="2800" dirty="0" smtClean="0"/>
              <a:t>		</a:t>
            </a:r>
            <a:r>
              <a:rPr lang="tr-TR" sz="2800" dirty="0" err="1" smtClean="0"/>
              <a:t>Psorosis</a:t>
            </a:r>
            <a:r>
              <a:rPr lang="tr-TR" sz="2800" dirty="0" smtClean="0"/>
              <a:t> </a:t>
            </a:r>
            <a:r>
              <a:rPr lang="tr-TR" sz="2800" dirty="0"/>
              <a:t>A ülkemizde </a:t>
            </a:r>
            <a:r>
              <a:rPr lang="tr-TR" sz="2800" dirty="0" err="1"/>
              <a:t>turunçgil</a:t>
            </a:r>
            <a:r>
              <a:rPr lang="tr-TR" sz="2800" dirty="0"/>
              <a:t> çeşitlerinde değişik oranlarda mevcuttur. Hastalık Akdeniz, Ege ve Karadeniz Bölgelerinde değişik oranlarda saptanmıştır.   </a:t>
            </a:r>
          </a:p>
          <a:p>
            <a:pPr algn="just"/>
            <a:endParaRPr lang="tr-TR" dirty="0"/>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264696"/>
          </a:xfrm>
        </p:spPr>
        <p:txBody>
          <a:bodyPr/>
          <a:lstStyle/>
          <a:p>
            <a:pPr algn="just">
              <a:buNone/>
            </a:pPr>
            <a:r>
              <a:rPr lang="tr-TR" b="1" dirty="0" smtClean="0"/>
              <a:t>	</a:t>
            </a:r>
            <a:r>
              <a:rPr lang="tr-TR" sz="4000" dirty="0" smtClean="0"/>
              <a:t>Mücadele</a:t>
            </a:r>
            <a:endParaRPr lang="tr-TR" sz="4000" dirty="0"/>
          </a:p>
          <a:p>
            <a:pPr lvl="0" algn="just"/>
            <a:r>
              <a:rPr lang="tr-TR" sz="4000" dirty="0"/>
              <a:t>Virüsten ari sertifikalı üretim materyali kullanılmalıdır.</a:t>
            </a:r>
          </a:p>
          <a:p>
            <a:pPr lvl="0" algn="just"/>
            <a:r>
              <a:rPr lang="tr-TR" sz="4000" dirty="0"/>
              <a:t>Budama aletleri ağaçtan ağaca geçerken %2’lik sodyum </a:t>
            </a:r>
            <a:r>
              <a:rPr lang="tr-TR" sz="4000" dirty="0" err="1"/>
              <a:t>hipoklorid</a:t>
            </a:r>
            <a:r>
              <a:rPr lang="tr-TR" sz="4000" dirty="0"/>
              <a:t> ile dezenfekte edilmelidir.</a:t>
            </a:r>
          </a:p>
          <a:p>
            <a:pPr lvl="0" algn="just"/>
            <a:r>
              <a:rPr lang="tr-TR" sz="4000" dirty="0"/>
              <a:t>Bulaşık ağaçlar derhal sökülerek imha edilmelidir.</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336704"/>
          </a:xfrm>
        </p:spPr>
        <p:txBody>
          <a:bodyPr>
            <a:normAutofit/>
          </a:bodyPr>
          <a:lstStyle/>
          <a:p>
            <a:pPr algn="ctr">
              <a:buNone/>
            </a:pPr>
            <a:r>
              <a:rPr lang="en-US" sz="4000" b="1" dirty="0"/>
              <a:t>Citrus Yellow Vein Clearing Virus (CYVCV</a:t>
            </a:r>
            <a:r>
              <a:rPr lang="en-US" sz="4000" b="1" dirty="0" smtClean="0"/>
              <a:t>)</a:t>
            </a:r>
            <a:endParaRPr lang="tr-TR" sz="4000" dirty="0"/>
          </a:p>
          <a:p>
            <a:pPr algn="just">
              <a:buNone/>
            </a:pPr>
            <a:r>
              <a:rPr lang="tr-TR" sz="4000" dirty="0" smtClean="0"/>
              <a:t>		</a:t>
            </a:r>
            <a:r>
              <a:rPr lang="tr-TR" sz="4000" dirty="0"/>
              <a:t>T</a:t>
            </a:r>
            <a:r>
              <a:rPr lang="tr-TR" sz="4000" dirty="0" smtClean="0"/>
              <a:t>urunçgillerde sarı damar  açılması hastalığına yol açan etmen</a:t>
            </a:r>
            <a:r>
              <a:rPr lang="en-US" sz="4000" dirty="0" smtClean="0"/>
              <a:t>  </a:t>
            </a:r>
            <a:r>
              <a:rPr lang="en-US" sz="4000" i="1" dirty="0" err="1"/>
              <a:t>Alphaflexiviridae</a:t>
            </a:r>
            <a:r>
              <a:rPr lang="en-US" sz="4000" i="1" dirty="0"/>
              <a:t> </a:t>
            </a:r>
            <a:r>
              <a:rPr lang="en-US" sz="4000" dirty="0" err="1"/>
              <a:t>familyasından</a:t>
            </a:r>
            <a:r>
              <a:rPr lang="en-US" sz="4000" dirty="0"/>
              <a:t> </a:t>
            </a:r>
            <a:r>
              <a:rPr lang="en-US" sz="4000" i="1" dirty="0" err="1"/>
              <a:t>Mandarivirus</a:t>
            </a:r>
            <a:r>
              <a:rPr lang="en-US" sz="4000" i="1" dirty="0"/>
              <a:t> </a:t>
            </a:r>
            <a:r>
              <a:rPr lang="en-US" sz="4000" dirty="0" err="1"/>
              <a:t>cinsine</a:t>
            </a:r>
            <a:r>
              <a:rPr lang="en-US" sz="4000" dirty="0"/>
              <a:t> </a:t>
            </a:r>
            <a:r>
              <a:rPr lang="en-US" sz="4000" dirty="0" err="1"/>
              <a:t>bağlı</a:t>
            </a:r>
            <a:r>
              <a:rPr lang="en-US" sz="4000" dirty="0"/>
              <a:t> </a:t>
            </a:r>
            <a:r>
              <a:rPr lang="en-US" sz="4000" dirty="0" err="1"/>
              <a:t>bir</a:t>
            </a:r>
            <a:r>
              <a:rPr lang="en-US" sz="4000" dirty="0"/>
              <a:t> RNA </a:t>
            </a:r>
            <a:r>
              <a:rPr lang="en-US" sz="4000" dirty="0" err="1"/>
              <a:t>virüsüdür</a:t>
            </a:r>
            <a:r>
              <a:rPr lang="en-US" sz="4000" dirty="0"/>
              <a:t>. </a:t>
            </a:r>
            <a:r>
              <a:rPr lang="en-US" sz="4000" dirty="0" err="1"/>
              <a:t>Virüsün</a:t>
            </a:r>
            <a:r>
              <a:rPr lang="en-US" sz="4000" dirty="0"/>
              <a:t> </a:t>
            </a:r>
            <a:r>
              <a:rPr lang="en-US" sz="4000" dirty="0" err="1"/>
              <a:t>partikülleri</a:t>
            </a:r>
            <a:r>
              <a:rPr lang="en-US" sz="4000" dirty="0"/>
              <a:t> </a:t>
            </a:r>
            <a:r>
              <a:rPr lang="en-US" sz="4000" dirty="0" err="1"/>
              <a:t>ipliğimsi</a:t>
            </a:r>
            <a:r>
              <a:rPr lang="en-US" sz="4000" dirty="0"/>
              <a:t> </a:t>
            </a:r>
            <a:r>
              <a:rPr lang="en-US" sz="4000" dirty="0" err="1"/>
              <a:t>olup</a:t>
            </a:r>
            <a:r>
              <a:rPr lang="en-US" sz="4000" dirty="0"/>
              <a:t> 13 to 15 × 400-1800 nm </a:t>
            </a:r>
            <a:r>
              <a:rPr lang="en-US" sz="4000" dirty="0" err="1"/>
              <a:t>boyutlarındadır</a:t>
            </a:r>
            <a:r>
              <a:rPr lang="en-US" sz="4000" dirty="0"/>
              <a:t>. </a:t>
            </a:r>
            <a:endParaRPr lang="tr-TR" sz="4000" dirty="0"/>
          </a:p>
          <a:p>
            <a:pPr>
              <a:buNone/>
            </a:pPr>
            <a:endParaRPr lang="tr-TR"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6264696"/>
          </a:xfrm>
        </p:spPr>
        <p:txBody>
          <a:bodyPr>
            <a:normAutofit lnSpcReduction="10000"/>
          </a:bodyPr>
          <a:lstStyle/>
          <a:p>
            <a:pPr algn="just">
              <a:buNone/>
            </a:pPr>
            <a:r>
              <a:rPr lang="tr-TR" b="1" dirty="0" smtClean="0"/>
              <a:t>		</a:t>
            </a:r>
            <a:r>
              <a:rPr lang="en-US" sz="4000" dirty="0" err="1" smtClean="0"/>
              <a:t>İlk</a:t>
            </a:r>
            <a:r>
              <a:rPr lang="en-US" sz="4000" dirty="0" smtClean="0"/>
              <a:t> </a:t>
            </a:r>
            <a:r>
              <a:rPr lang="en-US" sz="4000" dirty="0" err="1"/>
              <a:t>kez</a:t>
            </a:r>
            <a:r>
              <a:rPr lang="en-US" sz="4000" dirty="0"/>
              <a:t> 1988’de </a:t>
            </a:r>
            <a:r>
              <a:rPr lang="en-US" sz="4000" dirty="0" err="1"/>
              <a:t>Pakistan’da</a:t>
            </a:r>
            <a:r>
              <a:rPr lang="en-US" sz="4000" dirty="0"/>
              <a:t> </a:t>
            </a:r>
            <a:r>
              <a:rPr lang="en-US" sz="4000" dirty="0" err="1"/>
              <a:t>limon</a:t>
            </a:r>
            <a:r>
              <a:rPr lang="en-US" sz="4000" dirty="0"/>
              <a:t> </a:t>
            </a:r>
            <a:r>
              <a:rPr lang="en-US" sz="4000" dirty="0" err="1"/>
              <a:t>ve</a:t>
            </a:r>
            <a:r>
              <a:rPr lang="en-US" sz="4000" dirty="0"/>
              <a:t> </a:t>
            </a:r>
            <a:r>
              <a:rPr lang="en-US" sz="4000" dirty="0" err="1"/>
              <a:t>turunç</a:t>
            </a:r>
            <a:r>
              <a:rPr lang="en-US" sz="4000" dirty="0"/>
              <a:t> </a:t>
            </a:r>
            <a:r>
              <a:rPr lang="en-US" sz="4000" dirty="0" err="1"/>
              <a:t>ağaçlarından</a:t>
            </a:r>
            <a:r>
              <a:rPr lang="en-US" sz="4000" dirty="0"/>
              <a:t> </a:t>
            </a:r>
            <a:r>
              <a:rPr lang="en-US" sz="4000" dirty="0" err="1"/>
              <a:t>rapor</a:t>
            </a:r>
            <a:r>
              <a:rPr lang="en-US" sz="4000" dirty="0"/>
              <a:t> </a:t>
            </a:r>
            <a:r>
              <a:rPr lang="en-US" sz="4000" dirty="0" err="1"/>
              <a:t>edilmiştir</a:t>
            </a:r>
            <a:r>
              <a:rPr lang="en-US" sz="4000" dirty="0"/>
              <a:t>. </a:t>
            </a:r>
            <a:r>
              <a:rPr lang="en-US" sz="4000" dirty="0" err="1"/>
              <a:t>Türkiye’de</a:t>
            </a:r>
            <a:r>
              <a:rPr lang="en-US" sz="4000" dirty="0"/>
              <a:t> </a:t>
            </a:r>
            <a:r>
              <a:rPr lang="en-US" sz="4000" dirty="0" err="1"/>
              <a:t>ise</a:t>
            </a:r>
            <a:r>
              <a:rPr lang="en-US" sz="4000" dirty="0"/>
              <a:t> 2000 </a:t>
            </a:r>
            <a:r>
              <a:rPr lang="en-US" sz="4000" dirty="0" err="1"/>
              <a:t>yılında</a:t>
            </a:r>
            <a:r>
              <a:rPr lang="en-US" sz="4000" dirty="0"/>
              <a:t> </a:t>
            </a:r>
            <a:r>
              <a:rPr lang="en-US" sz="4000" dirty="0" err="1"/>
              <a:t>Adana’da</a:t>
            </a:r>
            <a:r>
              <a:rPr lang="en-US" sz="4000" dirty="0"/>
              <a:t> </a:t>
            </a:r>
            <a:r>
              <a:rPr lang="en-US" sz="4000" dirty="0" err="1"/>
              <a:t>Çukurova</a:t>
            </a:r>
            <a:r>
              <a:rPr lang="en-US" sz="4000" dirty="0"/>
              <a:t> </a:t>
            </a:r>
            <a:r>
              <a:rPr lang="en-US" sz="4000" dirty="0" err="1"/>
              <a:t>Üniversitesi</a:t>
            </a:r>
            <a:r>
              <a:rPr lang="en-US" sz="4000" dirty="0"/>
              <a:t> </a:t>
            </a:r>
            <a:r>
              <a:rPr lang="en-US" sz="4000" dirty="0" err="1"/>
              <a:t>turunçgil</a:t>
            </a:r>
            <a:r>
              <a:rPr lang="en-US" sz="4000" dirty="0"/>
              <a:t> </a:t>
            </a:r>
            <a:r>
              <a:rPr lang="en-US" sz="4000" dirty="0" err="1"/>
              <a:t>koleksiyon</a:t>
            </a:r>
            <a:r>
              <a:rPr lang="en-US" sz="4000" dirty="0"/>
              <a:t> </a:t>
            </a:r>
            <a:r>
              <a:rPr lang="en-US" sz="4000" dirty="0" err="1"/>
              <a:t>parsellerindeki</a:t>
            </a:r>
            <a:r>
              <a:rPr lang="en-US" sz="4000" dirty="0"/>
              <a:t> </a:t>
            </a:r>
            <a:r>
              <a:rPr lang="en-US" sz="4000" dirty="0" err="1"/>
              <a:t>limon</a:t>
            </a:r>
            <a:r>
              <a:rPr lang="en-US" sz="4000" dirty="0"/>
              <a:t> </a:t>
            </a:r>
            <a:r>
              <a:rPr lang="en-US" sz="4000" dirty="0" err="1"/>
              <a:t>ve</a:t>
            </a:r>
            <a:r>
              <a:rPr lang="en-US" sz="4000" dirty="0"/>
              <a:t> </a:t>
            </a:r>
            <a:r>
              <a:rPr lang="en-US" sz="4000" dirty="0" err="1"/>
              <a:t>turunç</a:t>
            </a:r>
            <a:r>
              <a:rPr lang="en-US" sz="4000" dirty="0"/>
              <a:t> </a:t>
            </a:r>
            <a:r>
              <a:rPr lang="en-US" sz="4000" dirty="0" err="1"/>
              <a:t>ağaçlarında</a:t>
            </a:r>
            <a:r>
              <a:rPr lang="en-US" sz="4000" dirty="0"/>
              <a:t> </a:t>
            </a:r>
            <a:r>
              <a:rPr lang="en-US" sz="4000" dirty="0" err="1"/>
              <a:t>tespit</a:t>
            </a:r>
            <a:r>
              <a:rPr lang="en-US" sz="4000" dirty="0"/>
              <a:t> </a:t>
            </a:r>
            <a:r>
              <a:rPr lang="en-US" sz="4000" dirty="0" err="1"/>
              <a:t>edilmiş</a:t>
            </a:r>
            <a:r>
              <a:rPr lang="en-US" sz="4000" dirty="0"/>
              <a:t> </a:t>
            </a:r>
            <a:r>
              <a:rPr lang="en-US" sz="4000" dirty="0" err="1"/>
              <a:t>ve</a:t>
            </a:r>
            <a:r>
              <a:rPr lang="en-US" sz="4000" dirty="0"/>
              <a:t> </a:t>
            </a:r>
            <a:r>
              <a:rPr lang="en-US" sz="4000" dirty="0" err="1"/>
              <a:t>eradikasyon</a:t>
            </a:r>
            <a:r>
              <a:rPr lang="en-US" sz="4000" dirty="0"/>
              <a:t> </a:t>
            </a:r>
            <a:r>
              <a:rPr lang="en-US" sz="4000" dirty="0" err="1"/>
              <a:t>gerçekleştirilmiştir</a:t>
            </a:r>
            <a:r>
              <a:rPr lang="en-US" sz="4000" dirty="0"/>
              <a:t>. Son </a:t>
            </a:r>
            <a:r>
              <a:rPr lang="en-US" sz="4000" dirty="0" err="1"/>
              <a:t>olarak</a:t>
            </a:r>
            <a:r>
              <a:rPr lang="en-US" sz="4000" dirty="0"/>
              <a:t>  </a:t>
            </a:r>
            <a:r>
              <a:rPr lang="en-US" sz="4000" dirty="0" err="1"/>
              <a:t>Çin’in</a:t>
            </a:r>
            <a:r>
              <a:rPr lang="en-US" sz="4000" dirty="0"/>
              <a:t> Yunnan </a:t>
            </a:r>
            <a:r>
              <a:rPr lang="en-US" sz="4000" dirty="0" err="1"/>
              <a:t>eyaletinde</a:t>
            </a:r>
            <a:r>
              <a:rPr lang="en-US" sz="4000" dirty="0"/>
              <a:t> </a:t>
            </a:r>
            <a:r>
              <a:rPr lang="en-US" sz="4000" dirty="0" err="1"/>
              <a:t>bulunan</a:t>
            </a:r>
            <a:r>
              <a:rPr lang="en-US" sz="4000" dirty="0"/>
              <a:t> </a:t>
            </a:r>
            <a:r>
              <a:rPr lang="en-US" sz="4000" dirty="0" err="1"/>
              <a:t>limon</a:t>
            </a:r>
            <a:r>
              <a:rPr lang="en-US" sz="4000" dirty="0"/>
              <a:t> </a:t>
            </a:r>
            <a:r>
              <a:rPr lang="en-US" sz="4000" dirty="0" err="1"/>
              <a:t>ağaçlarında</a:t>
            </a:r>
            <a:r>
              <a:rPr lang="en-US" sz="4000" dirty="0"/>
              <a:t> </a:t>
            </a:r>
            <a:r>
              <a:rPr lang="en-US" sz="4000" dirty="0" err="1"/>
              <a:t>ve</a:t>
            </a:r>
            <a:r>
              <a:rPr lang="en-US" sz="4000" dirty="0"/>
              <a:t> </a:t>
            </a:r>
            <a:r>
              <a:rPr lang="en-US" sz="4000" dirty="0" err="1"/>
              <a:t>İran’da</a:t>
            </a:r>
            <a:r>
              <a:rPr lang="en-US" sz="4000" dirty="0"/>
              <a:t> </a:t>
            </a:r>
            <a:r>
              <a:rPr lang="en-US" sz="4000" dirty="0" err="1"/>
              <a:t>varlığı</a:t>
            </a:r>
            <a:r>
              <a:rPr lang="en-US" sz="4000" dirty="0"/>
              <a:t> </a:t>
            </a:r>
            <a:r>
              <a:rPr lang="en-US" sz="4000" dirty="0" err="1"/>
              <a:t>rapor</a:t>
            </a:r>
            <a:r>
              <a:rPr lang="en-US" sz="4000" dirty="0"/>
              <a:t> </a:t>
            </a:r>
            <a:r>
              <a:rPr lang="en-US" sz="4000" dirty="0" err="1"/>
              <a:t>edilmiştir</a:t>
            </a:r>
            <a:r>
              <a:rPr lang="en-US" sz="4000" dirty="0"/>
              <a:t>.</a:t>
            </a:r>
            <a:endParaRPr lang="tr-TR" sz="4000" dirty="0"/>
          </a:p>
          <a:p>
            <a:pPr algn="just">
              <a:buNone/>
            </a:pPr>
            <a:endParaRPr lang="tr-TR"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12968" cy="6336704"/>
          </a:xfrm>
        </p:spPr>
        <p:txBody>
          <a:bodyPr>
            <a:normAutofit/>
          </a:bodyPr>
          <a:lstStyle/>
          <a:p>
            <a:pPr algn="just">
              <a:buNone/>
            </a:pPr>
            <a:r>
              <a:rPr lang="tr-TR" dirty="0" smtClean="0"/>
              <a:t>		</a:t>
            </a:r>
            <a:r>
              <a:rPr lang="en-US" sz="2800" dirty="0" err="1" smtClean="0"/>
              <a:t>Belirtiler</a:t>
            </a:r>
            <a:r>
              <a:rPr lang="en-US" sz="2800" dirty="0" smtClean="0"/>
              <a:t> </a:t>
            </a:r>
            <a:r>
              <a:rPr lang="en-US" sz="2800" dirty="0" err="1"/>
              <a:t>etmenin</a:t>
            </a:r>
            <a:r>
              <a:rPr lang="en-US" sz="2800" dirty="0"/>
              <a:t> </a:t>
            </a:r>
            <a:r>
              <a:rPr lang="en-US" sz="2800" dirty="0" err="1"/>
              <a:t>ana</a:t>
            </a:r>
            <a:r>
              <a:rPr lang="en-US" sz="2800" dirty="0"/>
              <a:t> </a:t>
            </a:r>
            <a:r>
              <a:rPr lang="en-US" sz="2800" dirty="0" err="1"/>
              <a:t>konukçuları</a:t>
            </a:r>
            <a:r>
              <a:rPr lang="en-US" sz="2800" dirty="0"/>
              <a:t> </a:t>
            </a:r>
            <a:r>
              <a:rPr lang="en-US" sz="2800" dirty="0" err="1"/>
              <a:t>olan</a:t>
            </a:r>
            <a:r>
              <a:rPr lang="en-US" sz="2800" dirty="0"/>
              <a:t> </a:t>
            </a:r>
            <a:r>
              <a:rPr lang="en-US" sz="2800" dirty="0" err="1"/>
              <a:t>turunç</a:t>
            </a:r>
            <a:r>
              <a:rPr lang="en-US" sz="2800" dirty="0"/>
              <a:t> </a:t>
            </a:r>
            <a:r>
              <a:rPr lang="en-US" sz="2800" dirty="0" err="1"/>
              <a:t>ve</a:t>
            </a:r>
            <a:r>
              <a:rPr lang="en-US" sz="2800" dirty="0"/>
              <a:t> </a:t>
            </a:r>
            <a:r>
              <a:rPr lang="en-US" sz="2800" dirty="0" err="1"/>
              <a:t>limonlarda</a:t>
            </a:r>
            <a:r>
              <a:rPr lang="en-US" sz="2800" dirty="0"/>
              <a:t> </a:t>
            </a:r>
            <a:r>
              <a:rPr lang="en-US" sz="2800" dirty="0" err="1"/>
              <a:t>yapraklarda</a:t>
            </a:r>
            <a:r>
              <a:rPr lang="en-US" sz="2800" dirty="0"/>
              <a:t> </a:t>
            </a:r>
            <a:r>
              <a:rPr lang="en-US" sz="2800" dirty="0" err="1"/>
              <a:t>buruşukluk</a:t>
            </a:r>
            <a:r>
              <a:rPr lang="en-US" sz="2800" dirty="0"/>
              <a:t>, </a:t>
            </a:r>
            <a:r>
              <a:rPr lang="en-US" sz="2800" dirty="0" err="1"/>
              <a:t>sarı</a:t>
            </a:r>
            <a:r>
              <a:rPr lang="en-US" sz="2800" dirty="0"/>
              <a:t> </a:t>
            </a:r>
            <a:r>
              <a:rPr lang="en-US" sz="2800" dirty="0" err="1"/>
              <a:t>renklenmeler</a:t>
            </a:r>
            <a:r>
              <a:rPr lang="en-US" sz="2800" dirty="0"/>
              <a:t>, </a:t>
            </a:r>
            <a:r>
              <a:rPr lang="en-US" sz="2800" dirty="0" err="1"/>
              <a:t>ana</a:t>
            </a:r>
            <a:r>
              <a:rPr lang="en-US" sz="2800" dirty="0"/>
              <a:t> </a:t>
            </a:r>
            <a:r>
              <a:rPr lang="en-US" sz="2800" dirty="0" err="1"/>
              <a:t>ve</a:t>
            </a:r>
            <a:r>
              <a:rPr lang="en-US" sz="2800" dirty="0"/>
              <a:t> </a:t>
            </a:r>
            <a:r>
              <a:rPr lang="en-US" sz="2800" dirty="0" err="1"/>
              <a:t>yan</a:t>
            </a:r>
            <a:r>
              <a:rPr lang="en-US" sz="2800" dirty="0"/>
              <a:t> </a:t>
            </a:r>
            <a:r>
              <a:rPr lang="en-US" sz="2800" dirty="0" err="1"/>
              <a:t>damarlarda</a:t>
            </a:r>
            <a:r>
              <a:rPr lang="en-US" sz="2800" dirty="0"/>
              <a:t> </a:t>
            </a:r>
            <a:r>
              <a:rPr lang="en-US" sz="2800" dirty="0" err="1"/>
              <a:t>uzunlamasına</a:t>
            </a:r>
            <a:r>
              <a:rPr lang="en-US" sz="2800" dirty="0"/>
              <a:t> </a:t>
            </a:r>
            <a:r>
              <a:rPr lang="en-US" sz="2800" dirty="0" err="1"/>
              <a:t>renk</a:t>
            </a:r>
            <a:r>
              <a:rPr lang="en-US" sz="2800" dirty="0"/>
              <a:t> </a:t>
            </a:r>
            <a:r>
              <a:rPr lang="en-US" sz="2800" dirty="0" err="1"/>
              <a:t>açılmaları</a:t>
            </a:r>
            <a:r>
              <a:rPr lang="en-US" sz="2800" dirty="0"/>
              <a:t>, </a:t>
            </a:r>
            <a:r>
              <a:rPr lang="en-US" sz="2800" dirty="0" err="1"/>
              <a:t>yaprakta</a:t>
            </a:r>
            <a:r>
              <a:rPr lang="en-US" sz="2800" dirty="0"/>
              <a:t> </a:t>
            </a:r>
            <a:r>
              <a:rPr lang="en-US" sz="2800" dirty="0" err="1"/>
              <a:t>ve</a:t>
            </a:r>
            <a:r>
              <a:rPr lang="en-US" sz="2800" dirty="0"/>
              <a:t> </a:t>
            </a:r>
            <a:r>
              <a:rPr lang="en-US" sz="2800" dirty="0" err="1"/>
              <a:t>kenarlarında</a:t>
            </a:r>
            <a:r>
              <a:rPr lang="en-US" sz="2800" dirty="0"/>
              <a:t> </a:t>
            </a:r>
            <a:r>
              <a:rPr lang="en-US" sz="2800" dirty="0" err="1"/>
              <a:t>değişen</a:t>
            </a:r>
            <a:r>
              <a:rPr lang="en-US" sz="2800" dirty="0"/>
              <a:t> </a:t>
            </a:r>
            <a:r>
              <a:rPr lang="en-US" sz="2800" dirty="0" err="1"/>
              <a:t>şiddette</a:t>
            </a:r>
            <a:r>
              <a:rPr lang="en-US" sz="2800" dirty="0"/>
              <a:t> </a:t>
            </a:r>
            <a:r>
              <a:rPr lang="en-US" sz="2800" dirty="0" err="1"/>
              <a:t>kıvrılmalar</a:t>
            </a:r>
            <a:r>
              <a:rPr lang="en-US" sz="2800" dirty="0"/>
              <a:t> </a:t>
            </a:r>
            <a:r>
              <a:rPr lang="en-US" sz="2800" dirty="0" err="1"/>
              <a:t>ve</a:t>
            </a:r>
            <a:r>
              <a:rPr lang="en-US" sz="2800" dirty="0"/>
              <a:t> </a:t>
            </a:r>
            <a:r>
              <a:rPr lang="en-US" sz="2800" dirty="0" err="1"/>
              <a:t>yaprağın</a:t>
            </a:r>
            <a:r>
              <a:rPr lang="en-US" sz="2800" dirty="0"/>
              <a:t> alt </a:t>
            </a:r>
            <a:r>
              <a:rPr lang="en-US" sz="2800" dirty="0" err="1"/>
              <a:t>kısmında</a:t>
            </a:r>
            <a:r>
              <a:rPr lang="en-US" sz="2800" dirty="0"/>
              <a:t> </a:t>
            </a:r>
            <a:r>
              <a:rPr lang="en-US" sz="2800" dirty="0" err="1"/>
              <a:t>damarlar</a:t>
            </a:r>
            <a:r>
              <a:rPr lang="en-US" sz="2800" dirty="0"/>
              <a:t> </a:t>
            </a:r>
            <a:r>
              <a:rPr lang="en-US" sz="2800" dirty="0" err="1"/>
              <a:t>boyunca</a:t>
            </a:r>
            <a:r>
              <a:rPr lang="en-US" sz="2800" dirty="0"/>
              <a:t> </a:t>
            </a:r>
            <a:r>
              <a:rPr lang="en-US" sz="2800" dirty="0" err="1"/>
              <a:t>hafif</a:t>
            </a:r>
            <a:r>
              <a:rPr lang="en-US" sz="2800" dirty="0"/>
              <a:t> </a:t>
            </a:r>
            <a:r>
              <a:rPr lang="en-US" sz="2800" dirty="0" err="1"/>
              <a:t>kahverengileşme</a:t>
            </a:r>
            <a:r>
              <a:rPr lang="en-US" sz="2800" dirty="0"/>
              <a:t> </a:t>
            </a:r>
            <a:r>
              <a:rPr lang="en-US" sz="2800" dirty="0" err="1"/>
              <a:t>ve</a:t>
            </a:r>
            <a:r>
              <a:rPr lang="en-US" sz="2800" dirty="0"/>
              <a:t> </a:t>
            </a:r>
            <a:r>
              <a:rPr lang="en-US" sz="2800" dirty="0" err="1"/>
              <a:t>yaprak</a:t>
            </a:r>
            <a:r>
              <a:rPr lang="en-US" sz="2800" dirty="0"/>
              <a:t> </a:t>
            </a:r>
            <a:r>
              <a:rPr lang="en-US" sz="2800" dirty="0" err="1"/>
              <a:t>boyutunda</a:t>
            </a:r>
            <a:r>
              <a:rPr lang="en-US" sz="2800" dirty="0"/>
              <a:t> </a:t>
            </a:r>
            <a:r>
              <a:rPr lang="en-US" sz="2800" dirty="0" err="1"/>
              <a:t>küçülme</a:t>
            </a:r>
            <a:r>
              <a:rPr lang="en-US" sz="2800" dirty="0"/>
              <a:t> </a:t>
            </a:r>
            <a:r>
              <a:rPr lang="en-US" sz="2800" dirty="0" err="1"/>
              <a:t>şeklindedir</a:t>
            </a:r>
            <a:r>
              <a:rPr lang="en-US" sz="2800" dirty="0"/>
              <a:t>. </a:t>
            </a:r>
            <a:r>
              <a:rPr lang="en-US" sz="2800" dirty="0" err="1"/>
              <a:t>Meyvelerin</a:t>
            </a:r>
            <a:r>
              <a:rPr lang="en-US" sz="2800" dirty="0"/>
              <a:t> </a:t>
            </a:r>
            <a:r>
              <a:rPr lang="en-US" sz="2800" dirty="0" err="1"/>
              <a:t>normalden</a:t>
            </a:r>
            <a:r>
              <a:rPr lang="en-US" sz="2800" dirty="0"/>
              <a:t> </a:t>
            </a:r>
            <a:r>
              <a:rPr lang="en-US" sz="2800" dirty="0" err="1"/>
              <a:t>daha</a:t>
            </a:r>
            <a:r>
              <a:rPr lang="en-US" sz="2800" dirty="0"/>
              <a:t> </a:t>
            </a:r>
            <a:r>
              <a:rPr lang="en-US" sz="2800" dirty="0" err="1"/>
              <a:t>küçük</a:t>
            </a:r>
            <a:r>
              <a:rPr lang="en-US" sz="2800" dirty="0"/>
              <a:t> </a:t>
            </a:r>
            <a:r>
              <a:rPr lang="en-US" sz="2800" dirty="0" err="1"/>
              <a:t>ve</a:t>
            </a:r>
            <a:r>
              <a:rPr lang="en-US" sz="2800" dirty="0"/>
              <a:t> </a:t>
            </a:r>
            <a:r>
              <a:rPr lang="en-US" sz="2800" dirty="0" err="1"/>
              <a:t>kalitesiz</a:t>
            </a:r>
            <a:r>
              <a:rPr lang="en-US" sz="2800" dirty="0"/>
              <a:t> </a:t>
            </a:r>
            <a:r>
              <a:rPr lang="en-US" sz="2800" dirty="0" err="1"/>
              <a:t>olmaktadır</a:t>
            </a:r>
            <a:r>
              <a:rPr lang="en-US" sz="2800" dirty="0"/>
              <a:t>.    </a:t>
            </a:r>
            <a:endParaRPr lang="tr-TR" sz="2800" dirty="0"/>
          </a:p>
          <a:p>
            <a:pPr algn="just">
              <a:buNone/>
            </a:pPr>
            <a:r>
              <a:rPr lang="tr-TR" sz="2800" dirty="0" smtClean="0"/>
              <a:t>		</a:t>
            </a:r>
            <a:r>
              <a:rPr lang="en-US" sz="2800" dirty="0" err="1" smtClean="0"/>
              <a:t>Etmen</a:t>
            </a:r>
            <a:r>
              <a:rPr lang="en-US" sz="2800" dirty="0" smtClean="0"/>
              <a:t> </a:t>
            </a:r>
            <a:r>
              <a:rPr lang="en-US" sz="2800" dirty="0"/>
              <a:t>enfekteli </a:t>
            </a:r>
            <a:r>
              <a:rPr lang="en-US" sz="2800" dirty="0" err="1"/>
              <a:t>üretim</a:t>
            </a:r>
            <a:r>
              <a:rPr lang="en-US" sz="2800" dirty="0"/>
              <a:t> </a:t>
            </a:r>
            <a:r>
              <a:rPr lang="en-US" sz="2800" dirty="0" err="1"/>
              <a:t>materyali</a:t>
            </a:r>
            <a:r>
              <a:rPr lang="en-US" sz="2800" dirty="0"/>
              <a:t>, </a:t>
            </a:r>
            <a:r>
              <a:rPr lang="en-US" sz="2800" dirty="0" err="1"/>
              <a:t>makas</a:t>
            </a:r>
            <a:r>
              <a:rPr lang="en-US" sz="2800" dirty="0"/>
              <a:t>, </a:t>
            </a:r>
            <a:r>
              <a:rPr lang="en-US" sz="2800" dirty="0" err="1"/>
              <a:t>bıçak</a:t>
            </a:r>
            <a:r>
              <a:rPr lang="en-US" sz="2800" dirty="0"/>
              <a:t> </a:t>
            </a:r>
            <a:r>
              <a:rPr lang="en-US" sz="2800" dirty="0" err="1"/>
              <a:t>gibi</a:t>
            </a:r>
            <a:r>
              <a:rPr lang="en-US" sz="2800" dirty="0"/>
              <a:t> </a:t>
            </a:r>
            <a:r>
              <a:rPr lang="en-US" sz="2800" dirty="0" err="1"/>
              <a:t>budama</a:t>
            </a:r>
            <a:r>
              <a:rPr lang="en-US" sz="2800" dirty="0"/>
              <a:t> </a:t>
            </a:r>
            <a:r>
              <a:rPr lang="en-US" sz="2800" dirty="0" err="1"/>
              <a:t>aletleri</a:t>
            </a:r>
            <a:r>
              <a:rPr lang="en-US" sz="2800" dirty="0"/>
              <a:t> </a:t>
            </a:r>
            <a:r>
              <a:rPr lang="en-US" sz="2800" dirty="0" err="1"/>
              <a:t>ile</a:t>
            </a:r>
            <a:r>
              <a:rPr lang="en-US" sz="2800" dirty="0"/>
              <a:t> </a:t>
            </a:r>
            <a:r>
              <a:rPr lang="en-US" sz="2800" dirty="0" err="1"/>
              <a:t>taşınmakta</a:t>
            </a:r>
            <a:r>
              <a:rPr lang="en-US" sz="2800" dirty="0"/>
              <a:t>, </a:t>
            </a:r>
            <a:r>
              <a:rPr lang="en-US" sz="2800" dirty="0" err="1"/>
              <a:t>tohum</a:t>
            </a:r>
            <a:r>
              <a:rPr lang="en-US" sz="2800" dirty="0"/>
              <a:t> </a:t>
            </a:r>
            <a:r>
              <a:rPr lang="en-US" sz="2800" dirty="0" err="1"/>
              <a:t>ile</a:t>
            </a:r>
            <a:r>
              <a:rPr lang="en-US" sz="2800" dirty="0"/>
              <a:t> </a:t>
            </a:r>
            <a:r>
              <a:rPr lang="en-US" sz="2800" dirty="0" err="1"/>
              <a:t>taşınmamaktadır</a:t>
            </a:r>
            <a:r>
              <a:rPr lang="en-US" sz="2800" dirty="0"/>
              <a:t>. </a:t>
            </a:r>
            <a:r>
              <a:rPr lang="en-US" sz="2800" dirty="0" err="1"/>
              <a:t>Turunçgil</a:t>
            </a:r>
            <a:r>
              <a:rPr lang="en-US" sz="2800" dirty="0"/>
              <a:t> </a:t>
            </a:r>
            <a:r>
              <a:rPr lang="en-US" sz="2800" dirty="0" err="1"/>
              <a:t>ağaçlarında</a:t>
            </a:r>
            <a:r>
              <a:rPr lang="en-US" sz="2800" dirty="0"/>
              <a:t> </a:t>
            </a:r>
            <a:r>
              <a:rPr lang="en-US" sz="2800" dirty="0" err="1"/>
              <a:t>bulunan</a:t>
            </a:r>
            <a:r>
              <a:rPr lang="en-US" sz="2800" dirty="0"/>
              <a:t> </a:t>
            </a:r>
            <a:r>
              <a:rPr lang="en-US" sz="2800" i="1" dirty="0"/>
              <a:t>Aphis </a:t>
            </a:r>
            <a:r>
              <a:rPr lang="en-US" sz="2800" i="1" dirty="0" err="1"/>
              <a:t>craccivora</a:t>
            </a:r>
            <a:r>
              <a:rPr lang="en-US" sz="2800" dirty="0"/>
              <a:t> </a:t>
            </a:r>
            <a:r>
              <a:rPr lang="en-US" sz="2800" dirty="0" err="1"/>
              <a:t>ve</a:t>
            </a:r>
            <a:r>
              <a:rPr lang="en-US" sz="2800" dirty="0"/>
              <a:t> </a:t>
            </a:r>
            <a:r>
              <a:rPr lang="en-US" sz="2800" i="1" dirty="0"/>
              <a:t>A. </a:t>
            </a:r>
            <a:r>
              <a:rPr lang="en-US" sz="2800" i="1" dirty="0" err="1"/>
              <a:t>spiraecola</a:t>
            </a:r>
            <a:r>
              <a:rPr lang="en-US" sz="2800" dirty="0"/>
              <a:t> </a:t>
            </a:r>
            <a:r>
              <a:rPr lang="en-US" sz="2800" dirty="0" err="1"/>
              <a:t>etmenin</a:t>
            </a:r>
            <a:r>
              <a:rPr lang="en-US" sz="2800" dirty="0"/>
              <a:t> </a:t>
            </a:r>
            <a:r>
              <a:rPr lang="en-US" sz="2800" dirty="0" err="1"/>
              <a:t>vektörleridir</a:t>
            </a:r>
            <a:r>
              <a:rPr lang="en-US" sz="2800" dirty="0"/>
              <a:t>. </a:t>
            </a:r>
            <a:endParaRPr lang="tr-TR" sz="2800" dirty="0"/>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157</TotalTime>
  <Words>87</Words>
  <Application>Microsoft Office PowerPoint</Application>
  <PresentationFormat>Ekran Gösterisi (4:3)</PresentationFormat>
  <Paragraphs>73</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Akış</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TURUNÇGİLLERDE GÖRÜLEN VİRAL VE BAKTERİYEL HASTALIKLAR</dc:title>
  <dc:creator>OZARFLOADA</dc:creator>
  <cp:lastModifiedBy>OZARFLOADA</cp:lastModifiedBy>
  <cp:revision>74</cp:revision>
  <dcterms:created xsi:type="dcterms:W3CDTF">2018-03-09T12:30:26Z</dcterms:created>
  <dcterms:modified xsi:type="dcterms:W3CDTF">2018-03-09T16:50:28Z</dcterms:modified>
</cp:coreProperties>
</file>