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85" r:id="rId2"/>
    <p:sldId id="281" r:id="rId3"/>
    <p:sldId id="282" r:id="rId4"/>
    <p:sldId id="258" r:id="rId5"/>
    <p:sldId id="259" r:id="rId6"/>
    <p:sldId id="283" r:id="rId7"/>
    <p:sldId id="260" r:id="rId8"/>
    <p:sldId id="261" r:id="rId9"/>
    <p:sldId id="262" r:id="rId10"/>
    <p:sldId id="263" r:id="rId11"/>
    <p:sldId id="269"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40"/>
    <p:restoredTop sz="94681"/>
  </p:normalViewPr>
  <p:slideViewPr>
    <p:cSldViewPr snapToGrid="0" snapToObjects="1">
      <p:cViewPr varScale="1">
        <p:scale>
          <a:sx n="114" d="100"/>
          <a:sy n="114" d="100"/>
        </p:scale>
        <p:origin x="4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1/28/20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1/28/20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1/28/20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1/28/20</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5125305" y="1488985"/>
            <a:ext cx="6264350" cy="1696853"/>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5118447" y="4351687"/>
            <a:ext cx="6265588" cy="1704060"/>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1/28/20</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1/28/20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1/28/20</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1/28/20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1/28/20</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1/28/20</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btecer@ankara.edu.tr" TargetMode="External"/><Relationship Id="rId2" Type="http://schemas.openxmlformats.org/officeDocument/2006/relationships/image" Target="../media/image1.tif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E0A9224-C5F2-3F43-956A-7A52B05D1FE3}"/>
              </a:ext>
            </a:extLst>
          </p:cNvPr>
          <p:cNvSpPr>
            <a:spLocks noGrp="1"/>
          </p:cNvSpPr>
          <p:nvPr>
            <p:ph type="ctrTitle"/>
          </p:nvPr>
        </p:nvSpPr>
        <p:spPr>
          <a:xfrm>
            <a:off x="1840933" y="2273337"/>
            <a:ext cx="8679915" cy="1748729"/>
          </a:xfrm>
        </p:spPr>
        <p:txBody>
          <a:bodyPr>
            <a:normAutofit/>
          </a:bodyPr>
          <a:lstStyle/>
          <a:p>
            <a:r>
              <a:rPr lang="tr-TR" sz="4000" dirty="0">
                <a:latin typeface="+mn-lt"/>
              </a:rPr>
              <a:t>GIDALARDA TEMEL İŞLEMLER</a:t>
            </a:r>
          </a:p>
        </p:txBody>
      </p:sp>
      <p:sp>
        <p:nvSpPr>
          <p:cNvPr id="3" name="Alt Başlık 2">
            <a:extLst>
              <a:ext uri="{FF2B5EF4-FFF2-40B4-BE49-F238E27FC236}">
                <a16:creationId xmlns:a16="http://schemas.microsoft.com/office/drawing/2014/main" id="{4D10820E-DE30-4E45-AC89-83B4E883FAF9}"/>
              </a:ext>
            </a:extLst>
          </p:cNvPr>
          <p:cNvSpPr>
            <a:spLocks noGrp="1"/>
          </p:cNvSpPr>
          <p:nvPr>
            <p:ph type="subTitle" idx="1"/>
          </p:nvPr>
        </p:nvSpPr>
        <p:spPr>
          <a:xfrm>
            <a:off x="1847421" y="2479095"/>
            <a:ext cx="8673427" cy="1322587"/>
          </a:xfrm>
        </p:spPr>
        <p:txBody>
          <a:bodyPr>
            <a:normAutofit/>
          </a:bodyPr>
          <a:lstStyle/>
          <a:p>
            <a:r>
              <a:rPr lang="tr-TR" dirty="0"/>
              <a:t>ANKARA ÜNİVERSİTESİ</a:t>
            </a:r>
          </a:p>
          <a:p>
            <a:r>
              <a:rPr lang="tr-TR" dirty="0"/>
              <a:t>KALECİK MESLEK YÜKSEKOKULU</a:t>
            </a:r>
          </a:p>
        </p:txBody>
      </p:sp>
      <p:pic>
        <p:nvPicPr>
          <p:cNvPr id="5" name="Resim 4">
            <a:extLst>
              <a:ext uri="{FF2B5EF4-FFF2-40B4-BE49-F238E27FC236}">
                <a16:creationId xmlns:a16="http://schemas.microsoft.com/office/drawing/2014/main" id="{458212E1-A95E-4A45-A18B-E1B8E56F6364}"/>
              </a:ext>
            </a:extLst>
          </p:cNvPr>
          <p:cNvPicPr>
            <a:picLocks noChangeAspect="1"/>
          </p:cNvPicPr>
          <p:nvPr/>
        </p:nvPicPr>
        <p:blipFill>
          <a:blip r:embed="rId2"/>
          <a:stretch>
            <a:fillRect/>
          </a:stretch>
        </p:blipFill>
        <p:spPr>
          <a:xfrm>
            <a:off x="0" y="5319132"/>
            <a:ext cx="2347387" cy="1515402"/>
          </a:xfrm>
          <a:prstGeom prst="rect">
            <a:avLst/>
          </a:prstGeom>
        </p:spPr>
      </p:pic>
      <p:pic>
        <p:nvPicPr>
          <p:cNvPr id="6" name="Resim 5">
            <a:extLst>
              <a:ext uri="{FF2B5EF4-FFF2-40B4-BE49-F238E27FC236}">
                <a16:creationId xmlns:a16="http://schemas.microsoft.com/office/drawing/2014/main" id="{E0FA8D5D-6A9E-1440-9379-0934D6B552F6}"/>
              </a:ext>
            </a:extLst>
          </p:cNvPr>
          <p:cNvPicPr>
            <a:picLocks noChangeAspect="1"/>
          </p:cNvPicPr>
          <p:nvPr/>
        </p:nvPicPr>
        <p:blipFill>
          <a:blip r:embed="rId2"/>
          <a:stretch>
            <a:fillRect/>
          </a:stretch>
        </p:blipFill>
        <p:spPr>
          <a:xfrm>
            <a:off x="10520848" y="7643"/>
            <a:ext cx="1671151" cy="1174386"/>
          </a:xfrm>
          <a:prstGeom prst="rect">
            <a:avLst/>
          </a:prstGeom>
        </p:spPr>
      </p:pic>
      <p:sp>
        <p:nvSpPr>
          <p:cNvPr id="7" name="Dikdörtgen 6">
            <a:extLst>
              <a:ext uri="{FF2B5EF4-FFF2-40B4-BE49-F238E27FC236}">
                <a16:creationId xmlns:a16="http://schemas.microsoft.com/office/drawing/2014/main" id="{6848B03F-8D95-5E4D-AE2E-417EC11F17CB}"/>
              </a:ext>
            </a:extLst>
          </p:cNvPr>
          <p:cNvSpPr/>
          <p:nvPr/>
        </p:nvSpPr>
        <p:spPr>
          <a:xfrm>
            <a:off x="3621398" y="4366387"/>
            <a:ext cx="4955587" cy="646331"/>
          </a:xfrm>
          <a:prstGeom prst="rect">
            <a:avLst/>
          </a:prstGeom>
        </p:spPr>
        <p:txBody>
          <a:bodyPr wrap="none">
            <a:spAutoFit/>
          </a:bodyPr>
          <a:lstStyle/>
          <a:p>
            <a:r>
              <a:rPr lang="tr-TR" dirty="0"/>
              <a:t>ÖĞRETİM GÖREVLİSİ NİLGÜN BAŞAK TECER</a:t>
            </a:r>
          </a:p>
          <a:p>
            <a:pPr algn="ctr"/>
            <a:r>
              <a:rPr lang="tr-TR" dirty="0">
                <a:solidFill>
                  <a:schemeClr val="bg2">
                    <a:lumMod val="50000"/>
                  </a:schemeClr>
                </a:solidFill>
                <a:hlinkClick r:id="rId3">
                  <a:extLst>
                    <a:ext uri="{A12FA001-AC4F-418D-AE19-62706E023703}">
                      <ahyp:hlinkClr xmlns:ahyp="http://schemas.microsoft.com/office/drawing/2018/hyperlinkcolor" val="tx"/>
                    </a:ext>
                  </a:extLst>
                </a:hlinkClick>
              </a:rPr>
              <a:t>nbtecer@ankara.edu.tr</a:t>
            </a:r>
            <a:endParaRPr lang="tr-TR" dirty="0">
              <a:solidFill>
                <a:schemeClr val="bg2">
                  <a:lumMod val="50000"/>
                </a:schemeClr>
              </a:solidFill>
            </a:endParaRPr>
          </a:p>
        </p:txBody>
      </p:sp>
    </p:spTree>
    <p:extLst>
      <p:ext uri="{BB962C8B-B14F-4D97-AF65-F5344CB8AC3E}">
        <p14:creationId xmlns:p14="http://schemas.microsoft.com/office/powerpoint/2010/main" val="24189981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950DABEF-E036-0A4C-B362-06CBBAC41E91}"/>
              </a:ext>
            </a:extLst>
          </p:cNvPr>
          <p:cNvSpPr>
            <a:spLocks noGrp="1" noChangeArrowheads="1"/>
          </p:cNvSpPr>
          <p:nvPr>
            <p:ph type="body" idx="1"/>
          </p:nvPr>
        </p:nvSpPr>
        <p:spPr>
          <a:xfrm>
            <a:off x="4817328" y="1056343"/>
            <a:ext cx="6289287" cy="5043605"/>
          </a:xfrm>
        </p:spPr>
        <p:txBody>
          <a:bodyPr>
            <a:normAutofit fontScale="85000" lnSpcReduction="20000"/>
          </a:bodyPr>
          <a:lstStyle/>
          <a:p>
            <a:pPr eaLnBrk="1" hangingPunct="1">
              <a:lnSpc>
                <a:spcPct val="80000"/>
              </a:lnSpc>
              <a:buFontTx/>
              <a:buNone/>
            </a:pPr>
            <a:r>
              <a:rPr lang="tr-TR" altLang="tr-TR" dirty="0">
                <a:latin typeface="Arial" panose="020B0604020202020204" pitchFamily="34" charset="0"/>
                <a:cs typeface="Arial" panose="020B0604020202020204" pitchFamily="34" charset="0"/>
              </a:rPr>
              <a:t>    </a:t>
            </a:r>
            <a:r>
              <a:rPr lang="tr-TR" altLang="tr-TR" dirty="0" err="1">
                <a:latin typeface="Arial" panose="020B0604020202020204" pitchFamily="34" charset="0"/>
                <a:cs typeface="Arial" panose="020B0604020202020204" pitchFamily="34" charset="0"/>
              </a:rPr>
              <a:t>Modifiye</a:t>
            </a:r>
            <a:r>
              <a:rPr lang="tr-TR" altLang="tr-TR" dirty="0">
                <a:latin typeface="Arial" panose="020B0604020202020204" pitchFamily="34" charset="0"/>
                <a:cs typeface="Arial" panose="020B0604020202020204" pitchFamily="34" charset="0"/>
              </a:rPr>
              <a:t> ortamda ambalajlama, büyük bir uygulama alanını kapsadığı gibi çok geniş bir ürün yelpazesini de içermektedir. Bunlar:</a:t>
            </a:r>
          </a:p>
          <a:p>
            <a:pPr eaLnBrk="1" hangingPunct="1">
              <a:lnSpc>
                <a:spcPct val="80000"/>
              </a:lnSpc>
              <a:buFontTx/>
              <a:buNone/>
            </a:pPr>
            <a:endParaRPr lang="tr-TR" altLang="tr-TR" dirty="0">
              <a:latin typeface="Arial" panose="020B0604020202020204" pitchFamily="34" charset="0"/>
              <a:cs typeface="Arial" panose="020B0604020202020204" pitchFamily="34" charset="0"/>
            </a:endParaRPr>
          </a:p>
          <a:p>
            <a:pPr eaLnBrk="1" hangingPunct="1">
              <a:lnSpc>
                <a:spcPct val="80000"/>
              </a:lnSpc>
            </a:pPr>
            <a:r>
              <a:rPr lang="tr-TR" altLang="tr-TR" dirty="0">
                <a:latin typeface="Arial" panose="020B0604020202020204" pitchFamily="34" charset="0"/>
                <a:cs typeface="Arial" panose="020B0604020202020204" pitchFamily="34" charset="0"/>
              </a:rPr>
              <a:t>Et ve et ürünleri (sosis, salam gibi)</a:t>
            </a:r>
          </a:p>
          <a:p>
            <a:pPr eaLnBrk="1" hangingPunct="1">
              <a:lnSpc>
                <a:spcPct val="80000"/>
              </a:lnSpc>
            </a:pPr>
            <a:r>
              <a:rPr lang="tr-TR" altLang="tr-TR" dirty="0">
                <a:latin typeface="Arial" panose="020B0604020202020204" pitchFamily="34" charset="0"/>
                <a:cs typeface="Arial" panose="020B0604020202020204" pitchFamily="34" charset="0"/>
              </a:rPr>
              <a:t>Taze meyve ve sebzeler</a:t>
            </a:r>
          </a:p>
          <a:p>
            <a:pPr eaLnBrk="1" hangingPunct="1">
              <a:lnSpc>
                <a:spcPct val="80000"/>
              </a:lnSpc>
            </a:pPr>
            <a:r>
              <a:rPr lang="tr-TR" altLang="tr-TR" dirty="0">
                <a:latin typeface="Arial" panose="020B0604020202020204" pitchFamily="34" charset="0"/>
                <a:cs typeface="Arial" panose="020B0604020202020204" pitchFamily="34" charset="0"/>
              </a:rPr>
              <a:t>Peynir, yoğurt, krema ve süt tozu</a:t>
            </a:r>
          </a:p>
          <a:p>
            <a:pPr eaLnBrk="1" hangingPunct="1">
              <a:lnSpc>
                <a:spcPct val="80000"/>
              </a:lnSpc>
            </a:pPr>
            <a:r>
              <a:rPr lang="tr-TR" altLang="tr-TR" dirty="0">
                <a:latin typeface="Arial" panose="020B0604020202020204" pitchFamily="34" charset="0"/>
                <a:cs typeface="Arial" panose="020B0604020202020204" pitchFamily="34" charset="0"/>
              </a:rPr>
              <a:t>Unlu gıdalar (kek, pasta, çörek vb. fırın ürünleri; çoğunlukla krema, süt tozu, yağ, yumurta, </a:t>
            </a:r>
            <a:r>
              <a:rPr lang="tr-TR" altLang="tr-TR" dirty="0" err="1">
                <a:latin typeface="Arial" panose="020B0604020202020204" pitchFamily="34" charset="0"/>
                <a:cs typeface="Arial" panose="020B0604020202020204" pitchFamily="34" charset="0"/>
              </a:rPr>
              <a:t>peynir,çikolata</a:t>
            </a:r>
            <a:r>
              <a:rPr lang="tr-TR" altLang="tr-TR" dirty="0">
                <a:latin typeface="Arial" panose="020B0604020202020204" pitchFamily="34" charset="0"/>
                <a:cs typeface="Arial" panose="020B0604020202020204" pitchFamily="34" charset="0"/>
              </a:rPr>
              <a:t>, reçel, marmelat, çeşitli meyveler)</a:t>
            </a:r>
          </a:p>
          <a:p>
            <a:pPr eaLnBrk="1" hangingPunct="1">
              <a:lnSpc>
                <a:spcPct val="80000"/>
              </a:lnSpc>
            </a:pPr>
            <a:r>
              <a:rPr lang="tr-TR" altLang="tr-TR" dirty="0">
                <a:latin typeface="Arial" panose="020B0604020202020204" pitchFamily="34" charset="0"/>
                <a:cs typeface="Arial" panose="020B0604020202020204" pitchFamily="34" charset="0"/>
              </a:rPr>
              <a:t>Kahve, meyve suları, şarap, cips, çerezler ve kuruyemiş gibi diğer gıdalar</a:t>
            </a:r>
          </a:p>
          <a:p>
            <a:pPr eaLnBrk="1" hangingPunct="1">
              <a:lnSpc>
                <a:spcPct val="80000"/>
              </a:lnSpc>
              <a:buFontTx/>
              <a:buNone/>
            </a:pPr>
            <a:r>
              <a:rPr lang="tr-TR" altLang="tr-TR" dirty="0">
                <a:latin typeface="Arial" panose="020B0604020202020204" pitchFamily="34" charset="0"/>
                <a:cs typeface="Arial" panose="020B0604020202020204" pitchFamily="34" charset="0"/>
              </a:rPr>
              <a:t>     </a:t>
            </a:r>
          </a:p>
          <a:p>
            <a:pPr eaLnBrk="1" hangingPunct="1">
              <a:lnSpc>
                <a:spcPct val="80000"/>
              </a:lnSpc>
              <a:buFontTx/>
              <a:buNone/>
            </a:pPr>
            <a:r>
              <a:rPr lang="tr-TR" altLang="tr-TR" dirty="0">
                <a:latin typeface="Arial" panose="020B0604020202020204" pitchFamily="34" charset="0"/>
                <a:cs typeface="Arial" panose="020B0604020202020204" pitchFamily="34" charset="0"/>
              </a:rPr>
              <a:t>	</a:t>
            </a:r>
            <a:r>
              <a:rPr lang="tr-TR" altLang="tr-TR" dirty="0" err="1">
                <a:latin typeface="Arial" panose="020B0604020202020204" pitchFamily="34" charset="0"/>
                <a:cs typeface="Arial" panose="020B0604020202020204" pitchFamily="34" charset="0"/>
              </a:rPr>
              <a:t>Modifiye</a:t>
            </a:r>
            <a:r>
              <a:rPr lang="tr-TR" altLang="tr-TR" dirty="0">
                <a:latin typeface="Arial" panose="020B0604020202020204" pitchFamily="34" charset="0"/>
                <a:cs typeface="Arial" panose="020B0604020202020204" pitchFamily="34" charset="0"/>
              </a:rPr>
              <a:t> atmosferde ambalajlanmış et ve et ürünlerinin depolama ömrünü;</a:t>
            </a:r>
          </a:p>
          <a:p>
            <a:pPr eaLnBrk="1" hangingPunct="1">
              <a:lnSpc>
                <a:spcPct val="80000"/>
              </a:lnSpc>
              <a:buFontTx/>
              <a:buNone/>
            </a:pPr>
            <a:endParaRPr lang="tr-TR" altLang="tr-TR" dirty="0">
              <a:latin typeface="Arial" panose="020B0604020202020204" pitchFamily="34" charset="0"/>
              <a:cs typeface="Arial" panose="020B0604020202020204" pitchFamily="34" charset="0"/>
            </a:endParaRPr>
          </a:p>
          <a:p>
            <a:pPr eaLnBrk="1" hangingPunct="1">
              <a:lnSpc>
                <a:spcPct val="80000"/>
              </a:lnSpc>
            </a:pPr>
            <a:r>
              <a:rPr lang="tr-TR" altLang="tr-TR" dirty="0">
                <a:latin typeface="Arial" panose="020B0604020202020204" pitchFamily="34" charset="0"/>
                <a:cs typeface="Arial" panose="020B0604020202020204" pitchFamily="34" charset="0"/>
              </a:rPr>
              <a:t>Ürünün çeşidi,</a:t>
            </a:r>
          </a:p>
          <a:p>
            <a:pPr eaLnBrk="1" hangingPunct="1">
              <a:lnSpc>
                <a:spcPct val="80000"/>
              </a:lnSpc>
            </a:pPr>
            <a:r>
              <a:rPr lang="tr-TR" altLang="tr-TR" dirty="0">
                <a:latin typeface="Arial" panose="020B0604020202020204" pitchFamily="34" charset="0"/>
                <a:cs typeface="Arial" panose="020B0604020202020204" pitchFamily="34" charset="0"/>
              </a:rPr>
              <a:t>Boyutu,</a:t>
            </a:r>
          </a:p>
          <a:p>
            <a:pPr eaLnBrk="1" hangingPunct="1">
              <a:lnSpc>
                <a:spcPct val="80000"/>
              </a:lnSpc>
            </a:pPr>
            <a:r>
              <a:rPr lang="tr-TR" altLang="tr-TR" dirty="0">
                <a:latin typeface="Arial" panose="020B0604020202020204" pitchFamily="34" charset="0"/>
                <a:cs typeface="Arial" panose="020B0604020202020204" pitchFamily="34" charset="0"/>
              </a:rPr>
              <a:t>Başlangıçtaki </a:t>
            </a:r>
            <a:r>
              <a:rPr lang="tr-TR" altLang="tr-TR" dirty="0" err="1">
                <a:latin typeface="Arial" panose="020B0604020202020204" pitchFamily="34" charset="0"/>
                <a:cs typeface="Arial" panose="020B0604020202020204" pitchFamily="34" charset="0"/>
              </a:rPr>
              <a:t>mikrobiyal</a:t>
            </a:r>
            <a:r>
              <a:rPr lang="tr-TR" altLang="tr-TR" dirty="0">
                <a:latin typeface="Arial" panose="020B0604020202020204" pitchFamily="34" charset="0"/>
                <a:cs typeface="Arial" panose="020B0604020202020204" pitchFamily="34" charset="0"/>
              </a:rPr>
              <a:t> yükü,</a:t>
            </a:r>
          </a:p>
          <a:p>
            <a:pPr eaLnBrk="1" hangingPunct="1">
              <a:lnSpc>
                <a:spcPct val="80000"/>
              </a:lnSpc>
            </a:pPr>
            <a:r>
              <a:rPr lang="tr-TR" altLang="tr-TR" dirty="0">
                <a:latin typeface="Arial" panose="020B0604020202020204" pitchFamily="34" charset="0"/>
                <a:cs typeface="Arial" panose="020B0604020202020204" pitchFamily="34" charset="0"/>
              </a:rPr>
              <a:t>Depolama sıcaklığı,</a:t>
            </a:r>
          </a:p>
          <a:p>
            <a:pPr eaLnBrk="1" hangingPunct="1">
              <a:lnSpc>
                <a:spcPct val="80000"/>
              </a:lnSpc>
            </a:pPr>
            <a:r>
              <a:rPr lang="tr-TR" altLang="tr-TR" dirty="0" err="1">
                <a:latin typeface="Arial" panose="020B0604020202020204" pitchFamily="34" charset="0"/>
                <a:cs typeface="Arial" panose="020B0604020202020204" pitchFamily="34" charset="0"/>
              </a:rPr>
              <a:t>Modifiye</a:t>
            </a:r>
            <a:r>
              <a:rPr lang="tr-TR" altLang="tr-TR" dirty="0">
                <a:latin typeface="Arial" panose="020B0604020202020204" pitchFamily="34" charset="0"/>
                <a:cs typeface="Arial" panose="020B0604020202020204" pitchFamily="34" charset="0"/>
              </a:rPr>
              <a:t> atmosferin gaz bileşimi,</a:t>
            </a:r>
          </a:p>
          <a:p>
            <a:pPr eaLnBrk="1" hangingPunct="1">
              <a:lnSpc>
                <a:spcPct val="80000"/>
              </a:lnSpc>
            </a:pPr>
            <a:r>
              <a:rPr lang="tr-TR" altLang="tr-TR" dirty="0">
                <a:latin typeface="Arial" panose="020B0604020202020204" pitchFamily="34" charset="0"/>
                <a:cs typeface="Arial" panose="020B0604020202020204" pitchFamily="34" charset="0"/>
              </a:rPr>
              <a:t>Ambalaj maddesinin gaz geçirgenlik değeri gibi faktörler etkiler.</a:t>
            </a:r>
          </a:p>
        </p:txBody>
      </p:sp>
      <p:sp>
        <p:nvSpPr>
          <p:cNvPr id="3" name="Rectangle 2">
            <a:extLst>
              <a:ext uri="{FF2B5EF4-FFF2-40B4-BE49-F238E27FC236}">
                <a16:creationId xmlns:a16="http://schemas.microsoft.com/office/drawing/2014/main" id="{90500052-B1F7-2A4C-87BD-5F02FF4A6FA8}"/>
              </a:ext>
            </a:extLst>
          </p:cNvPr>
          <p:cNvSpPr txBox="1">
            <a:spLocks noChangeArrowheads="1"/>
          </p:cNvSpPr>
          <p:nvPr/>
        </p:nvSpPr>
        <p:spPr>
          <a:xfrm>
            <a:off x="888631" y="2349925"/>
            <a:ext cx="3498979" cy="2456442"/>
          </a:xfrm>
          <a:prstGeom prst="rect">
            <a:avLst/>
          </a:prstGeom>
        </p:spPr>
        <p:txBody>
          <a:bodyPr vert="horz" lIns="228600" tIns="228600" rIns="228600" bIns="228600" rtlCol="0" anchor="ctr">
            <a:normAutofit/>
          </a:bodyPr>
          <a:lstStyle>
            <a:lvl1pPr algn="ctr" defTabSz="914400" rtl="0" eaLnBrk="1" latinLnBrk="0" hangingPunct="1">
              <a:lnSpc>
                <a:spcPct val="85000"/>
              </a:lnSpc>
              <a:spcBef>
                <a:spcPct val="0"/>
              </a:spcBef>
              <a:buNone/>
              <a:defRPr sz="4000" b="0" i="0" kern="1200" cap="none" spc="-150">
                <a:solidFill>
                  <a:srgbClr val="FFFEFF"/>
                </a:solidFill>
                <a:effectLst/>
                <a:latin typeface="+mj-lt"/>
                <a:ea typeface="+mj-ea"/>
                <a:cs typeface="+mj-cs"/>
              </a:defRPr>
            </a:lvl1pPr>
          </a:lstStyle>
          <a:p>
            <a:r>
              <a:rPr lang="tr-TR" altLang="tr-TR" sz="2800" b="1" dirty="0">
                <a:latin typeface="Arial" panose="020B0604020202020204" pitchFamily="34" charset="0"/>
                <a:cs typeface="Arial" panose="020B0604020202020204" pitchFamily="34" charset="0"/>
              </a:rPr>
              <a:t>MODİFİYE ATMOSFERDE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3994861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a:extLst>
              <a:ext uri="{FF2B5EF4-FFF2-40B4-BE49-F238E27FC236}">
                <a16:creationId xmlns:a16="http://schemas.microsoft.com/office/drawing/2014/main" id="{5B5C2147-EC88-A74E-B6E5-AA54C28A6BA6}"/>
              </a:ext>
            </a:extLst>
          </p:cNvPr>
          <p:cNvSpPr>
            <a:spLocks noGrp="1"/>
          </p:cNvSpPr>
          <p:nvPr>
            <p:ph type="title"/>
          </p:nvPr>
        </p:nvSpPr>
        <p:spPr>
          <a:xfrm>
            <a:off x="828996" y="2199276"/>
            <a:ext cx="3498979" cy="2456442"/>
          </a:xfrm>
        </p:spPr>
        <p:txBody>
          <a:bodyPr>
            <a:normAutofit/>
          </a:bodyPr>
          <a:lstStyle/>
          <a:p>
            <a:r>
              <a:rPr lang="tr-TR" sz="3200" b="1" dirty="0"/>
              <a:t>DİNLEDİĞİNİZ İÇİN TEŞEKKÜRLER…</a:t>
            </a:r>
          </a:p>
        </p:txBody>
      </p:sp>
    </p:spTree>
    <p:extLst>
      <p:ext uri="{BB962C8B-B14F-4D97-AF65-F5344CB8AC3E}">
        <p14:creationId xmlns:p14="http://schemas.microsoft.com/office/powerpoint/2010/main" val="1894668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a:extLst>
              <a:ext uri="{FF2B5EF4-FFF2-40B4-BE49-F238E27FC236}">
                <a16:creationId xmlns:a16="http://schemas.microsoft.com/office/drawing/2014/main" id="{91BF39F1-47FA-6A48-B2C7-1BD84BA36D89}"/>
              </a:ext>
            </a:extLst>
          </p:cNvPr>
          <p:cNvSpPr>
            <a:spLocks noGrp="1" noChangeArrowheads="1"/>
          </p:cNvSpPr>
          <p:nvPr>
            <p:ph type="body" idx="1"/>
          </p:nvPr>
        </p:nvSpPr>
        <p:spPr>
          <a:xfrm>
            <a:off x="5051502" y="903249"/>
            <a:ext cx="6675400" cy="5217996"/>
          </a:xfrm>
        </p:spPr>
        <p:txBody>
          <a:bodyPr>
            <a:normAutofit/>
          </a:bodyPr>
          <a:lstStyle/>
          <a:p>
            <a:pPr algn="just" eaLnBrk="1" hangingPunct="1">
              <a:lnSpc>
                <a:spcPct val="80000"/>
              </a:lnSpc>
              <a:buFontTx/>
              <a:buNone/>
            </a:pPr>
            <a:r>
              <a:rPr lang="tr-TR" altLang="tr-TR" b="1" dirty="0">
                <a:latin typeface="Arial" panose="020B0604020202020204" pitchFamily="34" charset="0"/>
                <a:cs typeface="Arial" panose="020B0604020202020204" pitchFamily="34" charset="0"/>
              </a:rPr>
              <a:t>	Kurutmanın Gıdalar ve Mikroorganizmalar Üzerine Etkileri</a:t>
            </a:r>
          </a:p>
          <a:p>
            <a:pPr algn="just" eaLnBrk="1" hangingPunct="1">
              <a:lnSpc>
                <a:spcPct val="80000"/>
              </a:lnSpc>
              <a:buFontTx/>
              <a:buNone/>
            </a:pPr>
            <a:endParaRPr lang="tr-TR" altLang="tr-TR" b="1" dirty="0">
              <a:latin typeface="Arial" panose="020B0604020202020204" pitchFamily="34" charset="0"/>
              <a:cs typeface="Arial" panose="020B0604020202020204" pitchFamily="34" charset="0"/>
            </a:endParaRPr>
          </a:p>
          <a:p>
            <a:pPr algn="just" eaLnBrk="1" hangingPunct="1">
              <a:lnSpc>
                <a:spcPct val="80000"/>
              </a:lnSpc>
            </a:pPr>
            <a:r>
              <a:rPr lang="tr-TR" altLang="tr-TR" dirty="0">
                <a:latin typeface="Arial" panose="020B0604020202020204" pitchFamily="34" charset="0"/>
                <a:cs typeface="Arial" panose="020B0604020202020204" pitchFamily="34" charset="0"/>
              </a:rPr>
              <a:t>Gıdalarda bozulmaya neden olan bakterilerin gelişebilmesi için su aktivitesi gereklidir. Su aktivitesi gıdalardaki kimyasal, biyokimyasal ve mikrobiyolojik değişmeleri etkileyen en önemli etkendir. Su aktivitesi düştükçe gıdanın dayanıklılığı artar.</a:t>
            </a:r>
          </a:p>
          <a:p>
            <a:pPr algn="just" eaLnBrk="1" hangingPunct="1">
              <a:lnSpc>
                <a:spcPct val="80000"/>
              </a:lnSpc>
            </a:pPr>
            <a:endParaRPr lang="tr-TR" altLang="tr-TR" dirty="0">
              <a:latin typeface="Arial" panose="020B0604020202020204" pitchFamily="34" charset="0"/>
              <a:cs typeface="Arial" panose="020B0604020202020204" pitchFamily="34" charset="0"/>
            </a:endParaRPr>
          </a:p>
          <a:p>
            <a:pPr algn="just" eaLnBrk="1" hangingPunct="1">
              <a:lnSpc>
                <a:spcPct val="80000"/>
              </a:lnSpc>
            </a:pPr>
            <a:endParaRPr lang="tr-TR" altLang="tr-TR" dirty="0">
              <a:latin typeface="Arial" panose="020B0604020202020204" pitchFamily="34" charset="0"/>
              <a:cs typeface="Arial" panose="020B0604020202020204" pitchFamily="34" charset="0"/>
            </a:endParaRPr>
          </a:p>
          <a:p>
            <a:pPr algn="just" eaLnBrk="1" hangingPunct="1">
              <a:lnSpc>
                <a:spcPct val="80000"/>
              </a:lnSpc>
            </a:pPr>
            <a:r>
              <a:rPr lang="tr-TR" altLang="tr-TR" dirty="0">
                <a:latin typeface="Arial" panose="020B0604020202020204" pitchFamily="34" charset="0"/>
                <a:cs typeface="Arial" panose="020B0604020202020204" pitchFamily="34" charset="0"/>
              </a:rPr>
              <a:t>Gıda maddelerinde önemli bozulmalara neden olan bakteriler, su aktivite değeri 0.90’nın altında olan gıdalarda çoğalamaz. Genellikle küfler ve mayalar bakterilere göre daha düşük su aktivitelerinde bile gelişebilir.</a:t>
            </a:r>
          </a:p>
          <a:p>
            <a:pPr algn="just" eaLnBrk="1" hangingPunct="1">
              <a:lnSpc>
                <a:spcPct val="80000"/>
              </a:lnSpc>
              <a:buFontTx/>
              <a:buNone/>
            </a:pPr>
            <a:endParaRPr lang="tr-TR" altLang="tr-TR"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6291E70-279F-3E4E-8814-523085C8A003}"/>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KURUTMA YÖNTEMİ İLE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1918573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2E406EFD-A8E5-E74F-8652-C0A339450A5A}"/>
              </a:ext>
            </a:extLst>
          </p:cNvPr>
          <p:cNvSpPr>
            <a:spLocks noGrp="1" noChangeArrowheads="1"/>
          </p:cNvSpPr>
          <p:nvPr>
            <p:ph type="body" idx="1"/>
          </p:nvPr>
        </p:nvSpPr>
        <p:spPr>
          <a:xfrm>
            <a:off x="4739268" y="1527717"/>
            <a:ext cx="7173177" cy="3523785"/>
          </a:xfrm>
        </p:spPr>
        <p:txBody>
          <a:bodyPr>
            <a:normAutofit fontScale="92500" lnSpcReduction="10000"/>
          </a:bodyPr>
          <a:lstStyle/>
          <a:p>
            <a:pPr algn="just" eaLnBrk="1" hangingPunct="1">
              <a:lnSpc>
                <a:spcPct val="80000"/>
              </a:lnSpc>
            </a:pPr>
            <a:r>
              <a:rPr lang="tr-TR" altLang="tr-TR" sz="2000" dirty="0">
                <a:latin typeface="Arial" panose="020B0604020202020204" pitchFamily="34" charset="0"/>
                <a:cs typeface="Arial" panose="020B0604020202020204" pitchFamily="34" charset="0"/>
              </a:rPr>
              <a:t>Gıdaları kurutmadaki amaç, su aktivitesini mikroorganizmaların çalışamayacağı bir sınıra düşürmektir. Ayrıca su aktivite değerinin düşmesi </a:t>
            </a:r>
            <a:r>
              <a:rPr lang="tr-TR" altLang="tr-TR" sz="2000" dirty="0" err="1">
                <a:latin typeface="Arial" panose="020B0604020202020204" pitchFamily="34" charset="0"/>
                <a:cs typeface="Arial" panose="020B0604020202020204" pitchFamily="34" charset="0"/>
              </a:rPr>
              <a:t>enzimatik</a:t>
            </a:r>
            <a:r>
              <a:rPr lang="tr-TR" altLang="tr-TR" sz="2000" dirty="0">
                <a:latin typeface="Arial" panose="020B0604020202020204" pitchFamily="34" charset="0"/>
                <a:cs typeface="Arial" panose="020B0604020202020204" pitchFamily="34" charset="0"/>
              </a:rPr>
              <a:t> değişmeleri de sınırlamakta veya önlemektedir. Gıdalarda çok yaygın bulunan ve önemli değişikliklere neden olan amilaz, </a:t>
            </a:r>
            <a:r>
              <a:rPr lang="tr-TR" altLang="tr-TR" sz="2000" dirty="0" err="1">
                <a:latin typeface="Arial" panose="020B0604020202020204" pitchFamily="34" charset="0"/>
                <a:cs typeface="Arial" panose="020B0604020202020204" pitchFamily="34" charset="0"/>
              </a:rPr>
              <a:t>peroksidaz</a:t>
            </a:r>
            <a:r>
              <a:rPr lang="tr-TR" altLang="tr-TR" sz="2000" dirty="0">
                <a:latin typeface="Arial" panose="020B0604020202020204" pitchFamily="34" charset="0"/>
                <a:cs typeface="Arial" panose="020B0604020202020204" pitchFamily="34" charset="0"/>
              </a:rPr>
              <a:t> gibi enzimlerin su aktivitesinin 0.85’ten aşağıya düşmesi ile aktivitelerini kaybeder. </a:t>
            </a:r>
          </a:p>
          <a:p>
            <a:pPr algn="just" eaLnBrk="1" hangingPunct="1">
              <a:lnSpc>
                <a:spcPct val="80000"/>
              </a:lnSpc>
            </a:pPr>
            <a:endParaRPr lang="tr-TR" altLang="tr-TR" sz="2000" dirty="0">
              <a:latin typeface="Arial" panose="020B0604020202020204" pitchFamily="34" charset="0"/>
              <a:cs typeface="Arial" panose="020B0604020202020204" pitchFamily="34" charset="0"/>
            </a:endParaRPr>
          </a:p>
          <a:p>
            <a:pPr algn="just" eaLnBrk="1" hangingPunct="1">
              <a:lnSpc>
                <a:spcPct val="80000"/>
              </a:lnSpc>
            </a:pPr>
            <a:r>
              <a:rPr lang="tr-TR" altLang="tr-TR" sz="2000" dirty="0">
                <a:latin typeface="Arial" panose="020B0604020202020204" pitchFamily="34" charset="0"/>
                <a:cs typeface="Arial" panose="020B0604020202020204" pitchFamily="34" charset="0"/>
              </a:rPr>
              <a:t>Ancak </a:t>
            </a:r>
            <a:r>
              <a:rPr lang="tr-TR" altLang="tr-TR" sz="2000" dirty="0" err="1">
                <a:latin typeface="Arial" panose="020B0604020202020204" pitchFamily="34" charset="0"/>
                <a:cs typeface="Arial" panose="020B0604020202020204" pitchFamily="34" charset="0"/>
              </a:rPr>
              <a:t>lipaz</a:t>
            </a:r>
            <a:r>
              <a:rPr lang="tr-TR" altLang="tr-TR" sz="2000" dirty="0">
                <a:latin typeface="Arial" panose="020B0604020202020204" pitchFamily="34" charset="0"/>
                <a:cs typeface="Arial" panose="020B0604020202020204" pitchFamily="34" charset="0"/>
              </a:rPr>
              <a:t> enzimleri su aktivitesi 0.25’e kadar aktif kalır. Bu nedenle </a:t>
            </a:r>
            <a:r>
              <a:rPr lang="tr-TR" altLang="tr-TR" sz="2000" dirty="0" err="1">
                <a:latin typeface="Arial" panose="020B0604020202020204" pitchFamily="34" charset="0"/>
                <a:cs typeface="Arial" panose="020B0604020202020204" pitchFamily="34" charset="0"/>
              </a:rPr>
              <a:t>lipaz</a:t>
            </a:r>
            <a:r>
              <a:rPr lang="tr-TR" altLang="tr-TR" sz="2000" dirty="0">
                <a:latin typeface="Arial" panose="020B0604020202020204" pitchFamily="34" charset="0"/>
                <a:cs typeface="Arial" panose="020B0604020202020204" pitchFamily="34" charset="0"/>
              </a:rPr>
              <a:t> enzimi kurutulmuş ürünlerde bayatlamaya sebep olmaktadır. Kurutulmuş ürünlerde </a:t>
            </a:r>
            <a:r>
              <a:rPr lang="tr-TR" altLang="tr-TR" sz="2000" dirty="0" err="1">
                <a:latin typeface="Arial" panose="020B0604020202020204" pitchFamily="34" charset="0"/>
                <a:cs typeface="Arial" panose="020B0604020202020204" pitchFamily="34" charset="0"/>
              </a:rPr>
              <a:t>enzimatik</a:t>
            </a:r>
            <a:r>
              <a:rPr lang="tr-TR" altLang="tr-TR" sz="2000" dirty="0">
                <a:latin typeface="Arial" panose="020B0604020202020204" pitchFamily="34" charset="0"/>
                <a:cs typeface="Arial" panose="020B0604020202020204" pitchFamily="34" charset="0"/>
              </a:rPr>
              <a:t> veya </a:t>
            </a:r>
            <a:r>
              <a:rPr lang="tr-TR" altLang="tr-TR" sz="2000" dirty="0" err="1">
                <a:latin typeface="Arial" panose="020B0604020202020204" pitchFamily="34" charset="0"/>
                <a:cs typeface="Arial" panose="020B0604020202020204" pitchFamily="34" charset="0"/>
              </a:rPr>
              <a:t>enzimatik</a:t>
            </a:r>
            <a:r>
              <a:rPr lang="tr-TR" altLang="tr-TR" sz="2000" dirty="0">
                <a:latin typeface="Arial" panose="020B0604020202020204" pitchFamily="34" charset="0"/>
                <a:cs typeface="Arial" panose="020B0604020202020204" pitchFamily="34" charset="0"/>
              </a:rPr>
              <a:t> olmayan reaksiyonlar sonunda renk esmerleşmesi ortaya çıkar. </a:t>
            </a:r>
            <a:r>
              <a:rPr lang="tr-TR" altLang="tr-TR" sz="2000" dirty="0" err="1">
                <a:latin typeface="Arial" panose="020B0604020202020204" pitchFamily="34" charset="0"/>
                <a:cs typeface="Arial" panose="020B0604020202020204" pitchFamily="34" charset="0"/>
              </a:rPr>
              <a:t>Enzimatik</a:t>
            </a:r>
            <a:r>
              <a:rPr lang="tr-TR" altLang="tr-TR" sz="2000" dirty="0">
                <a:latin typeface="Arial" panose="020B0604020202020204" pitchFamily="34" charset="0"/>
                <a:cs typeface="Arial" panose="020B0604020202020204" pitchFamily="34" charset="0"/>
              </a:rPr>
              <a:t> olmayan renk esmerleşmesine “</a:t>
            </a:r>
            <a:r>
              <a:rPr lang="tr-TR" altLang="tr-TR" sz="2000" dirty="0" err="1">
                <a:latin typeface="Arial" panose="020B0604020202020204" pitchFamily="34" charset="0"/>
                <a:cs typeface="Arial" panose="020B0604020202020204" pitchFamily="34" charset="0"/>
              </a:rPr>
              <a:t>maillard</a:t>
            </a:r>
            <a:r>
              <a:rPr lang="tr-TR" altLang="tr-TR" sz="2000" dirty="0">
                <a:latin typeface="Arial" panose="020B0604020202020204" pitchFamily="34" charset="0"/>
                <a:cs typeface="Arial" panose="020B0604020202020204" pitchFamily="34" charset="0"/>
              </a:rPr>
              <a:t> reaksiyonu” denir. </a:t>
            </a:r>
          </a:p>
          <a:p>
            <a:pPr algn="just" eaLnBrk="1" hangingPunct="1">
              <a:lnSpc>
                <a:spcPct val="80000"/>
              </a:lnSpc>
            </a:pPr>
            <a:endParaRPr lang="tr-TR" altLang="tr-TR" sz="2000"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DF17F3AC-73A9-0347-B810-946A5FAFA35E}"/>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KURUTMA YÖNTEMİ İLE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60488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39A66DC5-3474-524D-A494-D90A249AA584}"/>
              </a:ext>
            </a:extLst>
          </p:cNvPr>
          <p:cNvSpPr>
            <a:spLocks noGrp="1" noChangeArrowheads="1"/>
          </p:cNvSpPr>
          <p:nvPr>
            <p:ph type="body" idx="1"/>
          </p:nvPr>
        </p:nvSpPr>
        <p:spPr>
          <a:xfrm>
            <a:off x="4939991" y="1473159"/>
            <a:ext cx="6952390" cy="4209973"/>
          </a:xfrm>
        </p:spPr>
        <p:txBody>
          <a:bodyPr>
            <a:normAutofit fontScale="85000" lnSpcReduction="20000"/>
          </a:bodyPr>
          <a:lstStyle/>
          <a:p>
            <a:pPr eaLnBrk="1" hangingPunct="1">
              <a:lnSpc>
                <a:spcPct val="80000"/>
              </a:lnSpc>
              <a:buFontTx/>
              <a:buNone/>
            </a:pPr>
            <a:r>
              <a:rPr lang="tr-TR" altLang="tr-TR" sz="2400" dirty="0">
                <a:latin typeface="Arial" panose="020B0604020202020204" pitchFamily="34" charset="0"/>
                <a:cs typeface="Arial" panose="020B0604020202020204" pitchFamily="34" charset="0"/>
              </a:rPr>
              <a:t>Bu reaksiyonda;</a:t>
            </a:r>
          </a:p>
          <a:p>
            <a:pPr eaLnBrk="1" hangingPunct="1">
              <a:lnSpc>
                <a:spcPct val="80000"/>
              </a:lnSpc>
            </a:pPr>
            <a:r>
              <a:rPr lang="tr-TR" altLang="tr-TR" sz="2400" dirty="0">
                <a:latin typeface="Arial" panose="020B0604020202020204" pitchFamily="34" charset="0"/>
                <a:cs typeface="Arial" panose="020B0604020202020204" pitchFamily="34" charset="0"/>
              </a:rPr>
              <a:t>Şekerlerin aldehit grupları ve proteinlerin amin grupları tepkimeye girmektedir.</a:t>
            </a:r>
          </a:p>
          <a:p>
            <a:pPr eaLnBrk="1" hangingPunct="1">
              <a:lnSpc>
                <a:spcPct val="80000"/>
              </a:lnSpc>
            </a:pPr>
            <a:r>
              <a:rPr lang="tr-TR" altLang="tr-TR" sz="2400" dirty="0">
                <a:latin typeface="Arial" panose="020B0604020202020204" pitchFamily="34" charset="0"/>
                <a:cs typeface="Arial" panose="020B0604020202020204" pitchFamily="34" charset="0"/>
              </a:rPr>
              <a:t>Sıcaklık derecesi ve reaksiyona giren maddelerin ortamdaki yoğunlukları arttıkça </a:t>
            </a:r>
            <a:r>
              <a:rPr lang="tr-TR" altLang="tr-TR" sz="2400" dirty="0" err="1">
                <a:latin typeface="Arial" panose="020B0604020202020204" pitchFamily="34" charset="0"/>
                <a:cs typeface="Arial" panose="020B0604020202020204" pitchFamily="34" charset="0"/>
              </a:rPr>
              <a:t>enzimatik</a:t>
            </a:r>
            <a:r>
              <a:rPr lang="tr-TR" altLang="tr-TR" sz="2400" dirty="0">
                <a:latin typeface="Arial" panose="020B0604020202020204" pitchFamily="34" charset="0"/>
                <a:cs typeface="Arial" panose="020B0604020202020204" pitchFamily="34" charset="0"/>
              </a:rPr>
              <a:t> olmayan renk esmerleşmesi de artmaktadır. Bu nedenle ortamda belirli düzeyde su bulunmalıdır. % 2 nemin altında esmerleşme reaksiyonu olmaz.</a:t>
            </a:r>
          </a:p>
          <a:p>
            <a:pPr eaLnBrk="1" hangingPunct="1">
              <a:lnSpc>
                <a:spcPct val="80000"/>
              </a:lnSpc>
            </a:pPr>
            <a:r>
              <a:rPr lang="tr-TR" altLang="tr-TR" sz="2400" dirty="0">
                <a:latin typeface="Arial" panose="020B0604020202020204" pitchFamily="34" charset="0"/>
                <a:cs typeface="Arial" panose="020B0604020202020204" pitchFamily="34" charset="0"/>
              </a:rPr>
              <a:t>Renk esmerleşmesi reaksiyonlarının sonunda bazen ürünün lezzet ve besin değerinde de değişmeler ortaya çıkar.</a:t>
            </a:r>
          </a:p>
          <a:p>
            <a:pPr eaLnBrk="1" hangingPunct="1">
              <a:lnSpc>
                <a:spcPct val="80000"/>
              </a:lnSpc>
            </a:pPr>
            <a:r>
              <a:rPr lang="tr-TR" altLang="tr-TR" sz="2400" dirty="0">
                <a:latin typeface="Arial" panose="020B0604020202020204" pitchFamily="34" charset="0"/>
                <a:cs typeface="Arial" panose="020B0604020202020204" pitchFamily="34" charset="0"/>
              </a:rPr>
              <a:t>Ara ürün olarak karbondioksit oluşur.</a:t>
            </a:r>
          </a:p>
          <a:p>
            <a:pPr eaLnBrk="1" hangingPunct="1">
              <a:lnSpc>
                <a:spcPct val="80000"/>
              </a:lnSpc>
            </a:pPr>
            <a:r>
              <a:rPr lang="tr-TR" altLang="tr-TR" sz="2400" dirty="0">
                <a:latin typeface="Arial" panose="020B0604020202020204" pitchFamily="34" charset="0"/>
                <a:cs typeface="Arial" panose="020B0604020202020204" pitchFamily="34" charset="0"/>
              </a:rPr>
              <a:t>Gıda, gaz sızdırmaz maddelerle ambalajlandığında ortaya çıkan karbondioksit ambalajda şişmeye neden olur.</a:t>
            </a:r>
          </a:p>
          <a:p>
            <a:pPr eaLnBrk="1" hangingPunct="1">
              <a:lnSpc>
                <a:spcPct val="80000"/>
              </a:lnSpc>
            </a:pPr>
            <a:r>
              <a:rPr lang="tr-TR" altLang="tr-TR" sz="2400" dirty="0">
                <a:latin typeface="Arial" panose="020B0604020202020204" pitchFamily="34" charset="0"/>
                <a:cs typeface="Arial" panose="020B0604020202020204" pitchFamily="34" charset="0"/>
              </a:rPr>
              <a:t>Renk esmerleşmesini önlemek için ürünlere önceden kükürtleme işlemi uygulanmalıdır.</a:t>
            </a:r>
          </a:p>
          <a:p>
            <a:pPr eaLnBrk="1" hangingPunct="1">
              <a:lnSpc>
                <a:spcPct val="80000"/>
              </a:lnSpc>
            </a:pPr>
            <a:endParaRPr lang="tr-TR" altLang="tr-TR" sz="2400" dirty="0">
              <a:latin typeface="Arial" panose="020B0604020202020204" pitchFamily="34" charset="0"/>
              <a:cs typeface="Arial" panose="020B0604020202020204" pitchFamily="34" charset="0"/>
            </a:endParaRPr>
          </a:p>
          <a:p>
            <a:pPr eaLnBrk="1" hangingPunct="1">
              <a:lnSpc>
                <a:spcPct val="80000"/>
              </a:lnSpc>
            </a:pPr>
            <a:endParaRPr lang="tr-TR" altLang="tr-TR" sz="2400"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D82A3A6B-45EC-7C47-943F-900F5A3C3920}"/>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KURUTMA YÖNTEMİ İLE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2802316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C8AB3934-7AFB-6E49-BD9E-4E5C70B5166D}"/>
              </a:ext>
            </a:extLst>
          </p:cNvPr>
          <p:cNvSpPr>
            <a:spLocks noGrp="1" noChangeArrowheads="1"/>
          </p:cNvSpPr>
          <p:nvPr>
            <p:ph type="title"/>
          </p:nvPr>
        </p:nvSpPr>
        <p:spPr>
          <a:xfrm>
            <a:off x="2208213" y="1268414"/>
            <a:ext cx="7931150" cy="706437"/>
          </a:xfrm>
        </p:spPr>
        <p:txBody>
          <a:bodyPr>
            <a:normAutofit fontScale="90000"/>
          </a:bodyPr>
          <a:lstStyle/>
          <a:p>
            <a:pPr eaLnBrk="1" hangingPunct="1"/>
            <a:r>
              <a:rPr lang="tr-TR" altLang="tr-TR" sz="2800"/>
              <a:t>Kontrollü ve Modifiye Atmosferde Muhafaza</a:t>
            </a:r>
            <a:br>
              <a:rPr lang="tr-TR" altLang="tr-TR" sz="2800"/>
            </a:br>
            <a:endParaRPr lang="tr-TR" altLang="tr-TR" sz="2800"/>
          </a:p>
        </p:txBody>
      </p:sp>
      <p:sp>
        <p:nvSpPr>
          <p:cNvPr id="6147" name="Rectangle 3">
            <a:extLst>
              <a:ext uri="{FF2B5EF4-FFF2-40B4-BE49-F238E27FC236}">
                <a16:creationId xmlns:a16="http://schemas.microsoft.com/office/drawing/2014/main" id="{CC4476F3-2276-244C-8192-3D90762358F3}"/>
              </a:ext>
            </a:extLst>
          </p:cNvPr>
          <p:cNvSpPr>
            <a:spLocks noGrp="1" noChangeArrowheads="1"/>
          </p:cNvSpPr>
          <p:nvPr>
            <p:ph type="body" idx="1"/>
          </p:nvPr>
        </p:nvSpPr>
        <p:spPr>
          <a:xfrm>
            <a:off x="4806176" y="1895707"/>
            <a:ext cx="7131894" cy="3561944"/>
          </a:xfrm>
        </p:spPr>
        <p:txBody>
          <a:bodyPr>
            <a:normAutofit lnSpcReduction="10000"/>
          </a:bodyPr>
          <a:lstStyle/>
          <a:p>
            <a:pPr algn="just" eaLnBrk="1" hangingPunct="1">
              <a:lnSpc>
                <a:spcPct val="80000"/>
              </a:lnSpc>
            </a:pPr>
            <a:r>
              <a:rPr lang="tr-TR" altLang="tr-TR" sz="2000" dirty="0">
                <a:latin typeface="Arial" panose="020B0604020202020204" pitchFamily="34" charset="0"/>
                <a:cs typeface="Arial" panose="020B0604020202020204" pitchFamily="34" charset="0"/>
              </a:rPr>
              <a:t>Gıdaların taze olarak muhafazasında depo atmosferinde bulunan karbondioksit ve oksijen oranlarının ayarlanmasıyla oluşturulan depolama koşullarına kontrollü atmosfer denir. Bu ortamda genellikle atmosferdeki oksijen oranı düşürülürken karbondioksit oranı artırılır ve depolama süresi boyunca depo atmosferinde bulunan gazların oranı sabit tutulur. </a:t>
            </a:r>
          </a:p>
          <a:p>
            <a:pPr algn="just" eaLnBrk="1" hangingPunct="1">
              <a:lnSpc>
                <a:spcPct val="80000"/>
              </a:lnSpc>
            </a:pPr>
            <a:endParaRPr lang="tr-TR" altLang="tr-TR" sz="2000" dirty="0">
              <a:latin typeface="Arial" panose="020B0604020202020204" pitchFamily="34" charset="0"/>
              <a:cs typeface="Arial" panose="020B0604020202020204" pitchFamily="34" charset="0"/>
            </a:endParaRPr>
          </a:p>
          <a:p>
            <a:pPr algn="just" eaLnBrk="1" hangingPunct="1">
              <a:lnSpc>
                <a:spcPct val="80000"/>
              </a:lnSpc>
            </a:pPr>
            <a:r>
              <a:rPr lang="tr-TR" altLang="tr-TR" sz="2000" dirty="0" err="1">
                <a:latin typeface="Arial" panose="020B0604020202020204" pitchFamily="34" charset="0"/>
                <a:cs typeface="Arial" panose="020B0604020202020204" pitchFamily="34" charset="0"/>
              </a:rPr>
              <a:t>Modifiye</a:t>
            </a:r>
            <a:r>
              <a:rPr lang="tr-TR" altLang="tr-TR" sz="2000" dirty="0">
                <a:latin typeface="Arial" panose="020B0604020202020204" pitchFamily="34" charset="0"/>
                <a:cs typeface="Arial" panose="020B0604020202020204" pitchFamily="34" charset="0"/>
              </a:rPr>
              <a:t> atmosferde; gaza geçirgenliği olmayan veya amaca göre belirli bir düzeyde gaz geçirgenliğine sahip bir ambalaj içindeki hava vakum yoluyla uzaklaştırılır (vakum paketleme) ya da ambalaj içindeki hava uzaklaştırıldıktan sonra ambalaj; azot, karbondioksit veya bu iki gazın belirli orandaki karışımları ile doldurulur.</a:t>
            </a:r>
          </a:p>
          <a:p>
            <a:pPr algn="just" eaLnBrk="1" hangingPunct="1">
              <a:lnSpc>
                <a:spcPct val="80000"/>
              </a:lnSpc>
            </a:pPr>
            <a:endParaRPr lang="tr-TR" altLang="tr-TR" sz="2000" dirty="0">
              <a:latin typeface="Arial" panose="020B0604020202020204" pitchFamily="34" charset="0"/>
              <a:cs typeface="Arial" panose="020B0604020202020204" pitchFamily="34" charset="0"/>
            </a:endParaRPr>
          </a:p>
          <a:p>
            <a:pPr algn="just" eaLnBrk="1" hangingPunct="1">
              <a:lnSpc>
                <a:spcPct val="80000"/>
              </a:lnSpc>
              <a:buFontTx/>
              <a:buNone/>
            </a:pPr>
            <a:endParaRPr lang="tr-TR" altLang="tr-TR" sz="2000" dirty="0">
              <a:latin typeface="Arial" panose="020B0604020202020204" pitchFamily="34" charset="0"/>
              <a:cs typeface="Arial" panose="020B0604020202020204" pitchFamily="34" charset="0"/>
            </a:endParaRPr>
          </a:p>
        </p:txBody>
      </p:sp>
      <p:sp>
        <p:nvSpPr>
          <p:cNvPr id="4" name="Rectangle 2">
            <a:extLst>
              <a:ext uri="{FF2B5EF4-FFF2-40B4-BE49-F238E27FC236}">
                <a16:creationId xmlns:a16="http://schemas.microsoft.com/office/drawing/2014/main" id="{98345BEF-BD33-F24C-968B-6693869BDEDA}"/>
              </a:ext>
            </a:extLst>
          </p:cNvPr>
          <p:cNvSpPr txBox="1">
            <a:spLocks noChangeArrowheads="1"/>
          </p:cNvSpPr>
          <p:nvPr/>
        </p:nvSpPr>
        <p:spPr>
          <a:xfrm>
            <a:off x="888631" y="2349925"/>
            <a:ext cx="3498979" cy="2456442"/>
          </a:xfrm>
          <a:prstGeom prst="rect">
            <a:avLst/>
          </a:prstGeom>
        </p:spPr>
        <p:txBody>
          <a:bodyPr vert="horz" lIns="228600" tIns="228600" rIns="228600" bIns="228600" rtlCol="0" anchor="ctr">
            <a:normAutofit/>
          </a:bodyPr>
          <a:lstStyle>
            <a:lvl1pPr algn="ctr" defTabSz="914400" rtl="0" eaLnBrk="1" latinLnBrk="0" hangingPunct="1">
              <a:lnSpc>
                <a:spcPct val="85000"/>
              </a:lnSpc>
              <a:spcBef>
                <a:spcPct val="0"/>
              </a:spcBef>
              <a:buNone/>
              <a:defRPr sz="4000" b="0" i="0" kern="1200" cap="none" spc="-150">
                <a:solidFill>
                  <a:srgbClr val="FFFEFF"/>
                </a:solidFill>
                <a:effectLst/>
                <a:latin typeface="+mj-lt"/>
                <a:ea typeface="+mj-ea"/>
                <a:cs typeface="+mj-cs"/>
              </a:defRPr>
            </a:lvl1pPr>
          </a:lstStyle>
          <a:p>
            <a:r>
              <a:rPr lang="tr-TR" altLang="tr-TR" sz="2800" b="1">
                <a:latin typeface="Arial" panose="020B0604020202020204" pitchFamily="34" charset="0"/>
                <a:cs typeface="Arial" panose="020B0604020202020204" pitchFamily="34" charset="0"/>
              </a:rPr>
              <a:t>KURUTMA YÖNTEMİ İLE MUHAFAZA</a:t>
            </a:r>
            <a:br>
              <a:rPr lang="tr-TR" altLang="tr-TR" sz="2800" b="1">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2736239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344802A9-7B25-3643-BD90-E9F78690EC8A}"/>
              </a:ext>
            </a:extLst>
          </p:cNvPr>
          <p:cNvSpPr>
            <a:spLocks noGrp="1" noChangeArrowheads="1"/>
          </p:cNvSpPr>
          <p:nvPr>
            <p:ph type="body" idx="1"/>
          </p:nvPr>
        </p:nvSpPr>
        <p:spPr/>
        <p:txBody>
          <a:bodyPr/>
          <a:lstStyle/>
          <a:p>
            <a:pPr algn="just" eaLnBrk="1" hangingPunct="1">
              <a:lnSpc>
                <a:spcPct val="80000"/>
              </a:lnSpc>
            </a:pPr>
            <a:r>
              <a:rPr lang="tr-TR" altLang="tr-TR" sz="2400" dirty="0">
                <a:latin typeface="Arial" panose="020B0604020202020204" pitchFamily="34" charset="0"/>
                <a:cs typeface="Arial" panose="020B0604020202020204" pitchFamily="34" charset="0"/>
              </a:rPr>
              <a:t>Oksijen gıda ürünlerinin en büyük düşmanıdır. Oksijen açısından zengin bir ortam, çok sayıda bakteri ve küfün üremesine veya </a:t>
            </a:r>
            <a:r>
              <a:rPr lang="tr-TR" altLang="tr-TR" sz="2400" dirty="0" err="1">
                <a:latin typeface="Arial" panose="020B0604020202020204" pitchFamily="34" charset="0"/>
                <a:cs typeface="Arial" panose="020B0604020202020204" pitchFamily="34" charset="0"/>
              </a:rPr>
              <a:t>oksidatif</a:t>
            </a:r>
            <a:r>
              <a:rPr lang="tr-TR" altLang="tr-TR" sz="2400" dirty="0">
                <a:latin typeface="Arial" panose="020B0604020202020204" pitchFamily="34" charset="0"/>
                <a:cs typeface="Arial" panose="020B0604020202020204" pitchFamily="34" charset="0"/>
              </a:rPr>
              <a:t> reaksiyonlara yol açarak gıda ürünlerinin kalitesini düşürmektedir. </a:t>
            </a:r>
          </a:p>
          <a:p>
            <a:pPr algn="just" eaLnBrk="1" hangingPunct="1">
              <a:lnSpc>
                <a:spcPct val="80000"/>
              </a:lnSpc>
            </a:pPr>
            <a:endParaRPr lang="tr-TR" altLang="tr-TR" sz="2400" dirty="0">
              <a:latin typeface="Arial" panose="020B0604020202020204" pitchFamily="34" charset="0"/>
              <a:cs typeface="Arial" panose="020B0604020202020204" pitchFamily="34" charset="0"/>
            </a:endParaRPr>
          </a:p>
          <a:p>
            <a:pPr algn="just" eaLnBrk="1" hangingPunct="1">
              <a:lnSpc>
                <a:spcPct val="80000"/>
              </a:lnSpc>
            </a:pPr>
            <a:r>
              <a:rPr lang="tr-TR" altLang="tr-TR" sz="2400" dirty="0">
                <a:latin typeface="Arial" panose="020B0604020202020204" pitchFamily="34" charset="0"/>
                <a:cs typeface="Arial" panose="020B0604020202020204" pitchFamily="34" charset="0"/>
              </a:rPr>
              <a:t>Bu nedenle, kontrollü ve </a:t>
            </a:r>
            <a:r>
              <a:rPr lang="tr-TR" altLang="tr-TR" sz="2400" dirty="0" err="1">
                <a:latin typeface="Arial" panose="020B0604020202020204" pitchFamily="34" charset="0"/>
                <a:cs typeface="Arial" panose="020B0604020202020204" pitchFamily="34" charset="0"/>
              </a:rPr>
              <a:t>modifiye</a:t>
            </a:r>
            <a:r>
              <a:rPr lang="tr-TR" altLang="tr-TR" sz="2400" dirty="0">
                <a:latin typeface="Arial" panose="020B0604020202020204" pitchFamily="34" charset="0"/>
                <a:cs typeface="Arial" panose="020B0604020202020204" pitchFamily="34" charset="0"/>
              </a:rPr>
              <a:t> atmosferde ambalajlama, depolama ve </a:t>
            </a:r>
            <a:r>
              <a:rPr lang="tr-TR" altLang="tr-TR" sz="2400" dirty="0" err="1">
                <a:latin typeface="Arial" panose="020B0604020202020204" pitchFamily="34" charset="0"/>
                <a:cs typeface="Arial" panose="020B0604020202020204" pitchFamily="34" charset="0"/>
              </a:rPr>
              <a:t>nakliyebiçimleri</a:t>
            </a:r>
            <a:r>
              <a:rPr lang="tr-TR" altLang="tr-TR" sz="2400" dirty="0">
                <a:latin typeface="Arial" panose="020B0604020202020204" pitchFamily="34" charset="0"/>
                <a:cs typeface="Arial" panose="020B0604020202020204" pitchFamily="34" charset="0"/>
              </a:rPr>
              <a:t> ürünün raf ömrünü artırmakta, birçok gıda ürünü ilk günkü tazelikte uzun süre saklanabilmektedir.</a:t>
            </a:r>
          </a:p>
          <a:p>
            <a:pPr algn="just" eaLnBrk="1" hangingPunct="1">
              <a:lnSpc>
                <a:spcPct val="80000"/>
              </a:lnSpc>
            </a:pPr>
            <a:endParaRPr lang="tr-TR" altLang="tr-TR"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DD3615C3-C6ED-9243-B6B7-E35958B2AA2E}"/>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KURUTMA YÖNTEMİ İLE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112902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CCA1A657-BA87-924D-89A3-A7D26879C36C}"/>
              </a:ext>
            </a:extLst>
          </p:cNvPr>
          <p:cNvSpPr>
            <a:spLocks noGrp="1" noChangeArrowheads="1"/>
          </p:cNvSpPr>
          <p:nvPr>
            <p:ph type="body" idx="1"/>
          </p:nvPr>
        </p:nvSpPr>
        <p:spPr/>
        <p:txBody>
          <a:bodyPr/>
          <a:lstStyle/>
          <a:p>
            <a:pPr algn="just" eaLnBrk="1" hangingPunct="1">
              <a:lnSpc>
                <a:spcPct val="90000"/>
              </a:lnSpc>
              <a:buFontTx/>
              <a:buNone/>
            </a:pPr>
            <a:r>
              <a:rPr lang="tr-TR" altLang="tr-TR" sz="2400" dirty="0">
                <a:latin typeface="Arial" panose="020B0604020202020204" pitchFamily="34" charset="0"/>
                <a:cs typeface="Arial" panose="020B0604020202020204" pitchFamily="34" charset="0"/>
              </a:rPr>
              <a:t>Bu sistemlerin temel amacı;</a:t>
            </a:r>
          </a:p>
          <a:p>
            <a:pPr algn="just" eaLnBrk="1" hangingPunct="1">
              <a:lnSpc>
                <a:spcPct val="90000"/>
              </a:lnSpc>
            </a:pPr>
            <a:r>
              <a:rPr lang="tr-TR" altLang="tr-TR" sz="2400" dirty="0">
                <a:latin typeface="Arial" panose="020B0604020202020204" pitchFamily="34" charset="0"/>
                <a:cs typeface="Arial" panose="020B0604020202020204" pitchFamily="34" charset="0"/>
              </a:rPr>
              <a:t>Ürünü çevreleyen havanın bileşiminin değiştirilmesi ile özellikle ortamın oksijeninin azalmasıyla ortama hâkim olan </a:t>
            </a:r>
            <a:r>
              <a:rPr lang="tr-TR" altLang="tr-TR" sz="2400" dirty="0" err="1">
                <a:latin typeface="Arial" panose="020B0604020202020204" pitchFamily="34" charset="0"/>
                <a:cs typeface="Arial" panose="020B0604020202020204" pitchFamily="34" charset="0"/>
              </a:rPr>
              <a:t>mikrofloranın</a:t>
            </a:r>
            <a:r>
              <a:rPr lang="tr-TR" altLang="tr-TR" sz="2400" dirty="0">
                <a:latin typeface="Arial" panose="020B0604020202020204" pitchFamily="34" charset="0"/>
                <a:cs typeface="Arial" panose="020B0604020202020204" pitchFamily="34" charset="0"/>
              </a:rPr>
              <a:t> metabolizmasını yavaşlatmak,</a:t>
            </a:r>
          </a:p>
          <a:p>
            <a:pPr algn="just" eaLnBrk="1" hangingPunct="1">
              <a:lnSpc>
                <a:spcPct val="90000"/>
              </a:lnSpc>
            </a:pPr>
            <a:r>
              <a:rPr lang="tr-TR" altLang="tr-TR" sz="2400" dirty="0">
                <a:latin typeface="Arial" panose="020B0604020202020204" pitchFamily="34" charset="0"/>
                <a:cs typeface="Arial" panose="020B0604020202020204" pitchFamily="34" charset="0"/>
              </a:rPr>
              <a:t>Ürünün solunum hızını düşürmek,</a:t>
            </a:r>
          </a:p>
          <a:p>
            <a:pPr algn="just" eaLnBrk="1" hangingPunct="1">
              <a:lnSpc>
                <a:spcPct val="90000"/>
              </a:lnSpc>
            </a:pPr>
            <a:r>
              <a:rPr lang="tr-TR" altLang="tr-TR" sz="2400" dirty="0" err="1">
                <a:latin typeface="Arial" panose="020B0604020202020204" pitchFamily="34" charset="0"/>
                <a:cs typeface="Arial" panose="020B0604020202020204" pitchFamily="34" charset="0"/>
              </a:rPr>
              <a:t>Enzimatik</a:t>
            </a:r>
            <a:r>
              <a:rPr lang="tr-TR" altLang="tr-TR" sz="2400" dirty="0">
                <a:latin typeface="Arial" panose="020B0604020202020204" pitchFamily="34" charset="0"/>
                <a:cs typeface="Arial" panose="020B0604020202020204" pitchFamily="34" charset="0"/>
              </a:rPr>
              <a:t> ve </a:t>
            </a:r>
            <a:r>
              <a:rPr lang="tr-TR" altLang="tr-TR" sz="2400" dirty="0" err="1">
                <a:latin typeface="Arial" panose="020B0604020202020204" pitchFamily="34" charset="0"/>
                <a:cs typeface="Arial" panose="020B0604020202020204" pitchFamily="34" charset="0"/>
              </a:rPr>
              <a:t>oksidatif</a:t>
            </a:r>
            <a:r>
              <a:rPr lang="tr-TR" altLang="tr-TR" sz="2400" dirty="0">
                <a:latin typeface="Arial" panose="020B0604020202020204" pitchFamily="34" charset="0"/>
                <a:cs typeface="Arial" panose="020B0604020202020204" pitchFamily="34" charset="0"/>
              </a:rPr>
              <a:t> bozulma tepkimelerini azaltmak,</a:t>
            </a:r>
          </a:p>
          <a:p>
            <a:pPr algn="just" eaLnBrk="1" hangingPunct="1">
              <a:lnSpc>
                <a:spcPct val="90000"/>
              </a:lnSpc>
            </a:pPr>
            <a:r>
              <a:rPr lang="tr-TR" altLang="tr-TR" sz="2400" dirty="0">
                <a:latin typeface="Arial" panose="020B0604020202020204" pitchFamily="34" charset="0"/>
                <a:cs typeface="Arial" panose="020B0604020202020204" pitchFamily="34" charset="0"/>
              </a:rPr>
              <a:t>Mikrobiyolojik bozulmaları geciktirmektir.</a:t>
            </a:r>
          </a:p>
        </p:txBody>
      </p:sp>
      <p:sp>
        <p:nvSpPr>
          <p:cNvPr id="3" name="Rectangle 2">
            <a:extLst>
              <a:ext uri="{FF2B5EF4-FFF2-40B4-BE49-F238E27FC236}">
                <a16:creationId xmlns:a16="http://schemas.microsoft.com/office/drawing/2014/main" id="{894317CD-8ABA-D24C-8855-F15800C47F78}"/>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KURUTMA YÖNTEMİ İLE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2529922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0ADE1DDD-AB76-E948-AFEC-ADCCED934F52}"/>
              </a:ext>
            </a:extLst>
          </p:cNvPr>
          <p:cNvSpPr>
            <a:spLocks noGrp="1" noChangeArrowheads="1"/>
          </p:cNvSpPr>
          <p:nvPr>
            <p:ph type="title"/>
          </p:nvPr>
        </p:nvSpPr>
        <p:spPr>
          <a:xfrm>
            <a:off x="1919288" y="836614"/>
            <a:ext cx="6769100" cy="604837"/>
          </a:xfrm>
        </p:spPr>
        <p:txBody>
          <a:bodyPr>
            <a:normAutofit fontScale="90000"/>
          </a:bodyPr>
          <a:lstStyle/>
          <a:p>
            <a:pPr eaLnBrk="1" hangingPunct="1"/>
            <a:r>
              <a:rPr lang="tr-TR" altLang="tr-TR" sz="2800" b="1" dirty="0"/>
              <a:t>Kontrollü Atmosferle Muhafaza (CA)</a:t>
            </a:r>
            <a:br>
              <a:rPr lang="tr-TR" altLang="tr-TR" sz="2800" b="1" dirty="0"/>
            </a:br>
            <a:endParaRPr lang="tr-TR" altLang="tr-TR" sz="2800" b="1" dirty="0"/>
          </a:p>
        </p:txBody>
      </p:sp>
      <p:sp>
        <p:nvSpPr>
          <p:cNvPr id="9219" name="Rectangle 3">
            <a:extLst>
              <a:ext uri="{FF2B5EF4-FFF2-40B4-BE49-F238E27FC236}">
                <a16:creationId xmlns:a16="http://schemas.microsoft.com/office/drawing/2014/main" id="{71591C0A-D603-8940-BD40-67C594B61DB6}"/>
              </a:ext>
            </a:extLst>
          </p:cNvPr>
          <p:cNvSpPr>
            <a:spLocks noGrp="1" noChangeArrowheads="1"/>
          </p:cNvSpPr>
          <p:nvPr>
            <p:ph type="body" idx="1"/>
          </p:nvPr>
        </p:nvSpPr>
        <p:spPr>
          <a:xfrm>
            <a:off x="5073804" y="1672681"/>
            <a:ext cx="6862395" cy="3213159"/>
          </a:xfrm>
        </p:spPr>
        <p:txBody>
          <a:bodyPr>
            <a:normAutofit fontScale="77500" lnSpcReduction="20000"/>
          </a:bodyPr>
          <a:lstStyle/>
          <a:p>
            <a:pPr eaLnBrk="1" hangingPunct="1">
              <a:lnSpc>
                <a:spcPct val="80000"/>
              </a:lnSpc>
            </a:pPr>
            <a:r>
              <a:rPr lang="tr-TR" altLang="tr-TR" sz="2000" dirty="0">
                <a:latin typeface="Arial" panose="020B0604020202020204" pitchFamily="34" charset="0"/>
                <a:cs typeface="Arial" panose="020B0604020202020204" pitchFamily="34" charset="0"/>
              </a:rPr>
              <a:t>Kontrollü atmosferde depolama uygulamasında ortamdaki oksijen oranı azaltılıp karbondioksit oranı yükseltilerek solunum yavaşlatılmakta ve ortam koşulları sürekli kontrol edilerek atmosfer kompozisyonu sabit tutulmaktadır.</a:t>
            </a:r>
          </a:p>
          <a:p>
            <a:pPr eaLnBrk="1" hangingPunct="1">
              <a:lnSpc>
                <a:spcPct val="80000"/>
              </a:lnSpc>
              <a:buFontTx/>
              <a:buNone/>
            </a:pPr>
            <a:endParaRPr lang="tr-TR" altLang="tr-TR" sz="2000" dirty="0">
              <a:latin typeface="Arial" panose="020B0604020202020204" pitchFamily="34" charset="0"/>
              <a:cs typeface="Arial" panose="020B0604020202020204" pitchFamily="34" charset="0"/>
            </a:endParaRPr>
          </a:p>
          <a:p>
            <a:pPr eaLnBrk="1" hangingPunct="1">
              <a:lnSpc>
                <a:spcPct val="80000"/>
              </a:lnSpc>
              <a:buFontTx/>
              <a:buNone/>
            </a:pPr>
            <a:r>
              <a:rPr lang="tr-TR" altLang="tr-TR" sz="2000" dirty="0">
                <a:latin typeface="Arial" panose="020B0604020202020204" pitchFamily="34" charset="0"/>
                <a:cs typeface="Arial" panose="020B0604020202020204" pitchFamily="34" charset="0"/>
              </a:rPr>
              <a:t>Kontrollü atmosferde depolama,</a:t>
            </a:r>
          </a:p>
          <a:p>
            <a:pPr eaLnBrk="1" hangingPunct="1">
              <a:lnSpc>
                <a:spcPct val="80000"/>
              </a:lnSpc>
            </a:pPr>
            <a:r>
              <a:rPr lang="tr-TR" altLang="tr-TR" sz="2000" dirty="0">
                <a:latin typeface="Arial" panose="020B0604020202020204" pitchFamily="34" charset="0"/>
                <a:cs typeface="Arial" panose="020B0604020202020204" pitchFamily="34" charset="0"/>
              </a:rPr>
              <a:t>Üründe hasattan sonra oluşabilecek nitelik kaybını yavaşlatır.</a:t>
            </a:r>
          </a:p>
          <a:p>
            <a:pPr eaLnBrk="1" hangingPunct="1">
              <a:lnSpc>
                <a:spcPct val="80000"/>
              </a:lnSpc>
            </a:pPr>
            <a:r>
              <a:rPr lang="tr-TR" altLang="tr-TR" sz="2000" dirty="0">
                <a:latin typeface="Arial" panose="020B0604020202020204" pitchFamily="34" charset="0"/>
                <a:cs typeface="Arial" panose="020B0604020202020204" pitchFamily="34" charset="0"/>
              </a:rPr>
              <a:t>Yaygın olarak kullanılan bir yöntemdir ve haşerelere karşı, kimyasal</a:t>
            </a:r>
          </a:p>
          <a:p>
            <a:pPr eaLnBrk="1" hangingPunct="1">
              <a:lnSpc>
                <a:spcPct val="80000"/>
              </a:lnSpc>
            </a:pPr>
            <a:r>
              <a:rPr lang="tr-TR" altLang="tr-TR" sz="2000" dirty="0">
                <a:latin typeface="Arial" panose="020B0604020202020204" pitchFamily="34" charset="0"/>
                <a:cs typeface="Arial" panose="020B0604020202020204" pitchFamily="34" charset="0"/>
              </a:rPr>
              <a:t>koruyucular ve ilaçlara göre önemli bir seçenektir.</a:t>
            </a:r>
          </a:p>
          <a:p>
            <a:pPr eaLnBrk="1" hangingPunct="1">
              <a:lnSpc>
                <a:spcPct val="80000"/>
              </a:lnSpc>
            </a:pPr>
            <a:r>
              <a:rPr lang="tr-TR" altLang="tr-TR" sz="2000" dirty="0">
                <a:latin typeface="Arial" panose="020B0604020202020204" pitchFamily="34" charset="0"/>
                <a:cs typeface="Arial" panose="020B0604020202020204" pitchFamily="34" charset="0"/>
              </a:rPr>
              <a:t>Hasat sonrasındaki kayıpları önlemede büyük bir potansiyele sahip olduğundan ürünün hem besin değerini hem de piyasa değerini korur.</a:t>
            </a:r>
          </a:p>
          <a:p>
            <a:pPr eaLnBrk="1" hangingPunct="1">
              <a:lnSpc>
                <a:spcPct val="80000"/>
              </a:lnSpc>
            </a:pPr>
            <a:r>
              <a:rPr lang="tr-TR" altLang="tr-TR" sz="2000" dirty="0">
                <a:latin typeface="Arial" panose="020B0604020202020204" pitchFamily="34" charset="0"/>
                <a:cs typeface="Arial" panose="020B0604020202020204" pitchFamily="34" charset="0"/>
              </a:rPr>
              <a:t>Tahıl ürünlerinin havalandırılması ya da depodan depoya aktarma işleminin yanı sıra ağırlık kayıpları önlenmekte ve ekşi maya kokuları bu yöntemle giderilmektedir.</a:t>
            </a:r>
          </a:p>
        </p:txBody>
      </p:sp>
      <p:sp>
        <p:nvSpPr>
          <p:cNvPr id="4" name="Rectangle 2">
            <a:extLst>
              <a:ext uri="{FF2B5EF4-FFF2-40B4-BE49-F238E27FC236}">
                <a16:creationId xmlns:a16="http://schemas.microsoft.com/office/drawing/2014/main" id="{6FDD47CB-DBB4-604E-8777-60C376BF70EF}"/>
              </a:ext>
            </a:extLst>
          </p:cNvPr>
          <p:cNvSpPr txBox="1">
            <a:spLocks noChangeArrowheads="1"/>
          </p:cNvSpPr>
          <p:nvPr/>
        </p:nvSpPr>
        <p:spPr>
          <a:xfrm>
            <a:off x="888631" y="2349925"/>
            <a:ext cx="3498979" cy="2456442"/>
          </a:xfrm>
          <a:prstGeom prst="rect">
            <a:avLst/>
          </a:prstGeom>
        </p:spPr>
        <p:txBody>
          <a:bodyPr vert="horz" lIns="228600" tIns="228600" rIns="228600" bIns="228600" rtlCol="0" anchor="ctr">
            <a:normAutofit/>
          </a:bodyPr>
          <a:lstStyle>
            <a:lvl1pPr algn="ctr" defTabSz="914400" rtl="0" eaLnBrk="1" latinLnBrk="0" hangingPunct="1">
              <a:lnSpc>
                <a:spcPct val="85000"/>
              </a:lnSpc>
              <a:spcBef>
                <a:spcPct val="0"/>
              </a:spcBef>
              <a:buNone/>
              <a:defRPr sz="4000" b="0" i="0" kern="1200" cap="none" spc="-150">
                <a:solidFill>
                  <a:srgbClr val="FFFEFF"/>
                </a:solidFill>
                <a:effectLst/>
                <a:latin typeface="+mj-lt"/>
                <a:ea typeface="+mj-ea"/>
                <a:cs typeface="+mj-cs"/>
              </a:defRPr>
            </a:lvl1pPr>
          </a:lstStyle>
          <a:p>
            <a:r>
              <a:rPr lang="tr-TR" altLang="tr-TR" sz="2800" b="1" dirty="0">
                <a:latin typeface="Arial" panose="020B0604020202020204" pitchFamily="34" charset="0"/>
                <a:cs typeface="Arial" panose="020B0604020202020204" pitchFamily="34" charset="0"/>
              </a:rPr>
              <a:t>KONTROLLÜ ATMOSFERDE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66505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9C991E1-F681-7140-BA7A-9442C06A281D}"/>
              </a:ext>
            </a:extLst>
          </p:cNvPr>
          <p:cNvSpPr>
            <a:spLocks noGrp="1" noChangeArrowheads="1"/>
          </p:cNvSpPr>
          <p:nvPr>
            <p:ph type="title"/>
          </p:nvPr>
        </p:nvSpPr>
        <p:spPr>
          <a:xfrm>
            <a:off x="2135188" y="549276"/>
            <a:ext cx="8229600" cy="792163"/>
          </a:xfrm>
        </p:spPr>
        <p:txBody>
          <a:bodyPr>
            <a:normAutofit fontScale="90000"/>
          </a:bodyPr>
          <a:lstStyle/>
          <a:p>
            <a:pPr eaLnBrk="1" hangingPunct="1"/>
            <a:r>
              <a:rPr lang="tr-TR" altLang="tr-TR" sz="2800" b="1"/>
              <a:t>Modifiye Atmosferde Ambalajlama (MAP)</a:t>
            </a:r>
            <a:br>
              <a:rPr lang="tr-TR" altLang="tr-TR" sz="2800" b="1"/>
            </a:br>
            <a:endParaRPr lang="tr-TR" altLang="tr-TR" sz="2800" b="1"/>
          </a:p>
        </p:txBody>
      </p:sp>
      <p:sp>
        <p:nvSpPr>
          <p:cNvPr id="10243" name="Rectangle 3">
            <a:extLst>
              <a:ext uri="{FF2B5EF4-FFF2-40B4-BE49-F238E27FC236}">
                <a16:creationId xmlns:a16="http://schemas.microsoft.com/office/drawing/2014/main" id="{5C27FDEF-7ADB-E044-879B-8890E1ED8DCC}"/>
              </a:ext>
            </a:extLst>
          </p:cNvPr>
          <p:cNvSpPr>
            <a:spLocks noGrp="1" noChangeArrowheads="1"/>
          </p:cNvSpPr>
          <p:nvPr>
            <p:ph type="body" idx="1"/>
          </p:nvPr>
        </p:nvSpPr>
        <p:spPr>
          <a:xfrm>
            <a:off x="5006898" y="1471961"/>
            <a:ext cx="6686744" cy="3710530"/>
          </a:xfrm>
        </p:spPr>
        <p:txBody>
          <a:bodyPr>
            <a:normAutofit fontScale="92500" lnSpcReduction="20000"/>
          </a:bodyPr>
          <a:lstStyle/>
          <a:p>
            <a:pPr algn="just" eaLnBrk="1" hangingPunct="1">
              <a:lnSpc>
                <a:spcPct val="80000"/>
              </a:lnSpc>
              <a:buFontTx/>
              <a:buNone/>
            </a:pPr>
            <a:r>
              <a:rPr lang="tr-TR" altLang="tr-TR" dirty="0">
                <a:latin typeface="Arial" panose="020B0604020202020204" pitchFamily="34" charset="0"/>
                <a:cs typeface="Arial" panose="020B0604020202020204" pitchFamily="34" charset="0"/>
              </a:rPr>
              <a:t>    </a:t>
            </a:r>
            <a:r>
              <a:rPr lang="tr-TR" altLang="tr-TR" dirty="0" err="1">
                <a:latin typeface="Arial" panose="020B0604020202020204" pitchFamily="34" charset="0"/>
                <a:cs typeface="Arial" panose="020B0604020202020204" pitchFamily="34" charset="0"/>
              </a:rPr>
              <a:t>Modifiye</a:t>
            </a:r>
            <a:r>
              <a:rPr lang="tr-TR" altLang="tr-TR" dirty="0">
                <a:latin typeface="Arial" panose="020B0604020202020204" pitchFamily="34" charset="0"/>
                <a:cs typeface="Arial" panose="020B0604020202020204" pitchFamily="34" charset="0"/>
              </a:rPr>
              <a:t> atmosferde ambalajlama yönteminde belirli gaz geçirgenlik özelliklerine sahip bir ambalaj içinde istenen atmosfer koşulları sağlandıktan sonra herhangi bir kontrol yapılmamaktadır. Bu yöntem sayesinde ürünün ambalajı içine gaz basılarak ürünün bozulma süreci geciktirilmiş olur. </a:t>
            </a:r>
            <a:r>
              <a:rPr lang="tr-TR" altLang="tr-TR" dirty="0" err="1">
                <a:latin typeface="Arial" panose="020B0604020202020204" pitchFamily="34" charset="0"/>
                <a:cs typeface="Arial" panose="020B0604020202020204" pitchFamily="34" charset="0"/>
              </a:rPr>
              <a:t>Modifiye</a:t>
            </a:r>
            <a:r>
              <a:rPr lang="tr-TR" altLang="tr-TR" dirty="0">
                <a:latin typeface="Arial" panose="020B0604020202020204" pitchFamily="34" charset="0"/>
                <a:cs typeface="Arial" panose="020B0604020202020204" pitchFamily="34" charset="0"/>
              </a:rPr>
              <a:t> ortamda ambalajlama, ürünlerin ambalajında bulunabilecek havanın dışarı atılmasını ve yerine genellikle karbondioksit ve azot karışımının doldurulmasını kapsayan bir yöntemdir.</a:t>
            </a:r>
          </a:p>
          <a:p>
            <a:pPr algn="just" eaLnBrk="1" hangingPunct="1">
              <a:lnSpc>
                <a:spcPct val="80000"/>
              </a:lnSpc>
              <a:buFontTx/>
              <a:buNone/>
            </a:pPr>
            <a:r>
              <a:rPr lang="tr-TR" altLang="tr-TR" dirty="0">
                <a:latin typeface="Arial" panose="020B0604020202020204" pitchFamily="34" charset="0"/>
                <a:cs typeface="Arial" panose="020B0604020202020204" pitchFamily="34" charset="0"/>
              </a:rPr>
              <a:t>	</a:t>
            </a:r>
            <a:r>
              <a:rPr lang="tr-TR" altLang="tr-TR" dirty="0" err="1">
                <a:latin typeface="Arial" panose="020B0604020202020204" pitchFamily="34" charset="0"/>
                <a:cs typeface="Arial" panose="020B0604020202020204" pitchFamily="34" charset="0"/>
              </a:rPr>
              <a:t>Modifiye</a:t>
            </a:r>
            <a:r>
              <a:rPr lang="tr-TR" altLang="tr-TR" dirty="0">
                <a:latin typeface="Arial" panose="020B0604020202020204" pitchFamily="34" charset="0"/>
                <a:cs typeface="Arial" panose="020B0604020202020204" pitchFamily="34" charset="0"/>
              </a:rPr>
              <a:t> ortamda ambalajlama (MAP) işlemlerinde azot kullanılmasının nedeni:</a:t>
            </a:r>
          </a:p>
          <a:p>
            <a:pPr algn="just" eaLnBrk="1" hangingPunct="1">
              <a:lnSpc>
                <a:spcPct val="80000"/>
              </a:lnSpc>
            </a:pPr>
            <a:r>
              <a:rPr lang="tr-TR" altLang="tr-TR" dirty="0">
                <a:latin typeface="Arial" panose="020B0604020202020204" pitchFamily="34" charset="0"/>
                <a:cs typeface="Arial" panose="020B0604020202020204" pitchFamily="34" charset="0"/>
              </a:rPr>
              <a:t>Bu gazın su ve yağlarda çözünmemesi dolayısıyla mikroorganizma üremesini engellemesidir.</a:t>
            </a:r>
          </a:p>
          <a:p>
            <a:pPr algn="just" eaLnBrk="1" hangingPunct="1">
              <a:lnSpc>
                <a:spcPct val="80000"/>
              </a:lnSpc>
            </a:pPr>
            <a:r>
              <a:rPr lang="tr-TR" altLang="tr-TR" dirty="0">
                <a:latin typeface="Arial" panose="020B0604020202020204" pitchFamily="34" charset="0"/>
                <a:cs typeface="Arial" panose="020B0604020202020204" pitchFamily="34" charset="0"/>
              </a:rPr>
              <a:t>Ambalajın kırışmasını ve hassas ürünlere zarar gelmesini engellemek için de ideal bir dolgu gazıdır.</a:t>
            </a:r>
          </a:p>
          <a:p>
            <a:pPr algn="just" eaLnBrk="1" hangingPunct="1">
              <a:lnSpc>
                <a:spcPct val="80000"/>
              </a:lnSpc>
            </a:pPr>
            <a:r>
              <a:rPr lang="tr-TR" altLang="tr-TR" dirty="0">
                <a:latin typeface="Arial" panose="020B0604020202020204" pitchFamily="34" charset="0"/>
                <a:cs typeface="Arial" panose="020B0604020202020204" pitchFamily="34" charset="0"/>
              </a:rPr>
              <a:t>Oksijenin yerini aldığı için gıda ürünlerinde oksijenin yol açabileceği ekşime gibi oksitlenme tepkilerini engellemeye ya da geciktirmeye yarar.</a:t>
            </a:r>
          </a:p>
          <a:p>
            <a:pPr algn="just" eaLnBrk="1" hangingPunct="1">
              <a:lnSpc>
                <a:spcPct val="80000"/>
              </a:lnSpc>
            </a:pPr>
            <a:r>
              <a:rPr lang="tr-TR" altLang="tr-TR" dirty="0">
                <a:latin typeface="Arial" panose="020B0604020202020204" pitchFamily="34" charset="0"/>
                <a:cs typeface="Arial" panose="020B0604020202020204" pitchFamily="34" charset="0"/>
              </a:rPr>
              <a:t>Ayrıca istenmeyen tat ve kokuların ortaya çıkmasına engel olur.</a:t>
            </a:r>
          </a:p>
        </p:txBody>
      </p:sp>
      <p:sp>
        <p:nvSpPr>
          <p:cNvPr id="4" name="Rectangle 2">
            <a:extLst>
              <a:ext uri="{FF2B5EF4-FFF2-40B4-BE49-F238E27FC236}">
                <a16:creationId xmlns:a16="http://schemas.microsoft.com/office/drawing/2014/main" id="{08978CD5-5A23-2A4C-B96B-8F8945D538E5}"/>
              </a:ext>
            </a:extLst>
          </p:cNvPr>
          <p:cNvSpPr txBox="1">
            <a:spLocks noChangeArrowheads="1"/>
          </p:cNvSpPr>
          <p:nvPr/>
        </p:nvSpPr>
        <p:spPr>
          <a:xfrm>
            <a:off x="888631" y="2349925"/>
            <a:ext cx="3498979" cy="2456442"/>
          </a:xfrm>
          <a:prstGeom prst="rect">
            <a:avLst/>
          </a:prstGeom>
        </p:spPr>
        <p:txBody>
          <a:bodyPr vert="horz" lIns="228600" tIns="228600" rIns="228600" bIns="228600" rtlCol="0" anchor="ctr">
            <a:normAutofit/>
          </a:bodyPr>
          <a:lstStyle>
            <a:lvl1pPr algn="ctr" defTabSz="914400" rtl="0" eaLnBrk="1" latinLnBrk="0" hangingPunct="1">
              <a:lnSpc>
                <a:spcPct val="85000"/>
              </a:lnSpc>
              <a:spcBef>
                <a:spcPct val="0"/>
              </a:spcBef>
              <a:buNone/>
              <a:defRPr sz="4000" b="0" i="0" kern="1200" cap="none" spc="-150">
                <a:solidFill>
                  <a:srgbClr val="FFFEFF"/>
                </a:solidFill>
                <a:effectLst/>
                <a:latin typeface="+mj-lt"/>
                <a:ea typeface="+mj-ea"/>
                <a:cs typeface="+mj-cs"/>
              </a:defRPr>
            </a:lvl1pPr>
          </a:lstStyle>
          <a:p>
            <a:r>
              <a:rPr lang="tr-TR" altLang="tr-TR" sz="2800" b="1" dirty="0">
                <a:latin typeface="Arial" panose="020B0604020202020204" pitchFamily="34" charset="0"/>
                <a:cs typeface="Arial" panose="020B0604020202020204" pitchFamily="34" charset="0"/>
              </a:rPr>
              <a:t>MODİFİYE ATMOSFERDE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1617758579"/>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Atlas</Template>
  <TotalTime>1464</TotalTime>
  <Words>869</Words>
  <Application>Microsoft Macintosh PowerPoint</Application>
  <PresentationFormat>Geniş ekran</PresentationFormat>
  <Paragraphs>75</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Calibri Light</vt:lpstr>
      <vt:lpstr>Comic Sans MS</vt:lpstr>
      <vt:lpstr>Rockwell</vt:lpstr>
      <vt:lpstr>Wingdings</vt:lpstr>
      <vt:lpstr>Atlas</vt:lpstr>
      <vt:lpstr>GIDALARDA TEMEL İŞLEMLER</vt:lpstr>
      <vt:lpstr>KURUTMA YÖNTEMİ İLE MUHAFAZA </vt:lpstr>
      <vt:lpstr>KURUTMA YÖNTEMİ İLE MUHAFAZA </vt:lpstr>
      <vt:lpstr>KURUTMA YÖNTEMİ İLE MUHAFAZA </vt:lpstr>
      <vt:lpstr>Kontrollü ve Modifiye Atmosferde Muhafaza </vt:lpstr>
      <vt:lpstr>KURUTMA YÖNTEMİ İLE MUHAFAZA </vt:lpstr>
      <vt:lpstr>KURUTMA YÖNTEMİ İLE MUHAFAZA </vt:lpstr>
      <vt:lpstr>Kontrollü Atmosferle Muhafaza (CA) </vt:lpstr>
      <vt:lpstr>Modifiye Atmosferde Ambalajlama (MAP) </vt:lpstr>
      <vt:lpstr>PowerPoint Sunusu</vt:lpstr>
      <vt:lpstr>DİNLEDİĞİNİZ İÇİN TEŞEKKÜRLER…</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GIDA MİKROBİYOLOJİSİ</dc:title>
  <dc:creator>Özgür Tecer</dc:creator>
  <cp:lastModifiedBy>Özgür Tecer</cp:lastModifiedBy>
  <cp:revision>117</cp:revision>
  <dcterms:created xsi:type="dcterms:W3CDTF">2019-02-18T12:54:52Z</dcterms:created>
  <dcterms:modified xsi:type="dcterms:W3CDTF">2020-01-27T21:43:46Z</dcterms:modified>
</cp:coreProperties>
</file>