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2"/>
  </p:notesMasterIdLst>
  <p:sldIdLst>
    <p:sldId id="278" r:id="rId2"/>
    <p:sldId id="257" r:id="rId3"/>
    <p:sldId id="27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3" r:id="rId17"/>
    <p:sldId id="274" r:id="rId18"/>
    <p:sldId id="275" r:id="rId19"/>
    <p:sldId id="276" r:id="rId20"/>
    <p:sldId id="277" r:id="rId2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705"/>
  </p:normalViewPr>
  <p:slideViewPr>
    <p:cSldViewPr snapToGrid="0" snapToObjects="1">
      <p:cViewPr varScale="1">
        <p:scale>
          <a:sx n="104" d="100"/>
          <a:sy n="104" d="100"/>
        </p:scale>
        <p:origin x="1784" y="1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4718276-2763-A945-81D0-8253223357DF}" type="datetimeFigureOut">
              <a:rPr lang="en-US" smtClean="0"/>
              <a:t>3/7/21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Click to edit Master text styles</a:t>
            </a:r>
          </a:p>
          <a:p>
            <a:pPr lvl="1"/>
            <a:r>
              <a:rPr lang="tr-TR"/>
              <a:t>Second level</a:t>
            </a:r>
          </a:p>
          <a:p>
            <a:pPr lvl="2"/>
            <a:r>
              <a:rPr lang="tr-TR"/>
              <a:t>Third level</a:t>
            </a:r>
          </a:p>
          <a:p>
            <a:pPr lvl="3"/>
            <a:r>
              <a:rPr lang="tr-TR"/>
              <a:t>Fourth level</a:t>
            </a:r>
          </a:p>
          <a:p>
            <a:pPr lvl="4"/>
            <a:r>
              <a:rPr lang="tr-TR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22B54CF-9377-9545-9FE7-E26022704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11481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2B54CF-9377-9545-9FE7-E260227047B7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4112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809D08-5636-224B-85A5-6A0060D354D7}" type="datetimeFigureOut">
              <a:rPr lang="en-US" smtClean="0"/>
              <a:t>3/7/21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2DE5F9-0EBE-314B-BD07-5183B207D0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00283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Click to edit Master text styles</a:t>
            </a:r>
          </a:p>
          <a:p>
            <a:pPr lvl="1"/>
            <a:r>
              <a:rPr lang="tr-TR"/>
              <a:t>Second level</a:t>
            </a:r>
          </a:p>
          <a:p>
            <a:pPr lvl="2"/>
            <a:r>
              <a:rPr lang="tr-TR"/>
              <a:t>Third level</a:t>
            </a:r>
          </a:p>
          <a:p>
            <a:pPr lvl="3"/>
            <a:r>
              <a:rPr lang="tr-TR"/>
              <a:t>Fourth level</a:t>
            </a:r>
          </a:p>
          <a:p>
            <a:pPr lvl="4"/>
            <a:r>
              <a:rPr lang="tr-TR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809D08-5636-224B-85A5-6A0060D354D7}" type="datetimeFigureOut">
              <a:rPr lang="en-US" smtClean="0"/>
              <a:t>3/7/21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2DE5F9-0EBE-314B-BD07-5183B207D0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80305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/>
              <a:t>Click to edit Master text styles</a:t>
            </a:r>
          </a:p>
          <a:p>
            <a:pPr lvl="1"/>
            <a:r>
              <a:rPr lang="tr-TR"/>
              <a:t>Second level</a:t>
            </a:r>
          </a:p>
          <a:p>
            <a:pPr lvl="2"/>
            <a:r>
              <a:rPr lang="tr-TR"/>
              <a:t>Third level</a:t>
            </a:r>
          </a:p>
          <a:p>
            <a:pPr lvl="3"/>
            <a:r>
              <a:rPr lang="tr-TR"/>
              <a:t>Fourth level</a:t>
            </a:r>
          </a:p>
          <a:p>
            <a:pPr lvl="4"/>
            <a:r>
              <a:rPr lang="tr-TR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809D08-5636-224B-85A5-6A0060D354D7}" type="datetimeFigureOut">
              <a:rPr lang="en-US" smtClean="0"/>
              <a:t>3/7/21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2DE5F9-0EBE-314B-BD07-5183B207D0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62573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Click to edit Master text styles</a:t>
            </a:r>
          </a:p>
          <a:p>
            <a:pPr lvl="1"/>
            <a:r>
              <a:rPr lang="tr-TR"/>
              <a:t>Second level</a:t>
            </a:r>
          </a:p>
          <a:p>
            <a:pPr lvl="2"/>
            <a:r>
              <a:rPr lang="tr-TR"/>
              <a:t>Third level</a:t>
            </a:r>
          </a:p>
          <a:p>
            <a:pPr lvl="3"/>
            <a:r>
              <a:rPr lang="tr-TR"/>
              <a:t>Fourth level</a:t>
            </a:r>
          </a:p>
          <a:p>
            <a:pPr lvl="4"/>
            <a:r>
              <a:rPr lang="tr-TR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809D08-5636-224B-85A5-6A0060D354D7}" type="datetimeFigureOut">
              <a:rPr lang="en-US" smtClean="0"/>
              <a:t>3/7/21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2DE5F9-0EBE-314B-BD07-5183B207D0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61316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809D08-5636-224B-85A5-6A0060D354D7}" type="datetimeFigureOut">
              <a:rPr lang="en-US" smtClean="0"/>
              <a:t>3/7/21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2DE5F9-0EBE-314B-BD07-5183B207D0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76797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Click to edit Master text styles</a:t>
            </a:r>
          </a:p>
          <a:p>
            <a:pPr lvl="1"/>
            <a:r>
              <a:rPr lang="tr-TR"/>
              <a:t>Second level</a:t>
            </a:r>
          </a:p>
          <a:p>
            <a:pPr lvl="2"/>
            <a:r>
              <a:rPr lang="tr-TR"/>
              <a:t>Third level</a:t>
            </a:r>
          </a:p>
          <a:p>
            <a:pPr lvl="3"/>
            <a:r>
              <a:rPr lang="tr-TR"/>
              <a:t>Fourth level</a:t>
            </a:r>
          </a:p>
          <a:p>
            <a:pPr lvl="4"/>
            <a:r>
              <a:rPr lang="tr-TR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Click to edit Master text styles</a:t>
            </a:r>
          </a:p>
          <a:p>
            <a:pPr lvl="1"/>
            <a:r>
              <a:rPr lang="tr-TR"/>
              <a:t>Second level</a:t>
            </a:r>
          </a:p>
          <a:p>
            <a:pPr lvl="2"/>
            <a:r>
              <a:rPr lang="tr-TR"/>
              <a:t>Third level</a:t>
            </a:r>
          </a:p>
          <a:p>
            <a:pPr lvl="3"/>
            <a:r>
              <a:rPr lang="tr-TR"/>
              <a:t>Fourth level</a:t>
            </a:r>
          </a:p>
          <a:p>
            <a:pPr lvl="4"/>
            <a:r>
              <a:rPr lang="tr-TR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809D08-5636-224B-85A5-6A0060D354D7}" type="datetimeFigureOut">
              <a:rPr lang="en-US" smtClean="0"/>
              <a:t>3/7/21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2DE5F9-0EBE-314B-BD07-5183B207D0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30223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Click to edit Master text styles</a:t>
            </a:r>
          </a:p>
          <a:p>
            <a:pPr lvl="1"/>
            <a:r>
              <a:rPr lang="tr-TR"/>
              <a:t>Second level</a:t>
            </a:r>
          </a:p>
          <a:p>
            <a:pPr lvl="2"/>
            <a:r>
              <a:rPr lang="tr-TR"/>
              <a:t>Third level</a:t>
            </a:r>
          </a:p>
          <a:p>
            <a:pPr lvl="3"/>
            <a:r>
              <a:rPr lang="tr-TR"/>
              <a:t>Fourth level</a:t>
            </a:r>
          </a:p>
          <a:p>
            <a:pPr lvl="4"/>
            <a:r>
              <a:rPr lang="tr-TR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Click to edit Master text styles</a:t>
            </a:r>
          </a:p>
          <a:p>
            <a:pPr lvl="1"/>
            <a:r>
              <a:rPr lang="tr-TR"/>
              <a:t>Second level</a:t>
            </a:r>
          </a:p>
          <a:p>
            <a:pPr lvl="2"/>
            <a:r>
              <a:rPr lang="tr-TR"/>
              <a:t>Third level</a:t>
            </a:r>
          </a:p>
          <a:p>
            <a:pPr lvl="3"/>
            <a:r>
              <a:rPr lang="tr-TR"/>
              <a:t>Fourth level</a:t>
            </a:r>
          </a:p>
          <a:p>
            <a:pPr lvl="4"/>
            <a:r>
              <a:rPr lang="tr-TR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809D08-5636-224B-85A5-6A0060D354D7}" type="datetimeFigureOut">
              <a:rPr lang="en-US" smtClean="0"/>
              <a:t>3/7/21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2DE5F9-0EBE-314B-BD07-5183B207D0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4436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809D08-5636-224B-85A5-6A0060D354D7}" type="datetimeFigureOut">
              <a:rPr lang="en-US" smtClean="0"/>
              <a:t>3/7/21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2DE5F9-0EBE-314B-BD07-5183B207D0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89560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809D08-5636-224B-85A5-6A0060D354D7}" type="datetimeFigureOut">
              <a:rPr lang="en-US" smtClean="0"/>
              <a:t>3/7/21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2DE5F9-0EBE-314B-BD07-5183B207D0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53269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Click to edit Master text styles</a:t>
            </a:r>
          </a:p>
          <a:p>
            <a:pPr lvl="1"/>
            <a:r>
              <a:rPr lang="tr-TR"/>
              <a:t>Second level</a:t>
            </a:r>
          </a:p>
          <a:p>
            <a:pPr lvl="2"/>
            <a:r>
              <a:rPr lang="tr-TR"/>
              <a:t>Third level</a:t>
            </a:r>
          </a:p>
          <a:p>
            <a:pPr lvl="3"/>
            <a:r>
              <a:rPr lang="tr-TR"/>
              <a:t>Fourth level</a:t>
            </a:r>
          </a:p>
          <a:p>
            <a:pPr lvl="4"/>
            <a:r>
              <a:rPr lang="tr-TR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809D08-5636-224B-85A5-6A0060D354D7}" type="datetimeFigureOut">
              <a:rPr lang="en-US" smtClean="0"/>
              <a:t>3/7/21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2DE5F9-0EBE-314B-BD07-5183B207D0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28154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809D08-5636-224B-85A5-6A0060D354D7}" type="datetimeFigureOut">
              <a:rPr lang="en-US" smtClean="0"/>
              <a:t>3/7/21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2DE5F9-0EBE-314B-BD07-5183B207D0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98191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Click to edit Master text styles</a:t>
            </a:r>
          </a:p>
          <a:p>
            <a:pPr lvl="1"/>
            <a:r>
              <a:rPr lang="tr-TR"/>
              <a:t>Second level</a:t>
            </a:r>
          </a:p>
          <a:p>
            <a:pPr lvl="2"/>
            <a:r>
              <a:rPr lang="tr-TR"/>
              <a:t>Third level</a:t>
            </a:r>
          </a:p>
          <a:p>
            <a:pPr lvl="3"/>
            <a:r>
              <a:rPr lang="tr-TR"/>
              <a:t>Fourth level</a:t>
            </a:r>
          </a:p>
          <a:p>
            <a:pPr lvl="4"/>
            <a:r>
              <a:rPr lang="tr-TR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809D08-5636-224B-85A5-6A0060D354D7}" type="datetimeFigureOut">
              <a:rPr lang="en-US" smtClean="0"/>
              <a:t>3/7/21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2DE5F9-0EBE-314B-BD07-5183B207D0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87949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Başlık"/>
          <p:cNvSpPr>
            <a:spLocks noGrp="1"/>
          </p:cNvSpPr>
          <p:nvPr>
            <p:ph type="ctrTitle" sz="quarter"/>
          </p:nvPr>
        </p:nvSpPr>
        <p:spPr>
          <a:xfrm>
            <a:off x="685800" y="1395412"/>
            <a:ext cx="7772400" cy="1470025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tr-TR" b="1" dirty="0">
                <a:latin typeface="Times New Roman"/>
                <a:cs typeface="Times New Roman"/>
              </a:rPr>
              <a:t>Mikrobiyoloji-1</a:t>
            </a:r>
          </a:p>
        </p:txBody>
      </p:sp>
      <p:sp>
        <p:nvSpPr>
          <p:cNvPr id="5" name="4 Alt Başlık"/>
          <p:cNvSpPr>
            <a:spLocks noGrp="1"/>
          </p:cNvSpPr>
          <p:nvPr>
            <p:ph type="subTitle" sz="quarter" idx="1"/>
          </p:nvPr>
        </p:nvSpPr>
        <p:spPr>
          <a:xfrm>
            <a:off x="1371600" y="3902026"/>
            <a:ext cx="6296025" cy="732537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tr-TR" b="1" dirty="0">
                <a:solidFill>
                  <a:srgbClr val="000000"/>
                </a:solidFill>
                <a:latin typeface="Times New Roman"/>
                <a:cs typeface="Times New Roman"/>
              </a:rPr>
              <a:t>Ders: Nükleik asitler</a:t>
            </a:r>
          </a:p>
        </p:txBody>
      </p:sp>
    </p:spTree>
    <p:extLst>
      <p:ext uri="{BB962C8B-B14F-4D97-AF65-F5344CB8AC3E}">
        <p14:creationId xmlns:p14="http://schemas.microsoft.com/office/powerpoint/2010/main" val="241645064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964871"/>
            <a:ext cx="8229600" cy="3442308"/>
          </a:xfrm>
        </p:spPr>
        <p:txBody>
          <a:bodyPr>
            <a:normAutofit/>
          </a:bodyPr>
          <a:lstStyle/>
          <a:p>
            <a:pPr algn="just">
              <a:defRPr/>
            </a:pPr>
            <a:r>
              <a:rPr lang="tr-TR" sz="2800" dirty="0" err="1">
                <a:latin typeface="Times New Roman"/>
                <a:cs typeface="Times New Roman"/>
              </a:rPr>
              <a:t>Plasmidlerin</a:t>
            </a:r>
            <a:r>
              <a:rPr lang="tr-TR" sz="2800" dirty="0">
                <a:latin typeface="Times New Roman"/>
                <a:cs typeface="Times New Roman"/>
              </a:rPr>
              <a:t> taşıdıkları genetik bilgiler bakterinin yaşamı için gerekli veya şart değildir. Bunlar olmadan da bakteriler gelişebilir, yaşar ve üreyebilirler. </a:t>
            </a:r>
          </a:p>
          <a:p>
            <a:pPr algn="just">
              <a:defRPr/>
            </a:pPr>
            <a:r>
              <a:rPr lang="tr-TR" sz="2800" dirty="0">
                <a:latin typeface="Times New Roman"/>
                <a:cs typeface="Times New Roman"/>
              </a:rPr>
              <a:t>Fakat </a:t>
            </a:r>
            <a:r>
              <a:rPr lang="tr-TR" sz="2800" dirty="0" err="1">
                <a:latin typeface="Times New Roman"/>
                <a:cs typeface="Times New Roman"/>
              </a:rPr>
              <a:t>plasmid’ler</a:t>
            </a:r>
            <a:r>
              <a:rPr lang="tr-TR" sz="2800" dirty="0">
                <a:latin typeface="Times New Roman"/>
                <a:cs typeface="Times New Roman"/>
              </a:rPr>
              <a:t> bakterilere; antibiyotiklere, metallere dirençlilik, adezyon, </a:t>
            </a:r>
            <a:r>
              <a:rPr lang="tr-TR" sz="2800" dirty="0" err="1">
                <a:latin typeface="Times New Roman"/>
                <a:cs typeface="Times New Roman"/>
              </a:rPr>
              <a:t>fermentasyon</a:t>
            </a:r>
            <a:r>
              <a:rPr lang="tr-TR" sz="2800" dirty="0">
                <a:latin typeface="Times New Roman"/>
                <a:cs typeface="Times New Roman"/>
              </a:rPr>
              <a:t>, </a:t>
            </a:r>
            <a:r>
              <a:rPr lang="tr-TR" sz="2800" dirty="0" err="1">
                <a:latin typeface="Times New Roman"/>
                <a:cs typeface="Times New Roman"/>
              </a:rPr>
              <a:t>toksijenite</a:t>
            </a:r>
            <a:r>
              <a:rPr lang="tr-TR" sz="2800" dirty="0">
                <a:latin typeface="Times New Roman"/>
                <a:cs typeface="Times New Roman"/>
              </a:rPr>
              <a:t>, </a:t>
            </a:r>
            <a:r>
              <a:rPr lang="tr-TR" sz="2800" dirty="0" err="1">
                <a:latin typeface="Times New Roman"/>
                <a:cs typeface="Times New Roman"/>
              </a:rPr>
              <a:t>patojenite</a:t>
            </a:r>
            <a:r>
              <a:rPr lang="tr-TR" sz="2800" dirty="0">
                <a:latin typeface="Times New Roman"/>
                <a:cs typeface="Times New Roman"/>
              </a:rPr>
              <a:t>, </a:t>
            </a:r>
            <a:r>
              <a:rPr lang="tr-TR" sz="2800" dirty="0" err="1">
                <a:latin typeface="Times New Roman"/>
                <a:cs typeface="Times New Roman"/>
              </a:rPr>
              <a:t>proteolitik</a:t>
            </a:r>
            <a:r>
              <a:rPr lang="tr-TR" sz="2800" dirty="0">
                <a:latin typeface="Times New Roman"/>
                <a:cs typeface="Times New Roman"/>
              </a:rPr>
              <a:t> aktivite ve </a:t>
            </a:r>
            <a:r>
              <a:rPr lang="tr-TR" sz="2800" dirty="0" err="1">
                <a:latin typeface="Times New Roman"/>
                <a:cs typeface="Times New Roman"/>
              </a:rPr>
              <a:t>virulens</a:t>
            </a:r>
            <a:r>
              <a:rPr lang="tr-TR" sz="2800" dirty="0">
                <a:latin typeface="Times New Roman"/>
                <a:cs typeface="Times New Roman"/>
              </a:rPr>
              <a:t> kazandırırlar. </a:t>
            </a:r>
          </a:p>
        </p:txBody>
      </p:sp>
      <p:sp>
        <p:nvSpPr>
          <p:cNvPr id="4" name="1 Başlık"/>
          <p:cNvSpPr>
            <a:spLocks noGrp="1"/>
          </p:cNvSpPr>
          <p:nvPr>
            <p:ph type="title"/>
          </p:nvPr>
        </p:nvSpPr>
        <p:spPr>
          <a:xfrm>
            <a:off x="457200" y="362662"/>
            <a:ext cx="8229600" cy="1143000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tr-TR" sz="3600" b="1" dirty="0">
                <a:latin typeface="Times New Roman"/>
                <a:cs typeface="Times New Roman"/>
              </a:rPr>
              <a:t>Ekstra </a:t>
            </a:r>
            <a:r>
              <a:rPr lang="tr-TR" sz="3600" b="1" dirty="0" err="1">
                <a:latin typeface="Times New Roman"/>
                <a:cs typeface="Times New Roman"/>
              </a:rPr>
              <a:t>Kromozomal</a:t>
            </a:r>
            <a:r>
              <a:rPr lang="tr-TR" sz="3600" b="1" dirty="0">
                <a:latin typeface="Times New Roman"/>
                <a:cs typeface="Times New Roman"/>
              </a:rPr>
              <a:t> Genetik Elementler</a:t>
            </a:r>
          </a:p>
        </p:txBody>
      </p:sp>
    </p:spTree>
    <p:extLst>
      <p:ext uri="{BB962C8B-B14F-4D97-AF65-F5344CB8AC3E}">
        <p14:creationId xmlns:p14="http://schemas.microsoft.com/office/powerpoint/2010/main" val="302902962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2015170"/>
            <a:ext cx="8229600" cy="2775842"/>
          </a:xfrm>
        </p:spPr>
        <p:txBody>
          <a:bodyPr>
            <a:normAutofit/>
          </a:bodyPr>
          <a:lstStyle/>
          <a:p>
            <a:pPr marL="0" indent="0">
              <a:buNone/>
              <a:defRPr/>
            </a:pPr>
            <a:r>
              <a:rPr lang="tr-TR" sz="2800" b="1" dirty="0">
                <a:solidFill>
                  <a:srgbClr val="000000"/>
                </a:solidFill>
                <a:latin typeface="Times New Roman"/>
                <a:cs typeface="Times New Roman"/>
              </a:rPr>
              <a:t>Doğal </a:t>
            </a:r>
            <a:r>
              <a:rPr lang="tr-TR" sz="2800" b="1" dirty="0" err="1">
                <a:solidFill>
                  <a:srgbClr val="000000"/>
                </a:solidFill>
                <a:latin typeface="Times New Roman"/>
                <a:cs typeface="Times New Roman"/>
              </a:rPr>
              <a:t>plasmidler</a:t>
            </a:r>
            <a:endParaRPr lang="tr-TR" sz="2800" b="1" dirty="0">
              <a:solidFill>
                <a:srgbClr val="000000"/>
              </a:solidFill>
              <a:latin typeface="Times New Roman"/>
              <a:cs typeface="Times New Roman"/>
            </a:endParaRPr>
          </a:p>
          <a:p>
            <a:pPr algn="just">
              <a:defRPr/>
            </a:pPr>
            <a:r>
              <a:rPr lang="tr-TR" sz="2800" dirty="0">
                <a:solidFill>
                  <a:srgbClr val="000000"/>
                </a:solidFill>
                <a:latin typeface="Times New Roman"/>
                <a:cs typeface="Times New Roman"/>
              </a:rPr>
              <a:t>Gram pozitif ve Gram negatif mikroorganizmalarda bulunur. Kromozomun %1-2’si kadar uzunlukta çift sarmal ve DNA karakterinde genetik elementlerdir. </a:t>
            </a:r>
          </a:p>
        </p:txBody>
      </p:sp>
      <p:sp>
        <p:nvSpPr>
          <p:cNvPr id="4" name="1 Başlık"/>
          <p:cNvSpPr>
            <a:spLocks noGrp="1"/>
          </p:cNvSpPr>
          <p:nvPr>
            <p:ph type="title"/>
          </p:nvPr>
        </p:nvSpPr>
        <p:spPr>
          <a:xfrm>
            <a:off x="457200" y="362662"/>
            <a:ext cx="8229600" cy="1143000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tr-TR" sz="3600" b="1" dirty="0">
                <a:latin typeface="Times New Roman"/>
                <a:cs typeface="Times New Roman"/>
              </a:rPr>
              <a:t>Ekstra </a:t>
            </a:r>
            <a:r>
              <a:rPr lang="tr-TR" sz="3600" b="1" dirty="0" err="1">
                <a:latin typeface="Times New Roman"/>
                <a:cs typeface="Times New Roman"/>
              </a:rPr>
              <a:t>Kromozomal</a:t>
            </a:r>
            <a:r>
              <a:rPr lang="tr-TR" sz="3600" b="1" dirty="0">
                <a:latin typeface="Times New Roman"/>
                <a:cs typeface="Times New Roman"/>
              </a:rPr>
              <a:t> Genetik Elementler</a:t>
            </a:r>
          </a:p>
        </p:txBody>
      </p:sp>
    </p:spTree>
    <p:extLst>
      <p:ext uri="{BB962C8B-B14F-4D97-AF65-F5344CB8AC3E}">
        <p14:creationId xmlns:p14="http://schemas.microsoft.com/office/powerpoint/2010/main" val="158414446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defRPr/>
            </a:pPr>
            <a:r>
              <a:rPr lang="tr-TR" sz="2800" dirty="0">
                <a:latin typeface="Times New Roman"/>
                <a:cs typeface="Times New Roman"/>
              </a:rPr>
              <a:t>Bakterilerde bulunan büyük </a:t>
            </a:r>
            <a:r>
              <a:rPr lang="tr-TR" sz="2800" dirty="0" err="1">
                <a:latin typeface="Times New Roman"/>
                <a:cs typeface="Times New Roman"/>
              </a:rPr>
              <a:t>plasmidler</a:t>
            </a:r>
            <a:r>
              <a:rPr lang="tr-TR" sz="2800" dirty="0">
                <a:latin typeface="Times New Roman"/>
                <a:cs typeface="Times New Roman"/>
              </a:rPr>
              <a:t> kendilerini ve/veya kendilerinde bulunan özel genleri kendi cinsinden olanlara transfer edebilirler (</a:t>
            </a:r>
            <a:r>
              <a:rPr lang="tr-TR" sz="2800" dirty="0" err="1">
                <a:latin typeface="Times New Roman"/>
                <a:cs typeface="Times New Roman"/>
              </a:rPr>
              <a:t>Konjugatif</a:t>
            </a:r>
            <a:r>
              <a:rPr lang="tr-TR" sz="2800" dirty="0">
                <a:latin typeface="Times New Roman"/>
                <a:cs typeface="Times New Roman"/>
              </a:rPr>
              <a:t> </a:t>
            </a:r>
            <a:r>
              <a:rPr lang="tr-TR" sz="2800" dirty="0" err="1">
                <a:latin typeface="Times New Roman"/>
                <a:cs typeface="Times New Roman"/>
              </a:rPr>
              <a:t>plasmidler</a:t>
            </a:r>
            <a:r>
              <a:rPr lang="tr-TR" sz="2800" dirty="0">
                <a:latin typeface="Times New Roman"/>
                <a:cs typeface="Times New Roman"/>
              </a:rPr>
              <a:t>).</a:t>
            </a:r>
          </a:p>
          <a:p>
            <a:pPr algn="just">
              <a:defRPr/>
            </a:pPr>
            <a:r>
              <a:rPr lang="tr-TR" sz="2800" dirty="0">
                <a:latin typeface="Times New Roman"/>
                <a:cs typeface="Times New Roman"/>
              </a:rPr>
              <a:t>Küçük </a:t>
            </a:r>
            <a:r>
              <a:rPr lang="tr-TR" sz="2800" dirty="0" err="1">
                <a:latin typeface="Times New Roman"/>
                <a:cs typeface="Times New Roman"/>
              </a:rPr>
              <a:t>plasmidler</a:t>
            </a:r>
            <a:r>
              <a:rPr lang="tr-TR" sz="2800" dirty="0">
                <a:latin typeface="Times New Roman"/>
                <a:cs typeface="Times New Roman"/>
              </a:rPr>
              <a:t> ise büyük </a:t>
            </a:r>
            <a:r>
              <a:rPr lang="tr-TR" sz="2800" dirty="0" err="1">
                <a:latin typeface="Times New Roman"/>
                <a:cs typeface="Times New Roman"/>
              </a:rPr>
              <a:t>plasmidlerin</a:t>
            </a:r>
            <a:r>
              <a:rPr lang="tr-TR" sz="2800" dirty="0">
                <a:latin typeface="Times New Roman"/>
                <a:cs typeface="Times New Roman"/>
              </a:rPr>
              <a:t> yardımı ile transfer edebilirler (</a:t>
            </a:r>
            <a:r>
              <a:rPr lang="tr-TR" sz="2800" dirty="0" err="1">
                <a:latin typeface="Times New Roman"/>
                <a:cs typeface="Times New Roman"/>
              </a:rPr>
              <a:t>Nonkonjugatif</a:t>
            </a:r>
            <a:r>
              <a:rPr lang="tr-TR" sz="2800" dirty="0">
                <a:latin typeface="Times New Roman"/>
                <a:cs typeface="Times New Roman"/>
              </a:rPr>
              <a:t> </a:t>
            </a:r>
            <a:r>
              <a:rPr lang="tr-TR" sz="2800" dirty="0" err="1">
                <a:latin typeface="Times New Roman"/>
                <a:cs typeface="Times New Roman"/>
              </a:rPr>
              <a:t>plasmid</a:t>
            </a:r>
            <a:r>
              <a:rPr lang="tr-TR" sz="2800" dirty="0">
                <a:latin typeface="Times New Roman"/>
                <a:cs typeface="Times New Roman"/>
              </a:rPr>
              <a:t>).</a:t>
            </a:r>
          </a:p>
          <a:p>
            <a:pPr marL="0" indent="0">
              <a:buNone/>
              <a:defRPr/>
            </a:pPr>
            <a:endParaRPr lang="tr-TR" sz="2800" dirty="0">
              <a:latin typeface="Times New Roman"/>
              <a:cs typeface="Times New Roman"/>
            </a:endParaRPr>
          </a:p>
        </p:txBody>
      </p:sp>
      <p:sp>
        <p:nvSpPr>
          <p:cNvPr id="4" name="1 Başlık"/>
          <p:cNvSpPr>
            <a:spLocks noGrp="1"/>
          </p:cNvSpPr>
          <p:nvPr>
            <p:ph type="title"/>
          </p:nvPr>
        </p:nvSpPr>
        <p:spPr>
          <a:xfrm>
            <a:off x="457200" y="362662"/>
            <a:ext cx="8229600" cy="1143000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tr-TR" sz="3600" b="1" dirty="0">
                <a:latin typeface="Times New Roman"/>
                <a:cs typeface="Times New Roman"/>
              </a:rPr>
              <a:t>Ekstra </a:t>
            </a:r>
            <a:r>
              <a:rPr lang="tr-TR" sz="3600" b="1" dirty="0" err="1">
                <a:latin typeface="Times New Roman"/>
                <a:cs typeface="Times New Roman"/>
              </a:rPr>
              <a:t>Kromozomal</a:t>
            </a:r>
            <a:r>
              <a:rPr lang="tr-TR" sz="3600" b="1" dirty="0">
                <a:latin typeface="Times New Roman"/>
                <a:cs typeface="Times New Roman"/>
              </a:rPr>
              <a:t> Genetik Elementler</a:t>
            </a:r>
          </a:p>
        </p:txBody>
      </p:sp>
    </p:spTree>
    <p:extLst>
      <p:ext uri="{BB962C8B-B14F-4D97-AF65-F5344CB8AC3E}">
        <p14:creationId xmlns:p14="http://schemas.microsoft.com/office/powerpoint/2010/main" val="157074859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93624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tr-TR" sz="3600" b="1" dirty="0" err="1">
                <a:latin typeface="Times New Roman"/>
                <a:cs typeface="Times New Roman"/>
              </a:rPr>
              <a:t>Plasmidlerin</a:t>
            </a:r>
            <a:r>
              <a:rPr lang="tr-TR" sz="3600" b="1" dirty="0">
                <a:latin typeface="Times New Roman"/>
                <a:cs typeface="Times New Roman"/>
              </a:rPr>
              <a:t> Sınıflandırılması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657413" y="1270938"/>
            <a:ext cx="7620000" cy="4866461"/>
          </a:xfrm>
        </p:spPr>
        <p:txBody>
          <a:bodyPr>
            <a:noAutofit/>
          </a:bodyPr>
          <a:lstStyle/>
          <a:p>
            <a:pPr marL="0" indent="0">
              <a:buNone/>
              <a:defRPr/>
            </a:pPr>
            <a:r>
              <a:rPr lang="tr-TR" sz="2800" dirty="0">
                <a:solidFill>
                  <a:srgbClr val="000000"/>
                </a:solidFill>
                <a:latin typeface="Times New Roman"/>
                <a:cs typeface="Times New Roman"/>
              </a:rPr>
              <a:t>1. Büyüklük</a:t>
            </a:r>
          </a:p>
          <a:p>
            <a:pPr lvl="1">
              <a:defRPr/>
            </a:pPr>
            <a:r>
              <a:rPr lang="tr-TR" dirty="0">
                <a:solidFill>
                  <a:srgbClr val="000000"/>
                </a:solidFill>
                <a:latin typeface="Times New Roman"/>
                <a:cs typeface="Times New Roman"/>
              </a:rPr>
              <a:t>Çok küçük: 1-10x10</a:t>
            </a:r>
            <a:r>
              <a:rPr lang="tr-TR" baseline="30000" dirty="0">
                <a:solidFill>
                  <a:srgbClr val="000000"/>
                </a:solidFill>
                <a:latin typeface="Times New Roman"/>
                <a:cs typeface="Times New Roman"/>
              </a:rPr>
              <a:t>6</a:t>
            </a:r>
          </a:p>
          <a:p>
            <a:pPr lvl="1">
              <a:defRPr/>
            </a:pPr>
            <a:r>
              <a:rPr lang="tr-TR" dirty="0">
                <a:solidFill>
                  <a:srgbClr val="000000"/>
                </a:solidFill>
                <a:latin typeface="Times New Roman"/>
                <a:cs typeface="Times New Roman"/>
              </a:rPr>
              <a:t>Küçük: 10-50x10</a:t>
            </a:r>
            <a:r>
              <a:rPr lang="tr-TR" baseline="30000" dirty="0">
                <a:solidFill>
                  <a:srgbClr val="000000"/>
                </a:solidFill>
                <a:latin typeface="Times New Roman"/>
                <a:cs typeface="Times New Roman"/>
              </a:rPr>
              <a:t>6</a:t>
            </a:r>
            <a:r>
              <a:rPr lang="tr-TR" dirty="0">
                <a:solidFill>
                  <a:srgbClr val="000000"/>
                </a:solidFill>
                <a:latin typeface="Times New Roman"/>
                <a:cs typeface="Times New Roman"/>
              </a:rPr>
              <a:t> Da</a:t>
            </a:r>
          </a:p>
          <a:p>
            <a:pPr lvl="1">
              <a:defRPr/>
            </a:pPr>
            <a:r>
              <a:rPr lang="tr-TR" dirty="0">
                <a:solidFill>
                  <a:srgbClr val="000000"/>
                </a:solidFill>
                <a:latin typeface="Times New Roman"/>
                <a:cs typeface="Times New Roman"/>
              </a:rPr>
              <a:t>Büyük: &gt;50x10</a:t>
            </a:r>
            <a:r>
              <a:rPr lang="tr-TR" baseline="30000" dirty="0">
                <a:solidFill>
                  <a:srgbClr val="000000"/>
                </a:solidFill>
                <a:latin typeface="Times New Roman"/>
                <a:cs typeface="Times New Roman"/>
              </a:rPr>
              <a:t>6</a:t>
            </a:r>
            <a:r>
              <a:rPr lang="tr-TR" dirty="0">
                <a:solidFill>
                  <a:srgbClr val="000000"/>
                </a:solidFill>
                <a:latin typeface="Times New Roman"/>
                <a:cs typeface="Times New Roman"/>
              </a:rPr>
              <a:t> Da daha büyük olanlar</a:t>
            </a:r>
          </a:p>
          <a:p>
            <a:pPr>
              <a:buFont typeface="Wingdings" pitchFamily="2" charset="2"/>
              <a:buNone/>
              <a:defRPr/>
            </a:pPr>
            <a:r>
              <a:rPr lang="tr-TR" sz="2800" dirty="0">
                <a:solidFill>
                  <a:srgbClr val="000000"/>
                </a:solidFill>
                <a:latin typeface="Times New Roman"/>
                <a:cs typeface="Times New Roman"/>
              </a:rPr>
              <a:t>2. Uyumluluk Özelliklerine Göre</a:t>
            </a:r>
          </a:p>
          <a:p>
            <a:pPr>
              <a:buFont typeface="Wingdings" pitchFamily="2" charset="2"/>
              <a:buNone/>
              <a:defRPr/>
            </a:pPr>
            <a:r>
              <a:rPr lang="tr-TR" sz="2800" dirty="0">
                <a:solidFill>
                  <a:srgbClr val="000000"/>
                </a:solidFill>
                <a:latin typeface="Times New Roman"/>
                <a:cs typeface="Times New Roman"/>
              </a:rPr>
              <a:t>3. </a:t>
            </a:r>
            <a:r>
              <a:rPr lang="tr-TR" sz="2800" dirty="0" err="1">
                <a:solidFill>
                  <a:srgbClr val="000000"/>
                </a:solidFill>
                <a:latin typeface="Times New Roman"/>
                <a:cs typeface="Times New Roman"/>
              </a:rPr>
              <a:t>Konjugatif</a:t>
            </a:r>
            <a:r>
              <a:rPr lang="tr-TR" sz="2800" dirty="0">
                <a:solidFill>
                  <a:srgbClr val="000000"/>
                </a:solidFill>
                <a:latin typeface="Times New Roman"/>
                <a:cs typeface="Times New Roman"/>
              </a:rPr>
              <a:t> Özelliklerine Göre</a:t>
            </a:r>
          </a:p>
          <a:p>
            <a:pPr>
              <a:buFont typeface="Wingdings" pitchFamily="2" charset="2"/>
              <a:buNone/>
              <a:defRPr/>
            </a:pPr>
            <a:r>
              <a:rPr lang="tr-TR" sz="2800" dirty="0">
                <a:solidFill>
                  <a:srgbClr val="000000"/>
                </a:solidFill>
                <a:latin typeface="Times New Roman"/>
                <a:cs typeface="Times New Roman"/>
              </a:rPr>
              <a:t>4. Taşıdıkları Spesifik Sekanslara Göre</a:t>
            </a:r>
          </a:p>
          <a:p>
            <a:pPr>
              <a:buFont typeface="Wingdings" pitchFamily="2" charset="2"/>
              <a:buNone/>
              <a:defRPr/>
            </a:pPr>
            <a:r>
              <a:rPr lang="tr-TR" sz="2800" dirty="0">
                <a:solidFill>
                  <a:srgbClr val="000000"/>
                </a:solidFill>
                <a:latin typeface="Times New Roman"/>
                <a:cs typeface="Times New Roman"/>
              </a:rPr>
              <a:t>    </a:t>
            </a:r>
          </a:p>
          <a:p>
            <a:pPr>
              <a:defRPr/>
            </a:pPr>
            <a:endParaRPr lang="tr-TR" sz="2800" dirty="0">
              <a:solidFill>
                <a:srgbClr val="000000"/>
              </a:solidFill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04475700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169486"/>
            <a:ext cx="8229600" cy="5434514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  <a:defRPr/>
            </a:pPr>
            <a:r>
              <a:rPr lang="tr-TR" sz="2800" dirty="0">
                <a:solidFill>
                  <a:srgbClr val="000000"/>
                </a:solidFill>
                <a:latin typeface="Times New Roman"/>
                <a:cs typeface="Times New Roman"/>
              </a:rPr>
              <a:t> a) F- faktörü (Seks Faktörü): Seks </a:t>
            </a:r>
            <a:r>
              <a:rPr lang="tr-TR" sz="2800" dirty="0" err="1">
                <a:solidFill>
                  <a:srgbClr val="000000"/>
                </a:solidFill>
                <a:latin typeface="Times New Roman"/>
                <a:cs typeface="Times New Roman"/>
              </a:rPr>
              <a:t>Pilusu</a:t>
            </a:r>
            <a:r>
              <a:rPr lang="tr-TR" sz="2800" dirty="0">
                <a:solidFill>
                  <a:srgbClr val="000000"/>
                </a:solidFill>
                <a:latin typeface="Times New Roman"/>
                <a:cs typeface="Times New Roman"/>
              </a:rPr>
              <a:t>. </a:t>
            </a:r>
            <a:r>
              <a:rPr lang="tr-TR" sz="2800" dirty="0" err="1">
                <a:solidFill>
                  <a:srgbClr val="000000"/>
                </a:solidFill>
                <a:latin typeface="Times New Roman"/>
                <a:cs typeface="Times New Roman"/>
              </a:rPr>
              <a:t>Hfr</a:t>
            </a:r>
            <a:r>
              <a:rPr lang="tr-TR" sz="2800" dirty="0">
                <a:solidFill>
                  <a:srgbClr val="000000"/>
                </a:solidFill>
                <a:latin typeface="Times New Roman"/>
                <a:cs typeface="Times New Roman"/>
              </a:rPr>
              <a:t> (Yüksek sıklıkla </a:t>
            </a:r>
            <a:r>
              <a:rPr lang="tr-TR" sz="2800" dirty="0" err="1">
                <a:solidFill>
                  <a:srgbClr val="000000"/>
                </a:solidFill>
                <a:latin typeface="Times New Roman"/>
                <a:cs typeface="Times New Roman"/>
              </a:rPr>
              <a:t>Rekombinasyon</a:t>
            </a:r>
            <a:r>
              <a:rPr lang="tr-TR" sz="2800" dirty="0">
                <a:solidFill>
                  <a:srgbClr val="000000"/>
                </a:solidFill>
                <a:latin typeface="Times New Roman"/>
                <a:cs typeface="Times New Roman"/>
              </a:rPr>
              <a:t>) </a:t>
            </a:r>
            <a:r>
              <a:rPr lang="tr-TR" sz="2800" dirty="0" err="1">
                <a:solidFill>
                  <a:srgbClr val="000000"/>
                </a:solidFill>
                <a:latin typeface="Times New Roman"/>
                <a:cs typeface="Times New Roman"/>
              </a:rPr>
              <a:t>Hfr</a:t>
            </a:r>
            <a:r>
              <a:rPr lang="tr-TR" sz="2800" dirty="0">
                <a:solidFill>
                  <a:srgbClr val="000000"/>
                </a:solidFill>
                <a:latin typeface="Times New Roman"/>
                <a:cs typeface="Times New Roman"/>
              </a:rPr>
              <a:t> hücreler kendi kromozomlarını ve F faktörünü F- bakterilere transfer ederler ve F+ bakteri haline getirirler.</a:t>
            </a:r>
          </a:p>
          <a:p>
            <a:pPr marL="0" indent="0">
              <a:buNone/>
              <a:defRPr/>
            </a:pPr>
            <a:r>
              <a:rPr lang="tr-TR" sz="2800" dirty="0">
                <a:solidFill>
                  <a:srgbClr val="000000"/>
                </a:solidFill>
                <a:latin typeface="Times New Roman"/>
                <a:cs typeface="Times New Roman"/>
              </a:rPr>
              <a:t>b) </a:t>
            </a:r>
            <a:r>
              <a:rPr lang="tr-TR" sz="2800" dirty="0" err="1">
                <a:solidFill>
                  <a:srgbClr val="000000"/>
                </a:solidFill>
                <a:latin typeface="Times New Roman"/>
                <a:cs typeface="Times New Roman"/>
              </a:rPr>
              <a:t>Col</a:t>
            </a:r>
            <a:r>
              <a:rPr lang="tr-TR" sz="28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tr-TR" sz="2800" dirty="0" err="1">
                <a:solidFill>
                  <a:srgbClr val="000000"/>
                </a:solidFill>
                <a:latin typeface="Times New Roman"/>
                <a:cs typeface="Times New Roman"/>
              </a:rPr>
              <a:t>Plasmidleri</a:t>
            </a:r>
            <a:r>
              <a:rPr lang="tr-TR" sz="2800" dirty="0">
                <a:solidFill>
                  <a:srgbClr val="000000"/>
                </a:solidFill>
                <a:latin typeface="Times New Roman"/>
                <a:cs typeface="Times New Roman"/>
              </a:rPr>
              <a:t> (</a:t>
            </a:r>
            <a:r>
              <a:rPr lang="tr-TR" sz="2800" dirty="0" err="1">
                <a:solidFill>
                  <a:srgbClr val="000000"/>
                </a:solidFill>
                <a:latin typeface="Times New Roman"/>
                <a:cs typeface="Times New Roman"/>
              </a:rPr>
              <a:t>Kolisinojenik</a:t>
            </a:r>
            <a:r>
              <a:rPr lang="tr-TR" sz="28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tr-TR" sz="2800" dirty="0" err="1">
                <a:solidFill>
                  <a:srgbClr val="000000"/>
                </a:solidFill>
                <a:latin typeface="Times New Roman"/>
                <a:cs typeface="Times New Roman"/>
              </a:rPr>
              <a:t>Plasmidler</a:t>
            </a:r>
            <a:r>
              <a:rPr lang="tr-TR" sz="2800" dirty="0">
                <a:solidFill>
                  <a:srgbClr val="000000"/>
                </a:solidFill>
                <a:latin typeface="Times New Roman"/>
                <a:cs typeface="Times New Roman"/>
              </a:rPr>
              <a:t>): Kolisin sentezlemeyen türlerin ölümüne neden olurlar. Genel isim olarak </a:t>
            </a:r>
            <a:r>
              <a:rPr lang="tr-TR" sz="2800" dirty="0" err="1">
                <a:solidFill>
                  <a:srgbClr val="000000"/>
                </a:solidFill>
                <a:latin typeface="Times New Roman"/>
                <a:cs typeface="Times New Roman"/>
              </a:rPr>
              <a:t>Bakteriosin</a:t>
            </a:r>
            <a:r>
              <a:rPr lang="tr-TR" sz="2800" dirty="0">
                <a:solidFill>
                  <a:srgbClr val="000000"/>
                </a:solidFill>
                <a:latin typeface="Times New Roman"/>
                <a:cs typeface="Times New Roman"/>
              </a:rPr>
              <a:t> ve </a:t>
            </a:r>
            <a:r>
              <a:rPr lang="tr-TR" sz="2800" dirty="0" err="1">
                <a:solidFill>
                  <a:srgbClr val="000000"/>
                </a:solidFill>
                <a:latin typeface="Times New Roman"/>
                <a:cs typeface="Times New Roman"/>
              </a:rPr>
              <a:t>Bakteriosinojenik</a:t>
            </a:r>
            <a:r>
              <a:rPr lang="tr-TR" sz="28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tr-TR" sz="2800" dirty="0" err="1">
                <a:solidFill>
                  <a:srgbClr val="000000"/>
                </a:solidFill>
                <a:latin typeface="Times New Roman"/>
                <a:cs typeface="Times New Roman"/>
              </a:rPr>
              <a:t>Plasmidler</a:t>
            </a:r>
            <a:r>
              <a:rPr lang="tr-TR" sz="2800" dirty="0">
                <a:solidFill>
                  <a:srgbClr val="000000"/>
                </a:solidFill>
                <a:latin typeface="Times New Roman"/>
                <a:cs typeface="Times New Roman"/>
              </a:rPr>
              <a:t> de denilir.</a:t>
            </a:r>
          </a:p>
          <a:p>
            <a:pPr algn="just">
              <a:defRPr/>
            </a:pPr>
            <a:r>
              <a:rPr lang="tr-TR" sz="2800" dirty="0">
                <a:solidFill>
                  <a:srgbClr val="000000"/>
                </a:solidFill>
                <a:latin typeface="Times New Roman"/>
                <a:cs typeface="Times New Roman"/>
              </a:rPr>
              <a:t>Y. </a:t>
            </a:r>
            <a:r>
              <a:rPr lang="tr-TR" sz="2800" dirty="0" err="1">
                <a:solidFill>
                  <a:srgbClr val="000000"/>
                </a:solidFill>
                <a:latin typeface="Times New Roman"/>
                <a:cs typeface="Times New Roman"/>
              </a:rPr>
              <a:t>pestis</a:t>
            </a:r>
            <a:r>
              <a:rPr lang="tr-TR" sz="2800" dirty="0">
                <a:solidFill>
                  <a:srgbClr val="000000"/>
                </a:solidFill>
                <a:latin typeface="Times New Roman"/>
                <a:cs typeface="Times New Roman"/>
              </a:rPr>
              <a:t>: </a:t>
            </a:r>
            <a:r>
              <a:rPr lang="tr-TR" sz="2800" dirty="0" err="1">
                <a:solidFill>
                  <a:srgbClr val="000000"/>
                </a:solidFill>
                <a:latin typeface="Times New Roman"/>
                <a:cs typeface="Times New Roman"/>
              </a:rPr>
              <a:t>Pestisin</a:t>
            </a:r>
            <a:r>
              <a:rPr lang="tr-TR" sz="28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</a:p>
          <a:p>
            <a:pPr algn="just">
              <a:defRPr/>
            </a:pPr>
            <a:r>
              <a:rPr lang="tr-TR" sz="2800" dirty="0">
                <a:solidFill>
                  <a:srgbClr val="000000"/>
                </a:solidFill>
                <a:latin typeface="Times New Roman"/>
                <a:cs typeface="Times New Roman"/>
              </a:rPr>
              <a:t>M. </a:t>
            </a:r>
            <a:r>
              <a:rPr lang="tr-TR" sz="2800" dirty="0" err="1">
                <a:solidFill>
                  <a:srgbClr val="000000"/>
                </a:solidFill>
                <a:latin typeface="Times New Roman"/>
                <a:cs typeface="Times New Roman"/>
              </a:rPr>
              <a:t>tuberculosis</a:t>
            </a:r>
            <a:r>
              <a:rPr lang="tr-TR" sz="2800" dirty="0">
                <a:solidFill>
                  <a:srgbClr val="000000"/>
                </a:solidFill>
                <a:latin typeface="Times New Roman"/>
                <a:cs typeface="Times New Roman"/>
              </a:rPr>
              <a:t>: </a:t>
            </a:r>
            <a:r>
              <a:rPr lang="tr-TR" sz="2800" dirty="0" err="1">
                <a:solidFill>
                  <a:srgbClr val="000000"/>
                </a:solidFill>
                <a:latin typeface="Times New Roman"/>
                <a:cs typeface="Times New Roman"/>
              </a:rPr>
              <a:t>Tüberkulosin</a:t>
            </a:r>
            <a:endParaRPr lang="tr-TR" sz="2800" dirty="0">
              <a:solidFill>
                <a:srgbClr val="000000"/>
              </a:solidFill>
              <a:latin typeface="Times New Roman"/>
              <a:cs typeface="Times New Roman"/>
            </a:endParaRPr>
          </a:p>
          <a:p>
            <a:pPr algn="just">
              <a:defRPr/>
            </a:pPr>
            <a:r>
              <a:rPr lang="tr-TR" sz="2800" dirty="0">
                <a:solidFill>
                  <a:srgbClr val="000000"/>
                </a:solidFill>
                <a:latin typeface="Times New Roman"/>
                <a:cs typeface="Times New Roman"/>
              </a:rPr>
              <a:t>E. </a:t>
            </a:r>
            <a:r>
              <a:rPr lang="tr-TR" sz="2800" dirty="0" err="1">
                <a:solidFill>
                  <a:srgbClr val="000000"/>
                </a:solidFill>
                <a:latin typeface="Times New Roman"/>
                <a:cs typeface="Times New Roman"/>
              </a:rPr>
              <a:t>coli</a:t>
            </a:r>
            <a:r>
              <a:rPr lang="tr-TR" sz="2800" dirty="0">
                <a:solidFill>
                  <a:srgbClr val="000000"/>
                </a:solidFill>
                <a:latin typeface="Times New Roman"/>
                <a:cs typeface="Times New Roman"/>
              </a:rPr>
              <a:t>: Kolisin</a:t>
            </a:r>
          </a:p>
          <a:p>
            <a:pPr algn="just">
              <a:defRPr/>
            </a:pPr>
            <a:r>
              <a:rPr lang="tr-TR" sz="2800" dirty="0">
                <a:solidFill>
                  <a:srgbClr val="000000"/>
                </a:solidFill>
                <a:latin typeface="Times New Roman"/>
                <a:cs typeface="Times New Roman"/>
              </a:rPr>
              <a:t>K. </a:t>
            </a:r>
            <a:r>
              <a:rPr lang="tr-TR" sz="2800" dirty="0" err="1">
                <a:solidFill>
                  <a:srgbClr val="000000"/>
                </a:solidFill>
                <a:latin typeface="Times New Roman"/>
                <a:cs typeface="Times New Roman"/>
              </a:rPr>
              <a:t>pneumonia</a:t>
            </a:r>
            <a:r>
              <a:rPr lang="tr-TR" sz="2800" dirty="0">
                <a:solidFill>
                  <a:srgbClr val="000000"/>
                </a:solidFill>
                <a:latin typeface="Times New Roman"/>
                <a:cs typeface="Times New Roman"/>
              </a:rPr>
              <a:t>: </a:t>
            </a:r>
            <a:r>
              <a:rPr lang="tr-TR" sz="2800" dirty="0" err="1">
                <a:solidFill>
                  <a:srgbClr val="000000"/>
                </a:solidFill>
                <a:latin typeface="Times New Roman"/>
                <a:cs typeface="Times New Roman"/>
              </a:rPr>
              <a:t>Pneumosin</a:t>
            </a:r>
            <a:endParaRPr lang="tr-TR" sz="2800" dirty="0">
              <a:solidFill>
                <a:srgbClr val="000000"/>
              </a:solidFill>
              <a:latin typeface="Times New Roman"/>
              <a:cs typeface="Times New Roman"/>
            </a:endParaRPr>
          </a:p>
          <a:p>
            <a:pPr algn="just">
              <a:defRPr/>
            </a:pPr>
            <a:r>
              <a:rPr lang="tr-TR" sz="2800" dirty="0">
                <a:solidFill>
                  <a:srgbClr val="000000"/>
                </a:solidFill>
                <a:latin typeface="Times New Roman"/>
                <a:cs typeface="Times New Roman"/>
              </a:rPr>
              <a:t>L. </a:t>
            </a:r>
            <a:r>
              <a:rPr lang="tr-TR" sz="2800" dirty="0" err="1">
                <a:solidFill>
                  <a:srgbClr val="000000"/>
                </a:solidFill>
                <a:latin typeface="Times New Roman"/>
                <a:cs typeface="Times New Roman"/>
              </a:rPr>
              <a:t>monocytogenes</a:t>
            </a:r>
            <a:r>
              <a:rPr lang="tr-TR" sz="2800" dirty="0">
                <a:solidFill>
                  <a:srgbClr val="000000"/>
                </a:solidFill>
                <a:latin typeface="Times New Roman"/>
                <a:cs typeface="Times New Roman"/>
              </a:rPr>
              <a:t>: </a:t>
            </a:r>
            <a:r>
              <a:rPr lang="tr-TR" sz="2800" dirty="0" err="1">
                <a:solidFill>
                  <a:srgbClr val="000000"/>
                </a:solidFill>
                <a:latin typeface="Times New Roman"/>
                <a:cs typeface="Times New Roman"/>
              </a:rPr>
              <a:t>Monosin</a:t>
            </a:r>
            <a:endParaRPr lang="tr-TR" sz="2800" dirty="0">
              <a:solidFill>
                <a:srgbClr val="000000"/>
              </a:solidFill>
              <a:latin typeface="Times New Roman"/>
              <a:cs typeface="Times New Roman"/>
            </a:endParaRPr>
          </a:p>
          <a:p>
            <a:pPr algn="just">
              <a:buFont typeface="Wingdings" pitchFamily="2" charset="2"/>
              <a:buNone/>
              <a:defRPr/>
            </a:pPr>
            <a:endParaRPr lang="tr-TR" sz="2800" dirty="0">
              <a:solidFill>
                <a:srgbClr val="000000"/>
              </a:solidFill>
              <a:latin typeface="Times New Roman"/>
              <a:cs typeface="Times New Roman"/>
            </a:endParaRPr>
          </a:p>
        </p:txBody>
      </p:sp>
      <p:sp>
        <p:nvSpPr>
          <p:cNvPr id="4" name="1 Başlık"/>
          <p:cNvSpPr>
            <a:spLocks noGrp="1"/>
          </p:cNvSpPr>
          <p:nvPr>
            <p:ph type="title"/>
          </p:nvPr>
        </p:nvSpPr>
        <p:spPr>
          <a:xfrm>
            <a:off x="457200" y="254000"/>
            <a:ext cx="8229600" cy="915486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tr-TR" sz="3600" b="1" dirty="0">
                <a:latin typeface="Times New Roman"/>
                <a:cs typeface="Times New Roman"/>
              </a:rPr>
              <a:t>Ekstra </a:t>
            </a:r>
            <a:r>
              <a:rPr lang="tr-TR" sz="3600" b="1" dirty="0" err="1">
                <a:latin typeface="Times New Roman"/>
                <a:cs typeface="Times New Roman"/>
              </a:rPr>
              <a:t>Kromozomal</a:t>
            </a:r>
            <a:r>
              <a:rPr lang="tr-TR" sz="3600" b="1" dirty="0">
                <a:latin typeface="Times New Roman"/>
                <a:cs typeface="Times New Roman"/>
              </a:rPr>
              <a:t> Genetik Elementler</a:t>
            </a:r>
          </a:p>
        </p:txBody>
      </p:sp>
    </p:spTree>
    <p:extLst>
      <p:ext uri="{BB962C8B-B14F-4D97-AF65-F5344CB8AC3E}">
        <p14:creationId xmlns:p14="http://schemas.microsoft.com/office/powerpoint/2010/main" val="222930716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374588"/>
            <a:ext cx="8229600" cy="4751575"/>
          </a:xfrm>
        </p:spPr>
        <p:txBody>
          <a:bodyPr>
            <a:normAutofit/>
          </a:bodyPr>
          <a:lstStyle/>
          <a:p>
            <a:pPr marL="0" indent="0">
              <a:buNone/>
              <a:defRPr/>
            </a:pPr>
            <a:r>
              <a:rPr lang="tr-TR" sz="2800" dirty="0">
                <a:solidFill>
                  <a:srgbClr val="000000"/>
                </a:solidFill>
                <a:latin typeface="Times New Roman"/>
                <a:cs typeface="Times New Roman"/>
              </a:rPr>
              <a:t>c) R- </a:t>
            </a:r>
            <a:r>
              <a:rPr lang="tr-TR" sz="2800" dirty="0" err="1">
                <a:solidFill>
                  <a:srgbClr val="000000"/>
                </a:solidFill>
                <a:latin typeface="Times New Roman"/>
                <a:cs typeface="Times New Roman"/>
              </a:rPr>
              <a:t>Plasmidleri</a:t>
            </a:r>
            <a:r>
              <a:rPr lang="tr-TR" sz="2800" dirty="0">
                <a:solidFill>
                  <a:srgbClr val="000000"/>
                </a:solidFill>
                <a:latin typeface="Times New Roman"/>
                <a:cs typeface="Times New Roman"/>
              </a:rPr>
              <a:t>: </a:t>
            </a:r>
            <a:r>
              <a:rPr lang="tr-TR" sz="2800" dirty="0" err="1">
                <a:solidFill>
                  <a:srgbClr val="000000"/>
                </a:solidFill>
                <a:latin typeface="Times New Roman"/>
                <a:cs typeface="Times New Roman"/>
              </a:rPr>
              <a:t>Rezistenslik</a:t>
            </a:r>
            <a:r>
              <a:rPr lang="tr-TR" sz="28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tr-TR" sz="2800" dirty="0" err="1">
                <a:solidFill>
                  <a:srgbClr val="000000"/>
                </a:solidFill>
                <a:latin typeface="Times New Roman"/>
                <a:cs typeface="Times New Roman"/>
              </a:rPr>
              <a:t>Plasmidleri</a:t>
            </a:r>
            <a:r>
              <a:rPr lang="tr-TR" sz="2800" dirty="0">
                <a:solidFill>
                  <a:srgbClr val="000000"/>
                </a:solidFill>
                <a:latin typeface="Times New Roman"/>
                <a:cs typeface="Times New Roman"/>
              </a:rPr>
              <a:t> adı verilir. Bir bakteriden diğer bakteriye </a:t>
            </a:r>
            <a:r>
              <a:rPr lang="tr-TR" sz="2800" dirty="0" err="1">
                <a:solidFill>
                  <a:srgbClr val="000000"/>
                </a:solidFill>
                <a:latin typeface="Times New Roman"/>
                <a:cs typeface="Times New Roman"/>
              </a:rPr>
              <a:t>konjugasyon</a:t>
            </a:r>
            <a:r>
              <a:rPr lang="tr-TR" sz="2800" dirty="0">
                <a:solidFill>
                  <a:srgbClr val="000000"/>
                </a:solidFill>
                <a:latin typeface="Times New Roman"/>
                <a:cs typeface="Times New Roman"/>
              </a:rPr>
              <a:t> ve </a:t>
            </a:r>
            <a:r>
              <a:rPr lang="tr-TR" sz="2800" dirty="0" err="1">
                <a:solidFill>
                  <a:srgbClr val="000000"/>
                </a:solidFill>
                <a:latin typeface="Times New Roman"/>
                <a:cs typeface="Times New Roman"/>
              </a:rPr>
              <a:t>transdüksiyon</a:t>
            </a:r>
            <a:r>
              <a:rPr lang="tr-TR" sz="2800" dirty="0">
                <a:solidFill>
                  <a:srgbClr val="000000"/>
                </a:solidFill>
                <a:latin typeface="Times New Roman"/>
                <a:cs typeface="Times New Roman"/>
              </a:rPr>
              <a:t> ile transfer edilebilirler. </a:t>
            </a:r>
          </a:p>
          <a:p>
            <a:pPr marL="0" indent="0">
              <a:buNone/>
              <a:defRPr/>
            </a:pPr>
            <a:r>
              <a:rPr lang="tr-TR" sz="2800" dirty="0">
                <a:solidFill>
                  <a:srgbClr val="000000"/>
                </a:solidFill>
                <a:latin typeface="Times New Roman"/>
                <a:cs typeface="Times New Roman"/>
              </a:rPr>
              <a:t>d) </a:t>
            </a:r>
            <a:r>
              <a:rPr lang="tr-TR" sz="2800" dirty="0" err="1">
                <a:solidFill>
                  <a:srgbClr val="000000"/>
                </a:solidFill>
                <a:latin typeface="Times New Roman"/>
                <a:cs typeface="Times New Roman"/>
              </a:rPr>
              <a:t>Virulens</a:t>
            </a:r>
            <a:r>
              <a:rPr lang="tr-TR" sz="28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tr-TR" sz="2800" dirty="0" err="1">
                <a:solidFill>
                  <a:srgbClr val="000000"/>
                </a:solidFill>
                <a:latin typeface="Times New Roman"/>
                <a:cs typeface="Times New Roman"/>
              </a:rPr>
              <a:t>Plasmidleri</a:t>
            </a:r>
            <a:r>
              <a:rPr lang="tr-TR" sz="2800" dirty="0">
                <a:solidFill>
                  <a:srgbClr val="000000"/>
                </a:solidFill>
                <a:latin typeface="Times New Roman"/>
                <a:cs typeface="Times New Roman"/>
              </a:rPr>
              <a:t>: </a:t>
            </a:r>
            <a:r>
              <a:rPr lang="tr-TR" sz="2800" dirty="0" err="1">
                <a:solidFill>
                  <a:srgbClr val="000000"/>
                </a:solidFill>
                <a:latin typeface="Times New Roman"/>
                <a:cs typeface="Times New Roman"/>
              </a:rPr>
              <a:t>Virulensi</a:t>
            </a:r>
            <a:r>
              <a:rPr lang="tr-TR" sz="2800" dirty="0">
                <a:solidFill>
                  <a:srgbClr val="000000"/>
                </a:solidFill>
                <a:latin typeface="Times New Roman"/>
                <a:cs typeface="Times New Roman"/>
              </a:rPr>
              <a:t> sağlarlar ya </a:t>
            </a:r>
            <a:r>
              <a:rPr lang="tr-TR" sz="2800" dirty="0" err="1">
                <a:solidFill>
                  <a:srgbClr val="000000"/>
                </a:solidFill>
                <a:latin typeface="Times New Roman"/>
                <a:cs typeface="Times New Roman"/>
              </a:rPr>
              <a:t>arttırılar</a:t>
            </a:r>
            <a:r>
              <a:rPr lang="tr-TR" sz="2800" dirty="0">
                <a:solidFill>
                  <a:srgbClr val="000000"/>
                </a:solidFill>
                <a:latin typeface="Times New Roman"/>
                <a:cs typeface="Times New Roman"/>
              </a:rPr>
              <a:t>. Bu </a:t>
            </a:r>
            <a:r>
              <a:rPr lang="tr-TR" sz="2800" dirty="0" err="1">
                <a:solidFill>
                  <a:srgbClr val="000000"/>
                </a:solidFill>
                <a:latin typeface="Times New Roman"/>
                <a:cs typeface="Times New Roman"/>
              </a:rPr>
              <a:t>plasmidlerin</a:t>
            </a:r>
            <a:r>
              <a:rPr lang="tr-TR" sz="2800" dirty="0">
                <a:solidFill>
                  <a:srgbClr val="000000"/>
                </a:solidFill>
                <a:latin typeface="Times New Roman"/>
                <a:cs typeface="Times New Roman"/>
              </a:rPr>
              <a:t> bakterilerden çıkarılmaları bakteriyi </a:t>
            </a:r>
            <a:r>
              <a:rPr lang="tr-TR" sz="2800" dirty="0" err="1">
                <a:solidFill>
                  <a:srgbClr val="000000"/>
                </a:solidFill>
                <a:latin typeface="Times New Roman"/>
                <a:cs typeface="Times New Roman"/>
              </a:rPr>
              <a:t>avirulent</a:t>
            </a:r>
            <a:r>
              <a:rPr lang="tr-TR" sz="2800" dirty="0">
                <a:solidFill>
                  <a:srgbClr val="000000"/>
                </a:solidFill>
                <a:latin typeface="Times New Roman"/>
                <a:cs typeface="Times New Roman"/>
              </a:rPr>
              <a:t> hale getirir. </a:t>
            </a:r>
          </a:p>
          <a:p>
            <a:pPr marL="0" indent="0" algn="just">
              <a:buNone/>
              <a:defRPr/>
            </a:pPr>
            <a:r>
              <a:rPr lang="tr-TR" sz="2800" dirty="0" err="1">
                <a:solidFill>
                  <a:srgbClr val="000000"/>
                </a:solidFill>
                <a:latin typeface="Times New Roman"/>
                <a:cs typeface="Times New Roman"/>
              </a:rPr>
              <a:t>Virulensi</a:t>
            </a:r>
            <a:r>
              <a:rPr lang="tr-TR" sz="2800" dirty="0">
                <a:solidFill>
                  <a:srgbClr val="000000"/>
                </a:solidFill>
                <a:latin typeface="Times New Roman"/>
                <a:cs typeface="Times New Roman"/>
              </a:rPr>
              <a:t> sağlayan faktörler arasında kapsül, </a:t>
            </a:r>
            <a:r>
              <a:rPr lang="tr-TR" sz="2800" dirty="0" err="1">
                <a:solidFill>
                  <a:srgbClr val="000000"/>
                </a:solidFill>
                <a:latin typeface="Times New Roman"/>
                <a:cs typeface="Times New Roman"/>
              </a:rPr>
              <a:t>toksik</a:t>
            </a:r>
            <a:r>
              <a:rPr lang="tr-TR" sz="2800" dirty="0">
                <a:solidFill>
                  <a:srgbClr val="000000"/>
                </a:solidFill>
                <a:latin typeface="Times New Roman"/>
                <a:cs typeface="Times New Roman"/>
              </a:rPr>
              <a:t> madde sentezi, </a:t>
            </a:r>
            <a:r>
              <a:rPr lang="tr-TR" sz="2800" dirty="0" err="1">
                <a:solidFill>
                  <a:srgbClr val="000000"/>
                </a:solidFill>
                <a:latin typeface="Times New Roman"/>
                <a:cs typeface="Times New Roman"/>
              </a:rPr>
              <a:t>hemolizin</a:t>
            </a:r>
            <a:r>
              <a:rPr lang="tr-TR" sz="2800" dirty="0">
                <a:solidFill>
                  <a:srgbClr val="000000"/>
                </a:solidFill>
                <a:latin typeface="Times New Roman"/>
                <a:cs typeface="Times New Roman"/>
              </a:rPr>
              <a:t>, adezyon molekülleri, </a:t>
            </a:r>
            <a:r>
              <a:rPr lang="tr-TR" sz="2800" dirty="0" err="1">
                <a:solidFill>
                  <a:srgbClr val="000000"/>
                </a:solidFill>
                <a:latin typeface="Times New Roman"/>
                <a:cs typeface="Times New Roman"/>
              </a:rPr>
              <a:t>bakteriosin’ler</a:t>
            </a:r>
            <a:r>
              <a:rPr lang="tr-TR" sz="2800" dirty="0">
                <a:solidFill>
                  <a:srgbClr val="000000"/>
                </a:solidFill>
                <a:latin typeface="Times New Roman"/>
                <a:cs typeface="Times New Roman"/>
              </a:rPr>
              <a:t> sayılabilir. </a:t>
            </a:r>
          </a:p>
        </p:txBody>
      </p:sp>
      <p:sp>
        <p:nvSpPr>
          <p:cNvPr id="4" name="1 Başlık"/>
          <p:cNvSpPr>
            <a:spLocks noGrp="1"/>
          </p:cNvSpPr>
          <p:nvPr>
            <p:ph type="title"/>
          </p:nvPr>
        </p:nvSpPr>
        <p:spPr>
          <a:xfrm>
            <a:off x="457200" y="362662"/>
            <a:ext cx="8229600" cy="862514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tr-TR" sz="3600" b="1" dirty="0">
                <a:latin typeface="Times New Roman"/>
                <a:cs typeface="Times New Roman"/>
              </a:rPr>
              <a:t>Ekstra </a:t>
            </a:r>
            <a:r>
              <a:rPr lang="tr-TR" sz="3600" b="1" dirty="0" err="1">
                <a:latin typeface="Times New Roman"/>
                <a:cs typeface="Times New Roman"/>
              </a:rPr>
              <a:t>Kromozomal</a:t>
            </a:r>
            <a:r>
              <a:rPr lang="tr-TR" sz="3600" b="1" dirty="0">
                <a:latin typeface="Times New Roman"/>
                <a:cs typeface="Times New Roman"/>
              </a:rPr>
              <a:t> Genetik Elementler</a:t>
            </a:r>
          </a:p>
        </p:txBody>
      </p:sp>
    </p:spTree>
    <p:extLst>
      <p:ext uri="{BB962C8B-B14F-4D97-AF65-F5344CB8AC3E}">
        <p14:creationId xmlns:p14="http://schemas.microsoft.com/office/powerpoint/2010/main" val="85515731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İçerik Yer Tutucusu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75296878"/>
              </p:ext>
            </p:extLst>
          </p:nvPr>
        </p:nvGraphicFramePr>
        <p:xfrm>
          <a:off x="95623" y="1600200"/>
          <a:ext cx="9009530" cy="461488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4986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5291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60675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153721">
                <a:tc>
                  <a:txBody>
                    <a:bodyPr/>
                    <a:lstStyle/>
                    <a:p>
                      <a:pPr algn="ctr"/>
                      <a:r>
                        <a:rPr lang="tr-TR" sz="2600" dirty="0">
                          <a:latin typeface="Times New Roman"/>
                          <a:cs typeface="Times New Roman"/>
                        </a:rPr>
                        <a:t>Mikroorganizma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800" dirty="0" err="1">
                          <a:latin typeface="Times New Roman"/>
                          <a:cs typeface="Times New Roman"/>
                        </a:rPr>
                        <a:t>Plasmid</a:t>
                      </a:r>
                      <a:endParaRPr lang="tr-TR" sz="2800" dirty="0"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800" dirty="0">
                          <a:latin typeface="Times New Roman"/>
                          <a:cs typeface="Times New Roman"/>
                        </a:rPr>
                        <a:t>Kodlanan Madde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53721">
                <a:tc>
                  <a:txBody>
                    <a:bodyPr/>
                    <a:lstStyle/>
                    <a:p>
                      <a:pPr algn="ctr"/>
                      <a:r>
                        <a:rPr lang="tr-TR" sz="2800" dirty="0">
                          <a:latin typeface="Times New Roman"/>
                          <a:cs typeface="Times New Roman"/>
                        </a:rPr>
                        <a:t>B. </a:t>
                      </a:r>
                      <a:r>
                        <a:rPr lang="tr-TR" sz="2800" dirty="0" err="1">
                          <a:latin typeface="Times New Roman"/>
                          <a:cs typeface="Times New Roman"/>
                        </a:rPr>
                        <a:t>anthracis</a:t>
                      </a:r>
                      <a:endParaRPr lang="tr-TR" sz="2800" dirty="0"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800" dirty="0">
                          <a:latin typeface="Times New Roman"/>
                          <a:cs typeface="Times New Roman"/>
                        </a:rPr>
                        <a:t>pOX1</a:t>
                      </a:r>
                    </a:p>
                    <a:p>
                      <a:pPr algn="ctr"/>
                      <a:r>
                        <a:rPr lang="tr-TR" sz="2800" dirty="0">
                          <a:latin typeface="Times New Roman"/>
                          <a:cs typeface="Times New Roman"/>
                        </a:rPr>
                        <a:t>pOX2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sz="2800" dirty="0">
                          <a:latin typeface="Times New Roman"/>
                          <a:cs typeface="Times New Roman"/>
                        </a:rPr>
                        <a:t>Toksin</a:t>
                      </a:r>
                      <a:r>
                        <a:rPr lang="tr-TR" sz="2800" baseline="0" dirty="0">
                          <a:latin typeface="Times New Roman"/>
                          <a:cs typeface="Times New Roman"/>
                        </a:rPr>
                        <a:t> Formasyonu</a:t>
                      </a:r>
                    </a:p>
                    <a:p>
                      <a:pPr algn="l"/>
                      <a:r>
                        <a:rPr lang="tr-TR" sz="2800" baseline="0" dirty="0">
                          <a:latin typeface="Times New Roman"/>
                          <a:cs typeface="Times New Roman"/>
                        </a:rPr>
                        <a:t>Kapsül Formasyonu</a:t>
                      </a:r>
                      <a:endParaRPr lang="tr-TR" sz="2800" dirty="0"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53721">
                <a:tc>
                  <a:txBody>
                    <a:bodyPr/>
                    <a:lstStyle/>
                    <a:p>
                      <a:pPr algn="ctr"/>
                      <a:r>
                        <a:rPr lang="tr-TR" sz="2800" dirty="0">
                          <a:latin typeface="Times New Roman"/>
                          <a:cs typeface="Times New Roman"/>
                        </a:rPr>
                        <a:t>C</a:t>
                      </a:r>
                      <a:r>
                        <a:rPr lang="tr-TR" sz="2800">
                          <a:latin typeface="Times New Roman"/>
                          <a:cs typeface="Times New Roman"/>
                        </a:rPr>
                        <a:t>. tetani</a:t>
                      </a:r>
                      <a:endParaRPr lang="tr-TR" sz="2800" dirty="0"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800" dirty="0">
                          <a:latin typeface="Times New Roman"/>
                          <a:cs typeface="Times New Roman"/>
                        </a:rPr>
                        <a:t>pE88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sz="2800" dirty="0">
                          <a:latin typeface="Times New Roman"/>
                          <a:cs typeface="Times New Roman"/>
                        </a:rPr>
                        <a:t>Toksin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153721">
                <a:tc>
                  <a:txBody>
                    <a:bodyPr/>
                    <a:lstStyle/>
                    <a:p>
                      <a:pPr algn="ctr"/>
                      <a:r>
                        <a:rPr lang="tr-TR" sz="2800" dirty="0">
                          <a:latin typeface="Times New Roman"/>
                          <a:cs typeface="Times New Roman"/>
                        </a:rPr>
                        <a:t>E. </a:t>
                      </a:r>
                      <a:r>
                        <a:rPr lang="tr-TR" sz="2800" dirty="0" err="1">
                          <a:latin typeface="Times New Roman"/>
                          <a:cs typeface="Times New Roman"/>
                        </a:rPr>
                        <a:t>coli</a:t>
                      </a:r>
                      <a:endParaRPr lang="tr-TR" sz="2800" dirty="0"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800" dirty="0">
                          <a:latin typeface="Times New Roman"/>
                          <a:cs typeface="Times New Roman"/>
                        </a:rPr>
                        <a:t>CFA 1-2, E8775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sz="2800" dirty="0" err="1">
                          <a:latin typeface="Times New Roman"/>
                          <a:cs typeface="Times New Roman"/>
                        </a:rPr>
                        <a:t>Kolonizasyon</a:t>
                      </a:r>
                      <a:r>
                        <a:rPr lang="tr-TR" sz="2800" dirty="0">
                          <a:latin typeface="Times New Roman"/>
                          <a:cs typeface="Times New Roman"/>
                        </a:rPr>
                        <a:t> Faktörü</a:t>
                      </a:r>
                    </a:p>
                    <a:p>
                      <a:pPr algn="l"/>
                      <a:r>
                        <a:rPr lang="tr-TR" sz="2800" dirty="0" err="1">
                          <a:latin typeface="Times New Roman"/>
                          <a:cs typeface="Times New Roman"/>
                        </a:rPr>
                        <a:t>Enterotoksin</a:t>
                      </a:r>
                      <a:r>
                        <a:rPr lang="tr-TR" sz="2800" dirty="0">
                          <a:latin typeface="Times New Roman"/>
                          <a:cs typeface="Times New Roman"/>
                        </a:rPr>
                        <a:t> (LT, ST)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5" name="1 Başlık"/>
          <p:cNvSpPr>
            <a:spLocks noGrp="1"/>
          </p:cNvSpPr>
          <p:nvPr>
            <p:ph type="title"/>
          </p:nvPr>
        </p:nvSpPr>
        <p:spPr>
          <a:xfrm>
            <a:off x="457200" y="362662"/>
            <a:ext cx="8229600" cy="1143000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tr-TR" sz="3600" b="1" dirty="0">
                <a:latin typeface="Times New Roman"/>
                <a:cs typeface="Times New Roman"/>
              </a:rPr>
              <a:t>Ekstra </a:t>
            </a:r>
            <a:r>
              <a:rPr lang="tr-TR" sz="3600" b="1" dirty="0" err="1">
                <a:latin typeface="Times New Roman"/>
                <a:cs typeface="Times New Roman"/>
              </a:rPr>
              <a:t>Kromozomal</a:t>
            </a:r>
            <a:r>
              <a:rPr lang="tr-TR" sz="3600" b="1" dirty="0">
                <a:latin typeface="Times New Roman"/>
                <a:cs typeface="Times New Roman"/>
              </a:rPr>
              <a:t> Genetik Elementler</a:t>
            </a:r>
          </a:p>
        </p:txBody>
      </p:sp>
    </p:spTree>
    <p:extLst>
      <p:ext uri="{BB962C8B-B14F-4D97-AF65-F5344CB8AC3E}">
        <p14:creationId xmlns:p14="http://schemas.microsoft.com/office/powerpoint/2010/main" val="60870180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2259740"/>
            <a:ext cx="8229600" cy="2283761"/>
          </a:xfrm>
        </p:spPr>
        <p:txBody>
          <a:bodyPr>
            <a:normAutofit/>
          </a:bodyPr>
          <a:lstStyle/>
          <a:p>
            <a:pPr marL="0" indent="0">
              <a:buNone/>
              <a:defRPr/>
            </a:pPr>
            <a:r>
              <a:rPr lang="tr-TR" sz="2800" dirty="0">
                <a:solidFill>
                  <a:srgbClr val="000000"/>
                </a:solidFill>
                <a:latin typeface="Times New Roman"/>
                <a:cs typeface="Times New Roman"/>
              </a:rPr>
              <a:t>e) Diğer </a:t>
            </a:r>
            <a:r>
              <a:rPr lang="tr-TR" sz="2800" dirty="0" err="1">
                <a:solidFill>
                  <a:srgbClr val="000000"/>
                </a:solidFill>
                <a:latin typeface="Times New Roman"/>
                <a:cs typeface="Times New Roman"/>
              </a:rPr>
              <a:t>Plasmidler</a:t>
            </a:r>
            <a:r>
              <a:rPr lang="tr-TR" sz="2800" dirty="0">
                <a:solidFill>
                  <a:srgbClr val="000000"/>
                </a:solidFill>
                <a:latin typeface="Times New Roman"/>
                <a:cs typeface="Times New Roman"/>
              </a:rPr>
              <a:t>: </a:t>
            </a:r>
            <a:r>
              <a:rPr lang="tr-TR" sz="2800" dirty="0" err="1">
                <a:solidFill>
                  <a:srgbClr val="000000"/>
                </a:solidFill>
                <a:latin typeface="Times New Roman"/>
                <a:cs typeface="Times New Roman"/>
              </a:rPr>
              <a:t>Metabolik</a:t>
            </a:r>
            <a:r>
              <a:rPr lang="tr-TR" sz="28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tr-TR" sz="2800" dirty="0" err="1">
                <a:solidFill>
                  <a:srgbClr val="000000"/>
                </a:solidFill>
                <a:latin typeface="Times New Roman"/>
                <a:cs typeface="Times New Roman"/>
              </a:rPr>
              <a:t>Plasmidler</a:t>
            </a:r>
            <a:r>
              <a:rPr lang="tr-TR" sz="2800" dirty="0">
                <a:solidFill>
                  <a:srgbClr val="000000"/>
                </a:solidFill>
                <a:latin typeface="Times New Roman"/>
                <a:cs typeface="Times New Roman"/>
              </a:rPr>
              <a:t>, Çeşitli maddeleri fermente eden enzimlerin sentezini kodlayan </a:t>
            </a:r>
            <a:r>
              <a:rPr lang="tr-TR" sz="2800" dirty="0" err="1">
                <a:solidFill>
                  <a:srgbClr val="000000"/>
                </a:solidFill>
                <a:latin typeface="Times New Roman"/>
                <a:cs typeface="Times New Roman"/>
              </a:rPr>
              <a:t>plasmidler</a:t>
            </a:r>
            <a:endParaRPr lang="tr-TR" sz="2800" dirty="0">
              <a:solidFill>
                <a:srgbClr val="000000"/>
              </a:solidFill>
              <a:latin typeface="Times New Roman"/>
              <a:cs typeface="Times New Roman"/>
            </a:endParaRPr>
          </a:p>
        </p:txBody>
      </p:sp>
      <p:sp>
        <p:nvSpPr>
          <p:cNvPr id="4" name="1 Başlık"/>
          <p:cNvSpPr>
            <a:spLocks noGrp="1"/>
          </p:cNvSpPr>
          <p:nvPr>
            <p:ph type="title"/>
          </p:nvPr>
        </p:nvSpPr>
        <p:spPr>
          <a:xfrm>
            <a:off x="457200" y="362662"/>
            <a:ext cx="8229600" cy="1143000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tr-TR" sz="3600" b="1" dirty="0">
                <a:latin typeface="Times New Roman"/>
                <a:cs typeface="Times New Roman"/>
              </a:rPr>
              <a:t>Ekstra </a:t>
            </a:r>
            <a:r>
              <a:rPr lang="tr-TR" sz="3600" b="1" dirty="0" err="1">
                <a:latin typeface="Times New Roman"/>
                <a:cs typeface="Times New Roman"/>
              </a:rPr>
              <a:t>Kromozomal</a:t>
            </a:r>
            <a:r>
              <a:rPr lang="tr-TR" sz="3600" b="1" dirty="0">
                <a:latin typeface="Times New Roman"/>
                <a:cs typeface="Times New Roman"/>
              </a:rPr>
              <a:t> Genetik Elementler</a:t>
            </a:r>
          </a:p>
        </p:txBody>
      </p:sp>
    </p:spTree>
    <p:extLst>
      <p:ext uri="{BB962C8B-B14F-4D97-AF65-F5344CB8AC3E}">
        <p14:creationId xmlns:p14="http://schemas.microsoft.com/office/powerpoint/2010/main" val="46642359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966611"/>
            <a:ext cx="8229600" cy="2699027"/>
          </a:xfrm>
        </p:spPr>
        <p:txBody>
          <a:bodyPr>
            <a:normAutofit/>
          </a:bodyPr>
          <a:lstStyle/>
          <a:p>
            <a:pPr marL="0" indent="0">
              <a:buNone/>
              <a:defRPr/>
            </a:pPr>
            <a:r>
              <a:rPr lang="tr-TR" sz="2800" b="1" dirty="0">
                <a:latin typeface="Times New Roman"/>
                <a:cs typeface="Times New Roman"/>
              </a:rPr>
              <a:t>Suni </a:t>
            </a:r>
            <a:r>
              <a:rPr lang="tr-TR" sz="2800" b="1" dirty="0" err="1">
                <a:latin typeface="Times New Roman"/>
                <a:cs typeface="Times New Roman"/>
              </a:rPr>
              <a:t>Plasmidler</a:t>
            </a:r>
            <a:endParaRPr lang="tr-TR" sz="2800" b="1" dirty="0">
              <a:latin typeface="Times New Roman"/>
              <a:cs typeface="Times New Roman"/>
            </a:endParaRPr>
          </a:p>
          <a:p>
            <a:pPr algn="just">
              <a:defRPr/>
            </a:pPr>
            <a:r>
              <a:rPr lang="tr-TR" sz="2800" dirty="0" err="1">
                <a:latin typeface="Times New Roman"/>
                <a:cs typeface="Times New Roman"/>
              </a:rPr>
              <a:t>İnvitro</a:t>
            </a:r>
            <a:r>
              <a:rPr lang="tr-TR" sz="2800" dirty="0">
                <a:latin typeface="Times New Roman"/>
                <a:cs typeface="Times New Roman"/>
              </a:rPr>
              <a:t> koşullarda istenen DNA sekanslarına veya genlere sahip </a:t>
            </a:r>
            <a:r>
              <a:rPr lang="tr-TR" sz="2800" dirty="0" err="1">
                <a:latin typeface="Times New Roman"/>
                <a:cs typeface="Times New Roman"/>
              </a:rPr>
              <a:t>plasmidler</a:t>
            </a:r>
            <a:r>
              <a:rPr lang="tr-TR" sz="2800" dirty="0">
                <a:latin typeface="Times New Roman"/>
                <a:cs typeface="Times New Roman"/>
              </a:rPr>
              <a:t> sentezlenmekte ve bunları klonlamada başarı ile kullanılmaktadır.</a:t>
            </a:r>
          </a:p>
        </p:txBody>
      </p:sp>
      <p:sp>
        <p:nvSpPr>
          <p:cNvPr id="4" name="1 Başlık"/>
          <p:cNvSpPr>
            <a:spLocks noGrp="1"/>
          </p:cNvSpPr>
          <p:nvPr>
            <p:ph type="title"/>
          </p:nvPr>
        </p:nvSpPr>
        <p:spPr>
          <a:xfrm>
            <a:off x="457200" y="362662"/>
            <a:ext cx="8229600" cy="1143000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tr-TR" sz="3600" b="1" dirty="0">
                <a:latin typeface="Times New Roman"/>
                <a:cs typeface="Times New Roman"/>
              </a:rPr>
              <a:t>Ekstra </a:t>
            </a:r>
            <a:r>
              <a:rPr lang="tr-TR" sz="3600" b="1" dirty="0" err="1">
                <a:latin typeface="Times New Roman"/>
                <a:cs typeface="Times New Roman"/>
              </a:rPr>
              <a:t>Kromozomal</a:t>
            </a:r>
            <a:r>
              <a:rPr lang="tr-TR" sz="3600" b="1" dirty="0">
                <a:latin typeface="Times New Roman"/>
                <a:cs typeface="Times New Roman"/>
              </a:rPr>
              <a:t> Genetik Elementler</a:t>
            </a:r>
          </a:p>
        </p:txBody>
      </p:sp>
    </p:spTree>
    <p:extLst>
      <p:ext uri="{BB962C8B-B14F-4D97-AF65-F5344CB8AC3E}">
        <p14:creationId xmlns:p14="http://schemas.microsoft.com/office/powerpoint/2010/main" val="191582535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  <a:defRPr/>
            </a:pPr>
            <a:r>
              <a:rPr lang="tr-TR" sz="2800" dirty="0" err="1">
                <a:latin typeface="Times New Roman"/>
                <a:cs typeface="Times New Roman"/>
              </a:rPr>
              <a:t>Transpozonlar</a:t>
            </a:r>
            <a:endParaRPr lang="tr-TR" sz="2800" dirty="0">
              <a:latin typeface="Times New Roman"/>
              <a:cs typeface="Times New Roman"/>
            </a:endParaRPr>
          </a:p>
          <a:p>
            <a:pPr>
              <a:defRPr/>
            </a:pPr>
            <a:r>
              <a:rPr lang="tr-TR" sz="2800" dirty="0">
                <a:latin typeface="Times New Roman"/>
                <a:cs typeface="Times New Roman"/>
              </a:rPr>
              <a:t>Bir bakteri içinde kromozomla veya </a:t>
            </a:r>
            <a:r>
              <a:rPr lang="tr-TR" sz="2800" dirty="0" err="1">
                <a:latin typeface="Times New Roman"/>
                <a:cs typeface="Times New Roman"/>
              </a:rPr>
              <a:t>plasmidle</a:t>
            </a:r>
            <a:r>
              <a:rPr lang="tr-TR" sz="2800" dirty="0">
                <a:latin typeface="Times New Roman"/>
                <a:cs typeface="Times New Roman"/>
              </a:rPr>
              <a:t> bağlanmış olarak kromozom veya </a:t>
            </a:r>
            <a:r>
              <a:rPr lang="tr-TR" sz="2800" dirty="0" err="1">
                <a:latin typeface="Times New Roman"/>
                <a:cs typeface="Times New Roman"/>
              </a:rPr>
              <a:t>plasmid</a:t>
            </a:r>
            <a:r>
              <a:rPr lang="tr-TR" sz="2800" dirty="0">
                <a:latin typeface="Times New Roman"/>
                <a:cs typeface="Times New Roman"/>
              </a:rPr>
              <a:t> üzerinde ve aynı zamanda karşılıklı olarak yer değiştirebilen, antibiyotiklere karşı dirençlilikte önemli fonksiyonları olan özel genler taşıyan, DNA karakterinde çift </a:t>
            </a:r>
            <a:r>
              <a:rPr lang="tr-TR" sz="2800" dirty="0" err="1">
                <a:latin typeface="Times New Roman"/>
                <a:cs typeface="Times New Roman"/>
              </a:rPr>
              <a:t>iplikçikli</a:t>
            </a:r>
            <a:r>
              <a:rPr lang="tr-TR" sz="2800" dirty="0">
                <a:latin typeface="Times New Roman"/>
                <a:cs typeface="Times New Roman"/>
              </a:rPr>
              <a:t> lineer genetik elementlerdir.</a:t>
            </a:r>
          </a:p>
        </p:txBody>
      </p:sp>
      <p:sp>
        <p:nvSpPr>
          <p:cNvPr id="4" name="1 Başlık"/>
          <p:cNvSpPr>
            <a:spLocks noGrp="1"/>
          </p:cNvSpPr>
          <p:nvPr>
            <p:ph type="title"/>
          </p:nvPr>
        </p:nvSpPr>
        <p:spPr>
          <a:xfrm>
            <a:off x="457200" y="362662"/>
            <a:ext cx="8229600" cy="1143000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tr-TR" sz="3600" b="1" dirty="0">
                <a:latin typeface="Times New Roman"/>
                <a:cs typeface="Times New Roman"/>
              </a:rPr>
              <a:t>Ekstra </a:t>
            </a:r>
            <a:r>
              <a:rPr lang="tr-TR" sz="3600" b="1" dirty="0" err="1">
                <a:latin typeface="Times New Roman"/>
                <a:cs typeface="Times New Roman"/>
              </a:rPr>
              <a:t>Kromozomal</a:t>
            </a:r>
            <a:r>
              <a:rPr lang="tr-TR" sz="3600" b="1" dirty="0">
                <a:latin typeface="Times New Roman"/>
                <a:cs typeface="Times New Roman"/>
              </a:rPr>
              <a:t> Genetik Elementler</a:t>
            </a:r>
          </a:p>
        </p:txBody>
      </p:sp>
    </p:spTree>
    <p:extLst>
      <p:ext uri="{BB962C8B-B14F-4D97-AF65-F5344CB8AC3E}">
        <p14:creationId xmlns:p14="http://schemas.microsoft.com/office/powerpoint/2010/main" val="39250011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7097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tr-TR" sz="3600" b="1" dirty="0">
                <a:latin typeface="Times New Roman"/>
                <a:cs typeface="Times New Roman"/>
              </a:rPr>
              <a:t>Nükleik Asitler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433409"/>
            <a:ext cx="8229600" cy="4951288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tr-TR" sz="2800" dirty="0">
                <a:latin typeface="Times New Roman"/>
                <a:cs typeface="Times New Roman"/>
              </a:rPr>
              <a:t>DNA (</a:t>
            </a:r>
            <a:r>
              <a:rPr lang="tr-TR" sz="2800" dirty="0" err="1">
                <a:latin typeface="Times New Roman"/>
                <a:cs typeface="Times New Roman"/>
              </a:rPr>
              <a:t>Deoksiribonükleik</a:t>
            </a:r>
            <a:r>
              <a:rPr lang="tr-TR" sz="2800" dirty="0">
                <a:latin typeface="Times New Roman"/>
                <a:cs typeface="Times New Roman"/>
              </a:rPr>
              <a:t> asit)</a:t>
            </a:r>
          </a:p>
          <a:p>
            <a:pPr>
              <a:defRPr/>
            </a:pPr>
            <a:r>
              <a:rPr lang="tr-TR" sz="2800" dirty="0">
                <a:latin typeface="Times New Roman"/>
                <a:cs typeface="Times New Roman"/>
              </a:rPr>
              <a:t>RNA (</a:t>
            </a:r>
            <a:r>
              <a:rPr lang="tr-TR" sz="2800" dirty="0" err="1">
                <a:latin typeface="Times New Roman"/>
                <a:cs typeface="Times New Roman"/>
              </a:rPr>
              <a:t>Ribonükleik</a:t>
            </a:r>
            <a:r>
              <a:rPr lang="tr-TR" sz="2800" dirty="0">
                <a:latin typeface="Times New Roman"/>
                <a:cs typeface="Times New Roman"/>
              </a:rPr>
              <a:t> asit)</a:t>
            </a:r>
          </a:p>
          <a:p>
            <a:pPr>
              <a:defRPr/>
            </a:pPr>
            <a:r>
              <a:rPr lang="tr-TR" sz="2800" dirty="0" err="1">
                <a:latin typeface="Times New Roman"/>
                <a:cs typeface="Times New Roman"/>
              </a:rPr>
              <a:t>Pirimidin</a:t>
            </a:r>
            <a:r>
              <a:rPr lang="tr-TR" sz="2800" dirty="0">
                <a:latin typeface="Times New Roman"/>
                <a:cs typeface="Times New Roman"/>
              </a:rPr>
              <a:t> bazları (</a:t>
            </a:r>
            <a:r>
              <a:rPr lang="tr-TR" sz="2800" dirty="0" err="1">
                <a:latin typeface="Times New Roman"/>
                <a:cs typeface="Times New Roman"/>
              </a:rPr>
              <a:t>Sitozin</a:t>
            </a:r>
            <a:r>
              <a:rPr lang="tr-TR" sz="2800" dirty="0">
                <a:latin typeface="Times New Roman"/>
                <a:cs typeface="Times New Roman"/>
              </a:rPr>
              <a:t> (C), Timin (T), </a:t>
            </a:r>
            <a:r>
              <a:rPr lang="tr-TR" sz="2800" dirty="0" err="1">
                <a:latin typeface="Times New Roman"/>
                <a:cs typeface="Times New Roman"/>
              </a:rPr>
              <a:t>Urasil</a:t>
            </a:r>
            <a:r>
              <a:rPr lang="tr-TR" sz="2800" dirty="0">
                <a:latin typeface="Times New Roman"/>
                <a:cs typeface="Times New Roman"/>
              </a:rPr>
              <a:t> (U))</a:t>
            </a:r>
          </a:p>
          <a:p>
            <a:pPr>
              <a:defRPr/>
            </a:pPr>
            <a:r>
              <a:rPr lang="tr-TR" sz="2800" dirty="0">
                <a:latin typeface="Times New Roman"/>
                <a:cs typeface="Times New Roman"/>
              </a:rPr>
              <a:t>Pürin bazları (</a:t>
            </a:r>
            <a:r>
              <a:rPr lang="tr-TR" sz="2800" dirty="0" err="1">
                <a:latin typeface="Times New Roman"/>
                <a:cs typeface="Times New Roman"/>
              </a:rPr>
              <a:t>Adenin</a:t>
            </a:r>
            <a:r>
              <a:rPr lang="tr-TR" sz="2800" dirty="0">
                <a:latin typeface="Times New Roman"/>
                <a:cs typeface="Times New Roman"/>
              </a:rPr>
              <a:t> (A), </a:t>
            </a:r>
            <a:r>
              <a:rPr lang="tr-TR" sz="2800" dirty="0" err="1">
                <a:latin typeface="Times New Roman"/>
                <a:cs typeface="Times New Roman"/>
              </a:rPr>
              <a:t>Guanin</a:t>
            </a:r>
            <a:r>
              <a:rPr lang="tr-TR" sz="2800" dirty="0">
                <a:latin typeface="Times New Roman"/>
                <a:cs typeface="Times New Roman"/>
              </a:rPr>
              <a:t> (G))</a:t>
            </a:r>
          </a:p>
          <a:p>
            <a:pPr>
              <a:defRPr/>
            </a:pPr>
            <a:r>
              <a:rPr lang="tr-TR" sz="2800" dirty="0" err="1">
                <a:latin typeface="Times New Roman"/>
                <a:cs typeface="Times New Roman"/>
              </a:rPr>
              <a:t>Pentoz</a:t>
            </a:r>
            <a:r>
              <a:rPr lang="tr-TR" sz="2800" dirty="0">
                <a:latin typeface="Times New Roman"/>
                <a:cs typeface="Times New Roman"/>
              </a:rPr>
              <a:t> şekeri (</a:t>
            </a:r>
            <a:r>
              <a:rPr lang="tr-TR" sz="2800" dirty="0" err="1">
                <a:latin typeface="Times New Roman"/>
                <a:cs typeface="Times New Roman"/>
              </a:rPr>
              <a:t>Deoksiriboz</a:t>
            </a:r>
            <a:r>
              <a:rPr lang="tr-TR" sz="2800" dirty="0">
                <a:latin typeface="Times New Roman"/>
                <a:cs typeface="Times New Roman"/>
              </a:rPr>
              <a:t>, </a:t>
            </a:r>
            <a:r>
              <a:rPr lang="tr-TR" sz="2800" dirty="0" err="1">
                <a:latin typeface="Times New Roman"/>
                <a:cs typeface="Times New Roman"/>
              </a:rPr>
              <a:t>Riboz</a:t>
            </a:r>
            <a:r>
              <a:rPr lang="tr-TR" sz="2800" dirty="0">
                <a:latin typeface="Times New Roman"/>
                <a:cs typeface="Times New Roman"/>
              </a:rPr>
              <a:t>)</a:t>
            </a:r>
          </a:p>
          <a:p>
            <a:pPr>
              <a:defRPr/>
            </a:pPr>
            <a:r>
              <a:rPr lang="tr-TR" sz="2800" dirty="0">
                <a:latin typeface="Times New Roman"/>
                <a:cs typeface="Times New Roman"/>
              </a:rPr>
              <a:t>Fosfat molekülleri (PO</a:t>
            </a:r>
            <a:r>
              <a:rPr lang="tr-TR" sz="2800" baseline="-25000" dirty="0">
                <a:latin typeface="Times New Roman"/>
                <a:cs typeface="Times New Roman"/>
              </a:rPr>
              <a:t>4</a:t>
            </a:r>
            <a:r>
              <a:rPr lang="tr-TR" sz="2800" dirty="0">
                <a:latin typeface="Times New Roman"/>
                <a:cs typeface="Times New Roman"/>
              </a:rPr>
              <a:t>)</a:t>
            </a:r>
          </a:p>
          <a:p>
            <a:pPr>
              <a:defRPr/>
            </a:pPr>
            <a:r>
              <a:rPr lang="tr-TR" sz="2800" dirty="0">
                <a:latin typeface="Times New Roman"/>
                <a:cs typeface="Times New Roman"/>
              </a:rPr>
              <a:t>DNA, çift </a:t>
            </a:r>
            <a:r>
              <a:rPr lang="tr-TR" sz="2800" dirty="0" err="1">
                <a:latin typeface="Times New Roman"/>
                <a:cs typeface="Times New Roman"/>
              </a:rPr>
              <a:t>iplikçikli</a:t>
            </a:r>
            <a:r>
              <a:rPr lang="tr-TR" sz="2800" dirty="0">
                <a:latin typeface="Times New Roman"/>
                <a:cs typeface="Times New Roman"/>
              </a:rPr>
              <a:t>, </a:t>
            </a:r>
            <a:r>
              <a:rPr lang="tr-TR" sz="2800" dirty="0" err="1">
                <a:latin typeface="Times New Roman"/>
                <a:cs typeface="Times New Roman"/>
              </a:rPr>
              <a:t>deoksiriboz</a:t>
            </a:r>
            <a:r>
              <a:rPr lang="tr-TR" sz="2800" dirty="0">
                <a:latin typeface="Times New Roman"/>
                <a:cs typeface="Times New Roman"/>
              </a:rPr>
              <a:t>, timin (A-T-G-C)</a:t>
            </a:r>
          </a:p>
          <a:p>
            <a:pPr>
              <a:defRPr/>
            </a:pPr>
            <a:r>
              <a:rPr lang="tr-TR" sz="2800" dirty="0">
                <a:latin typeface="Times New Roman"/>
                <a:cs typeface="Times New Roman"/>
              </a:rPr>
              <a:t>RNA, tek </a:t>
            </a:r>
            <a:r>
              <a:rPr lang="tr-TR" sz="2800" dirty="0" err="1">
                <a:latin typeface="Times New Roman"/>
                <a:cs typeface="Times New Roman"/>
              </a:rPr>
              <a:t>iplikçikli</a:t>
            </a:r>
            <a:r>
              <a:rPr lang="tr-TR" sz="2800" dirty="0">
                <a:latin typeface="Times New Roman"/>
                <a:cs typeface="Times New Roman"/>
              </a:rPr>
              <a:t>, </a:t>
            </a:r>
            <a:r>
              <a:rPr lang="tr-TR" sz="2800" dirty="0" err="1">
                <a:latin typeface="Times New Roman"/>
                <a:cs typeface="Times New Roman"/>
              </a:rPr>
              <a:t>riboz</a:t>
            </a:r>
            <a:r>
              <a:rPr lang="tr-TR" sz="2800" dirty="0">
                <a:latin typeface="Times New Roman"/>
                <a:cs typeface="Times New Roman"/>
              </a:rPr>
              <a:t>, </a:t>
            </a:r>
            <a:r>
              <a:rPr lang="tr-TR" sz="2800" dirty="0" err="1">
                <a:latin typeface="Times New Roman"/>
                <a:cs typeface="Times New Roman"/>
              </a:rPr>
              <a:t>urasil</a:t>
            </a:r>
            <a:r>
              <a:rPr lang="tr-TR" sz="2800" dirty="0">
                <a:latin typeface="Times New Roman"/>
                <a:cs typeface="Times New Roman"/>
              </a:rPr>
              <a:t>, (A-U-G-C)</a:t>
            </a:r>
          </a:p>
          <a:p>
            <a:pPr>
              <a:defRPr/>
            </a:pPr>
            <a:r>
              <a:rPr lang="tr-TR" sz="2800" dirty="0">
                <a:latin typeface="Times New Roman"/>
                <a:cs typeface="Times New Roman"/>
              </a:rPr>
              <a:t>Semi konservatif </a:t>
            </a:r>
            <a:r>
              <a:rPr lang="tr-TR" sz="2800" dirty="0" err="1">
                <a:latin typeface="Times New Roman"/>
                <a:cs typeface="Times New Roman"/>
              </a:rPr>
              <a:t>replikasyon</a:t>
            </a:r>
            <a:endParaRPr lang="tr-TR" sz="2800" dirty="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79622158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  <a:defRPr/>
            </a:pPr>
            <a:r>
              <a:rPr lang="tr-TR" sz="2800" dirty="0" err="1">
                <a:solidFill>
                  <a:srgbClr val="000000"/>
                </a:solidFill>
                <a:latin typeface="Times New Roman"/>
                <a:cs typeface="Times New Roman"/>
              </a:rPr>
              <a:t>Transpozonlar</a:t>
            </a:r>
            <a:r>
              <a:rPr lang="tr-TR" sz="2800" dirty="0">
                <a:solidFill>
                  <a:srgbClr val="000000"/>
                </a:solidFill>
                <a:latin typeface="Times New Roman"/>
                <a:cs typeface="Times New Roman"/>
              </a:rPr>
              <a:t>;</a:t>
            </a:r>
          </a:p>
          <a:p>
            <a:pPr>
              <a:defRPr/>
            </a:pPr>
            <a:r>
              <a:rPr lang="tr-TR" sz="2800" dirty="0">
                <a:solidFill>
                  <a:srgbClr val="000000"/>
                </a:solidFill>
                <a:latin typeface="Times New Roman"/>
                <a:cs typeface="Times New Roman"/>
              </a:rPr>
              <a:t>Konakçıya yeni genler aktarabilirler ve karakterler kazandırabilirler. </a:t>
            </a:r>
          </a:p>
          <a:p>
            <a:pPr>
              <a:defRPr/>
            </a:pPr>
            <a:r>
              <a:rPr lang="tr-TR" sz="2800" dirty="0">
                <a:solidFill>
                  <a:srgbClr val="000000"/>
                </a:solidFill>
                <a:latin typeface="Times New Roman"/>
                <a:cs typeface="Times New Roman"/>
              </a:rPr>
              <a:t>Birleştiği veya yerleştiği yeni bölgedeki genleri aktive veya </a:t>
            </a:r>
            <a:r>
              <a:rPr lang="tr-TR" sz="2800" dirty="0" err="1">
                <a:solidFill>
                  <a:srgbClr val="000000"/>
                </a:solidFill>
                <a:latin typeface="Times New Roman"/>
                <a:cs typeface="Times New Roman"/>
              </a:rPr>
              <a:t>inaktive</a:t>
            </a:r>
            <a:r>
              <a:rPr lang="tr-TR" sz="2800" dirty="0">
                <a:solidFill>
                  <a:srgbClr val="000000"/>
                </a:solidFill>
                <a:latin typeface="Times New Roman"/>
                <a:cs typeface="Times New Roman"/>
              </a:rPr>
              <a:t> edebilirler. </a:t>
            </a:r>
          </a:p>
          <a:p>
            <a:pPr marL="0" indent="0">
              <a:buNone/>
              <a:defRPr/>
            </a:pPr>
            <a:endParaRPr lang="tr-TR" sz="2800" dirty="0">
              <a:solidFill>
                <a:srgbClr val="000000"/>
              </a:solidFill>
              <a:latin typeface="Times New Roman"/>
              <a:cs typeface="Times New Roman"/>
            </a:endParaRPr>
          </a:p>
          <a:p>
            <a:pPr>
              <a:defRPr/>
            </a:pPr>
            <a:endParaRPr lang="tr-TR" sz="2800" dirty="0">
              <a:solidFill>
                <a:srgbClr val="000000"/>
              </a:solidFill>
              <a:latin typeface="Times New Roman"/>
              <a:cs typeface="Times New Roman"/>
            </a:endParaRPr>
          </a:p>
          <a:p>
            <a:pPr>
              <a:defRPr/>
            </a:pPr>
            <a:endParaRPr lang="tr-TR" sz="2800" dirty="0">
              <a:solidFill>
                <a:srgbClr val="000000"/>
              </a:solidFill>
              <a:latin typeface="Times New Roman"/>
              <a:cs typeface="Times New Roman"/>
            </a:endParaRPr>
          </a:p>
        </p:txBody>
      </p:sp>
      <p:sp>
        <p:nvSpPr>
          <p:cNvPr id="4" name="1 Başlık"/>
          <p:cNvSpPr>
            <a:spLocks noGrp="1"/>
          </p:cNvSpPr>
          <p:nvPr>
            <p:ph type="title"/>
          </p:nvPr>
        </p:nvSpPr>
        <p:spPr>
          <a:xfrm>
            <a:off x="457200" y="362662"/>
            <a:ext cx="8229600" cy="1143000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tr-TR" sz="3600" b="1" dirty="0">
                <a:latin typeface="Times New Roman"/>
                <a:cs typeface="Times New Roman"/>
              </a:rPr>
              <a:t>Ekstra </a:t>
            </a:r>
            <a:r>
              <a:rPr lang="tr-TR" sz="3600" b="1" dirty="0" err="1">
                <a:latin typeface="Times New Roman"/>
                <a:cs typeface="Times New Roman"/>
              </a:rPr>
              <a:t>Kromozomal</a:t>
            </a:r>
            <a:r>
              <a:rPr lang="tr-TR" sz="3600" b="1" dirty="0">
                <a:latin typeface="Times New Roman"/>
                <a:cs typeface="Times New Roman"/>
              </a:rPr>
              <a:t> Genetik Elementler</a:t>
            </a:r>
          </a:p>
        </p:txBody>
      </p:sp>
    </p:spTree>
    <p:extLst>
      <p:ext uri="{BB962C8B-B14F-4D97-AF65-F5344CB8AC3E}">
        <p14:creationId xmlns:p14="http://schemas.microsoft.com/office/powerpoint/2010/main" val="28994482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7097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tr-TR" sz="3600" b="1" dirty="0">
                <a:latin typeface="Times New Roman"/>
                <a:cs typeface="Times New Roman"/>
              </a:rPr>
              <a:t>Nükleik Asitler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433409"/>
            <a:ext cx="8229600" cy="4951288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tr-TR" sz="2800" b="1" dirty="0">
                <a:latin typeface="Times New Roman"/>
                <a:cs typeface="Times New Roman"/>
              </a:rPr>
              <a:t>DNA</a:t>
            </a:r>
          </a:p>
          <a:p>
            <a:pPr lvl="1">
              <a:defRPr/>
            </a:pPr>
            <a:r>
              <a:rPr lang="tr-TR" dirty="0">
                <a:latin typeface="Times New Roman"/>
                <a:cs typeface="Times New Roman"/>
              </a:rPr>
              <a:t>B-DNA</a:t>
            </a:r>
          </a:p>
          <a:p>
            <a:pPr lvl="1">
              <a:defRPr/>
            </a:pPr>
            <a:r>
              <a:rPr lang="tr-TR" dirty="0">
                <a:latin typeface="Times New Roman"/>
                <a:cs typeface="Times New Roman"/>
              </a:rPr>
              <a:t>A-DNA</a:t>
            </a:r>
          </a:p>
          <a:p>
            <a:pPr lvl="1">
              <a:defRPr/>
            </a:pPr>
            <a:r>
              <a:rPr lang="tr-TR" dirty="0">
                <a:latin typeface="Times New Roman"/>
                <a:cs typeface="Times New Roman"/>
              </a:rPr>
              <a:t>Z-DNA</a:t>
            </a:r>
          </a:p>
          <a:p>
            <a:pPr marL="457200" lvl="1" indent="0">
              <a:buNone/>
              <a:defRPr/>
            </a:pPr>
            <a:endParaRPr lang="tr-TR" dirty="0">
              <a:latin typeface="Times New Roman"/>
              <a:cs typeface="Times New Roman"/>
            </a:endParaRPr>
          </a:p>
          <a:p>
            <a:pPr>
              <a:defRPr/>
            </a:pPr>
            <a:r>
              <a:rPr lang="tr-TR" sz="2800" b="1" dirty="0">
                <a:latin typeface="Times New Roman"/>
                <a:cs typeface="Times New Roman"/>
              </a:rPr>
              <a:t>RNA </a:t>
            </a:r>
          </a:p>
          <a:p>
            <a:pPr lvl="1">
              <a:defRPr/>
            </a:pPr>
            <a:r>
              <a:rPr lang="tr-TR" dirty="0" err="1">
                <a:latin typeface="Times New Roman"/>
                <a:cs typeface="Times New Roman"/>
              </a:rPr>
              <a:t>mRNA</a:t>
            </a:r>
            <a:r>
              <a:rPr lang="tr-TR" dirty="0">
                <a:latin typeface="Times New Roman"/>
                <a:cs typeface="Times New Roman"/>
              </a:rPr>
              <a:t> </a:t>
            </a:r>
          </a:p>
          <a:p>
            <a:pPr lvl="1">
              <a:defRPr/>
            </a:pPr>
            <a:r>
              <a:rPr lang="tr-TR" dirty="0" err="1">
                <a:latin typeface="Times New Roman"/>
                <a:cs typeface="Times New Roman"/>
              </a:rPr>
              <a:t>rRNA</a:t>
            </a:r>
            <a:endParaRPr lang="tr-TR" dirty="0">
              <a:latin typeface="Times New Roman"/>
              <a:cs typeface="Times New Roman"/>
            </a:endParaRPr>
          </a:p>
          <a:p>
            <a:pPr lvl="1">
              <a:defRPr/>
            </a:pPr>
            <a:r>
              <a:rPr lang="tr-TR" dirty="0" err="1">
                <a:latin typeface="Times New Roman"/>
                <a:cs typeface="Times New Roman"/>
              </a:rPr>
              <a:t>tRNA</a:t>
            </a:r>
            <a:endParaRPr lang="tr-TR" dirty="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5078498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tr-TR" sz="3600" b="1" dirty="0">
                <a:latin typeface="Times New Roman"/>
                <a:cs typeface="Times New Roman"/>
              </a:rPr>
              <a:t>Modifikasyon (</a:t>
            </a:r>
            <a:r>
              <a:rPr lang="tr-TR" sz="3600" b="1" dirty="0" err="1">
                <a:latin typeface="Times New Roman"/>
                <a:cs typeface="Times New Roman"/>
              </a:rPr>
              <a:t>Fenotipik</a:t>
            </a:r>
            <a:r>
              <a:rPr lang="tr-TR" sz="3600" b="1" dirty="0">
                <a:latin typeface="Times New Roman"/>
                <a:cs typeface="Times New Roman"/>
              </a:rPr>
              <a:t> varyasyon)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514350" indent="-514350">
              <a:buAutoNum type="arabicPeriod"/>
              <a:defRPr/>
            </a:pPr>
            <a:r>
              <a:rPr lang="tr-TR" sz="2800" dirty="0">
                <a:latin typeface="Times New Roman"/>
                <a:cs typeface="Times New Roman"/>
              </a:rPr>
              <a:t>Modifikasyon</a:t>
            </a:r>
          </a:p>
          <a:p>
            <a:pPr marL="857250" lvl="1" indent="-457200">
              <a:buAutoNum type="alphaLcPeriod"/>
              <a:defRPr/>
            </a:pPr>
            <a:r>
              <a:rPr lang="tr-TR" dirty="0">
                <a:latin typeface="Times New Roman"/>
                <a:cs typeface="Times New Roman"/>
              </a:rPr>
              <a:t>Morfolojik ve yapısal</a:t>
            </a:r>
          </a:p>
          <a:p>
            <a:pPr lvl="1">
              <a:defRPr/>
            </a:pPr>
            <a:r>
              <a:rPr lang="tr-TR" dirty="0">
                <a:latin typeface="Times New Roman"/>
                <a:cs typeface="Times New Roman"/>
              </a:rPr>
              <a:t>Koloni</a:t>
            </a:r>
          </a:p>
          <a:p>
            <a:pPr lvl="1">
              <a:defRPr/>
            </a:pPr>
            <a:r>
              <a:rPr lang="tr-TR" dirty="0">
                <a:latin typeface="Times New Roman"/>
                <a:cs typeface="Times New Roman"/>
              </a:rPr>
              <a:t>Kapsül</a:t>
            </a:r>
          </a:p>
          <a:p>
            <a:pPr lvl="1">
              <a:defRPr/>
            </a:pPr>
            <a:r>
              <a:rPr lang="tr-TR" dirty="0" err="1">
                <a:latin typeface="Times New Roman"/>
                <a:cs typeface="Times New Roman"/>
              </a:rPr>
              <a:t>Flagella</a:t>
            </a:r>
            <a:r>
              <a:rPr lang="tr-TR" dirty="0">
                <a:latin typeface="Times New Roman"/>
                <a:cs typeface="Times New Roman"/>
              </a:rPr>
              <a:t> </a:t>
            </a:r>
          </a:p>
          <a:p>
            <a:pPr lvl="1">
              <a:defRPr/>
            </a:pPr>
            <a:r>
              <a:rPr lang="tr-TR" dirty="0" err="1">
                <a:latin typeface="Times New Roman"/>
                <a:cs typeface="Times New Roman"/>
              </a:rPr>
              <a:t>Fimbria</a:t>
            </a:r>
            <a:endParaRPr lang="tr-TR" dirty="0">
              <a:latin typeface="Times New Roman"/>
              <a:cs typeface="Times New Roman"/>
            </a:endParaRPr>
          </a:p>
          <a:p>
            <a:pPr lvl="1">
              <a:defRPr/>
            </a:pPr>
            <a:r>
              <a:rPr lang="tr-TR" dirty="0">
                <a:latin typeface="Times New Roman"/>
                <a:cs typeface="Times New Roman"/>
              </a:rPr>
              <a:t>Spor</a:t>
            </a:r>
          </a:p>
          <a:p>
            <a:pPr lvl="1">
              <a:defRPr/>
            </a:pPr>
            <a:r>
              <a:rPr lang="tr-TR" dirty="0">
                <a:latin typeface="Times New Roman"/>
                <a:cs typeface="Times New Roman"/>
              </a:rPr>
              <a:t>Şekil</a:t>
            </a:r>
          </a:p>
        </p:txBody>
      </p:sp>
    </p:spTree>
    <p:extLst>
      <p:ext uri="{BB962C8B-B14F-4D97-AF65-F5344CB8AC3E}">
        <p14:creationId xmlns:p14="http://schemas.microsoft.com/office/powerpoint/2010/main" val="29031605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851698"/>
            <a:ext cx="8229600" cy="3593206"/>
          </a:xfrm>
        </p:spPr>
        <p:txBody>
          <a:bodyPr>
            <a:normAutofit/>
          </a:bodyPr>
          <a:lstStyle/>
          <a:p>
            <a:pPr marL="0" indent="0">
              <a:buNone/>
              <a:defRPr/>
            </a:pPr>
            <a:r>
              <a:rPr lang="tr-TR" sz="2800" dirty="0">
                <a:latin typeface="Times New Roman"/>
                <a:cs typeface="Times New Roman"/>
              </a:rPr>
              <a:t>b. Kültürel</a:t>
            </a:r>
          </a:p>
          <a:p>
            <a:pPr marL="0" indent="0">
              <a:buNone/>
              <a:defRPr/>
            </a:pPr>
            <a:r>
              <a:rPr lang="tr-TR" sz="2800" dirty="0">
                <a:latin typeface="Times New Roman"/>
                <a:cs typeface="Times New Roman"/>
              </a:rPr>
              <a:t>c. Fiziksel ve Biyokimyasal</a:t>
            </a:r>
          </a:p>
          <a:p>
            <a:pPr lvl="1">
              <a:defRPr/>
            </a:pPr>
            <a:r>
              <a:rPr lang="tr-TR" dirty="0">
                <a:latin typeface="Times New Roman"/>
                <a:cs typeface="Times New Roman"/>
              </a:rPr>
              <a:t>Boyanma</a:t>
            </a:r>
          </a:p>
          <a:p>
            <a:pPr lvl="1">
              <a:defRPr/>
            </a:pPr>
            <a:r>
              <a:rPr lang="tr-TR" dirty="0">
                <a:latin typeface="Times New Roman"/>
                <a:cs typeface="Times New Roman"/>
              </a:rPr>
              <a:t>Pigment</a:t>
            </a:r>
          </a:p>
          <a:p>
            <a:pPr lvl="1">
              <a:defRPr/>
            </a:pPr>
            <a:r>
              <a:rPr lang="tr-TR" dirty="0" err="1">
                <a:latin typeface="Times New Roman"/>
                <a:cs typeface="Times New Roman"/>
              </a:rPr>
              <a:t>Enzimatik</a:t>
            </a:r>
            <a:endParaRPr lang="tr-TR" dirty="0">
              <a:latin typeface="Times New Roman"/>
              <a:cs typeface="Times New Roman"/>
            </a:endParaRPr>
          </a:p>
          <a:p>
            <a:pPr lvl="1">
              <a:defRPr/>
            </a:pPr>
            <a:r>
              <a:rPr lang="tr-TR" dirty="0" err="1">
                <a:latin typeface="Times New Roman"/>
                <a:cs typeface="Times New Roman"/>
              </a:rPr>
              <a:t>Attenüasyon</a:t>
            </a:r>
            <a:endParaRPr lang="tr-TR" dirty="0">
              <a:latin typeface="Times New Roman"/>
              <a:cs typeface="Times New Roman"/>
            </a:endParaRPr>
          </a:p>
        </p:txBody>
      </p:sp>
      <p:sp>
        <p:nvSpPr>
          <p:cNvPr id="7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tr-TR" sz="3600" b="1" dirty="0">
                <a:latin typeface="Times New Roman"/>
                <a:cs typeface="Times New Roman"/>
              </a:rPr>
              <a:t>Modifikasyon (</a:t>
            </a:r>
            <a:r>
              <a:rPr lang="tr-TR" sz="3600" b="1" dirty="0" err="1">
                <a:latin typeface="Times New Roman"/>
                <a:cs typeface="Times New Roman"/>
              </a:rPr>
              <a:t>Fenotipik</a:t>
            </a:r>
            <a:r>
              <a:rPr lang="tr-TR" sz="3600" b="1" dirty="0">
                <a:latin typeface="Times New Roman"/>
                <a:cs typeface="Times New Roman"/>
              </a:rPr>
              <a:t> varyasyon)</a:t>
            </a:r>
          </a:p>
        </p:txBody>
      </p:sp>
    </p:spTree>
    <p:extLst>
      <p:ext uri="{BB962C8B-B14F-4D97-AF65-F5344CB8AC3E}">
        <p14:creationId xmlns:p14="http://schemas.microsoft.com/office/powerpoint/2010/main" val="26944793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tr-TR" sz="3600" b="1" dirty="0">
                <a:latin typeface="Times New Roman"/>
                <a:cs typeface="Times New Roman"/>
              </a:rPr>
              <a:t>Mutasyon (</a:t>
            </a:r>
            <a:r>
              <a:rPr lang="tr-TR" sz="3600" b="1" dirty="0" err="1">
                <a:latin typeface="Times New Roman"/>
                <a:cs typeface="Times New Roman"/>
              </a:rPr>
              <a:t>Genotipik</a:t>
            </a:r>
            <a:r>
              <a:rPr lang="tr-TR" sz="3600" b="1" dirty="0">
                <a:latin typeface="Times New Roman"/>
                <a:cs typeface="Times New Roman"/>
              </a:rPr>
              <a:t> varyasyon)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555377"/>
            <a:ext cx="8229600" cy="4525963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tr-TR" sz="2800" dirty="0" err="1">
                <a:latin typeface="Times New Roman"/>
                <a:cs typeface="Times New Roman"/>
              </a:rPr>
              <a:t>Delesyon</a:t>
            </a:r>
            <a:r>
              <a:rPr lang="tr-TR" sz="2800" dirty="0">
                <a:latin typeface="Times New Roman"/>
                <a:cs typeface="Times New Roman"/>
              </a:rPr>
              <a:t>: Bir baz çiftinin çıkması</a:t>
            </a:r>
          </a:p>
          <a:p>
            <a:pPr>
              <a:defRPr/>
            </a:pPr>
            <a:r>
              <a:rPr lang="tr-TR" sz="2800" dirty="0" err="1">
                <a:latin typeface="Times New Roman"/>
                <a:cs typeface="Times New Roman"/>
              </a:rPr>
              <a:t>İnsersiyon</a:t>
            </a:r>
            <a:r>
              <a:rPr lang="tr-TR" sz="2800" dirty="0">
                <a:latin typeface="Times New Roman"/>
                <a:cs typeface="Times New Roman"/>
              </a:rPr>
              <a:t>: Bir baz çiftinin girmesi</a:t>
            </a:r>
          </a:p>
          <a:p>
            <a:pPr>
              <a:defRPr/>
            </a:pPr>
            <a:r>
              <a:rPr lang="tr-TR" sz="2800" dirty="0">
                <a:latin typeface="Times New Roman"/>
                <a:cs typeface="Times New Roman"/>
              </a:rPr>
              <a:t>Bir baz çiftinin yerine başkasının alınması (</a:t>
            </a:r>
            <a:r>
              <a:rPr lang="tr-TR" sz="2800" dirty="0" err="1">
                <a:latin typeface="Times New Roman"/>
                <a:cs typeface="Times New Roman"/>
              </a:rPr>
              <a:t>Transisyonel</a:t>
            </a:r>
            <a:r>
              <a:rPr lang="tr-TR" sz="2800" dirty="0">
                <a:latin typeface="Times New Roman"/>
                <a:cs typeface="Times New Roman"/>
              </a:rPr>
              <a:t> Mutasyon)</a:t>
            </a:r>
          </a:p>
          <a:p>
            <a:pPr>
              <a:defRPr/>
            </a:pPr>
            <a:r>
              <a:rPr lang="tr-TR" sz="2800" dirty="0" err="1">
                <a:latin typeface="Times New Roman"/>
                <a:cs typeface="Times New Roman"/>
              </a:rPr>
              <a:t>Pirimidin</a:t>
            </a:r>
            <a:r>
              <a:rPr lang="tr-TR" sz="2800" dirty="0">
                <a:latin typeface="Times New Roman"/>
                <a:cs typeface="Times New Roman"/>
              </a:rPr>
              <a:t> bazları arasında özel bağların kurulması </a:t>
            </a:r>
          </a:p>
          <a:p>
            <a:pPr marL="0" indent="0">
              <a:buNone/>
              <a:defRPr/>
            </a:pPr>
            <a:r>
              <a:rPr lang="tr-TR" sz="2800" dirty="0">
                <a:latin typeface="Times New Roman"/>
                <a:cs typeface="Times New Roman"/>
              </a:rPr>
              <a:t>    (C-T </a:t>
            </a:r>
            <a:r>
              <a:rPr lang="tr-TR" sz="2800" dirty="0" err="1">
                <a:latin typeface="Times New Roman"/>
                <a:cs typeface="Times New Roman"/>
              </a:rPr>
              <a:t>dimerizasyon</a:t>
            </a:r>
            <a:r>
              <a:rPr lang="tr-TR" sz="2800" dirty="0">
                <a:latin typeface="Times New Roman"/>
                <a:cs typeface="Times New Roman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4799945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tr-TR" sz="3600" b="1" dirty="0" err="1">
                <a:latin typeface="Times New Roman"/>
                <a:cs typeface="Times New Roman"/>
              </a:rPr>
              <a:t>Mutajenik</a:t>
            </a:r>
            <a:r>
              <a:rPr lang="tr-TR" sz="3600" b="1" dirty="0">
                <a:latin typeface="Times New Roman"/>
                <a:cs typeface="Times New Roman"/>
              </a:rPr>
              <a:t> Maddeler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2123142"/>
            <a:ext cx="8229600" cy="3001682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tr-TR" sz="2800" b="1" dirty="0">
                <a:latin typeface="Times New Roman"/>
                <a:cs typeface="Times New Roman"/>
              </a:rPr>
              <a:t>Fiziksel:</a:t>
            </a:r>
            <a:r>
              <a:rPr lang="tr-TR" sz="2800" dirty="0">
                <a:latin typeface="Times New Roman"/>
                <a:cs typeface="Times New Roman"/>
              </a:rPr>
              <a:t> Isı, UV, X Işınları, </a:t>
            </a:r>
            <a:r>
              <a:rPr lang="tr-TR" sz="2800" dirty="0" err="1">
                <a:latin typeface="Times New Roman"/>
                <a:cs typeface="Times New Roman"/>
              </a:rPr>
              <a:t>Ultrasonik</a:t>
            </a:r>
            <a:r>
              <a:rPr lang="tr-TR" sz="2800" dirty="0">
                <a:latin typeface="Times New Roman"/>
                <a:cs typeface="Times New Roman"/>
              </a:rPr>
              <a:t> Vibrasyon</a:t>
            </a:r>
          </a:p>
          <a:p>
            <a:pPr>
              <a:defRPr/>
            </a:pPr>
            <a:r>
              <a:rPr lang="tr-TR" sz="2800" b="1" dirty="0">
                <a:latin typeface="Times New Roman"/>
                <a:cs typeface="Times New Roman"/>
              </a:rPr>
              <a:t>Kimyasal:</a:t>
            </a:r>
            <a:r>
              <a:rPr lang="tr-TR" sz="2800" dirty="0">
                <a:latin typeface="Times New Roman"/>
                <a:cs typeface="Times New Roman"/>
              </a:rPr>
              <a:t> </a:t>
            </a:r>
            <a:r>
              <a:rPr lang="tr-TR" sz="2800" dirty="0" err="1">
                <a:latin typeface="Times New Roman"/>
                <a:cs typeface="Times New Roman"/>
              </a:rPr>
              <a:t>Nitröz</a:t>
            </a:r>
            <a:r>
              <a:rPr lang="tr-TR" sz="2800" dirty="0">
                <a:latin typeface="Times New Roman"/>
                <a:cs typeface="Times New Roman"/>
              </a:rPr>
              <a:t> </a:t>
            </a:r>
            <a:r>
              <a:rPr lang="tr-TR" sz="2800" dirty="0" err="1">
                <a:latin typeface="Times New Roman"/>
                <a:cs typeface="Times New Roman"/>
              </a:rPr>
              <a:t>asiti</a:t>
            </a:r>
            <a:r>
              <a:rPr lang="tr-TR" sz="2800" dirty="0">
                <a:latin typeface="Times New Roman"/>
                <a:cs typeface="Times New Roman"/>
              </a:rPr>
              <a:t>, </a:t>
            </a:r>
            <a:r>
              <a:rPr lang="tr-TR" sz="2800" dirty="0" err="1">
                <a:latin typeface="Times New Roman"/>
                <a:cs typeface="Times New Roman"/>
              </a:rPr>
              <a:t>Hidroksilamin</a:t>
            </a:r>
            <a:r>
              <a:rPr lang="tr-TR" sz="2800" dirty="0">
                <a:latin typeface="Times New Roman"/>
                <a:cs typeface="Times New Roman"/>
              </a:rPr>
              <a:t>, </a:t>
            </a:r>
            <a:r>
              <a:rPr lang="tr-TR" sz="2800" dirty="0" err="1">
                <a:latin typeface="Times New Roman"/>
                <a:cs typeface="Times New Roman"/>
              </a:rPr>
              <a:t>Alkilen</a:t>
            </a:r>
            <a:r>
              <a:rPr lang="tr-TR" sz="2800" dirty="0">
                <a:latin typeface="Times New Roman"/>
                <a:cs typeface="Times New Roman"/>
              </a:rPr>
              <a:t> maddeler, Baz analogları</a:t>
            </a:r>
          </a:p>
          <a:p>
            <a:pPr>
              <a:defRPr/>
            </a:pPr>
            <a:r>
              <a:rPr lang="tr-TR" sz="2800" b="1" dirty="0" err="1">
                <a:latin typeface="Times New Roman"/>
                <a:cs typeface="Times New Roman"/>
              </a:rPr>
              <a:t>Akridinler</a:t>
            </a:r>
            <a:endParaRPr lang="tr-TR" sz="2800" b="1" dirty="0">
              <a:latin typeface="Times New Roman"/>
              <a:cs typeface="Times New Roman"/>
            </a:endParaRPr>
          </a:p>
          <a:p>
            <a:pPr>
              <a:defRPr/>
            </a:pPr>
            <a:r>
              <a:rPr lang="tr-TR" sz="2800" b="1" dirty="0">
                <a:latin typeface="Times New Roman"/>
                <a:cs typeface="Times New Roman"/>
              </a:rPr>
              <a:t>Biyolojik </a:t>
            </a:r>
            <a:r>
              <a:rPr lang="tr-TR" sz="2800" b="1" dirty="0" err="1">
                <a:latin typeface="Times New Roman"/>
                <a:cs typeface="Times New Roman"/>
              </a:rPr>
              <a:t>mutajenler</a:t>
            </a:r>
            <a:endParaRPr lang="tr-TR" sz="2800" b="1" dirty="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008890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tr-TR" sz="3600" b="1" dirty="0">
                <a:latin typeface="Times New Roman"/>
                <a:cs typeface="Times New Roman"/>
              </a:rPr>
              <a:t>Mutant Türleri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3002189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tr-TR" sz="2800" dirty="0">
                <a:latin typeface="Times New Roman"/>
                <a:cs typeface="Times New Roman"/>
              </a:rPr>
              <a:t>Rezistans </a:t>
            </a:r>
            <a:r>
              <a:rPr lang="tr-TR" sz="2800" dirty="0" err="1">
                <a:latin typeface="Times New Roman"/>
                <a:cs typeface="Times New Roman"/>
              </a:rPr>
              <a:t>Mutantlar</a:t>
            </a:r>
            <a:endParaRPr lang="tr-TR" sz="2800" dirty="0">
              <a:latin typeface="Times New Roman"/>
              <a:cs typeface="Times New Roman"/>
            </a:endParaRPr>
          </a:p>
          <a:p>
            <a:pPr>
              <a:defRPr/>
            </a:pPr>
            <a:r>
              <a:rPr lang="tr-TR" sz="2800" dirty="0" err="1">
                <a:latin typeface="Times New Roman"/>
                <a:cs typeface="Times New Roman"/>
              </a:rPr>
              <a:t>Nutrisyonel</a:t>
            </a:r>
            <a:r>
              <a:rPr lang="tr-TR" sz="2800" dirty="0">
                <a:latin typeface="Times New Roman"/>
                <a:cs typeface="Times New Roman"/>
              </a:rPr>
              <a:t> </a:t>
            </a:r>
            <a:r>
              <a:rPr lang="tr-TR" sz="2800" dirty="0" err="1">
                <a:latin typeface="Times New Roman"/>
                <a:cs typeface="Times New Roman"/>
              </a:rPr>
              <a:t>Mutantlar</a:t>
            </a:r>
            <a:endParaRPr lang="tr-TR" sz="2800" dirty="0">
              <a:latin typeface="Times New Roman"/>
              <a:cs typeface="Times New Roman"/>
            </a:endParaRPr>
          </a:p>
          <a:p>
            <a:pPr>
              <a:defRPr/>
            </a:pPr>
            <a:r>
              <a:rPr lang="tr-TR" sz="2800" dirty="0" err="1">
                <a:latin typeface="Times New Roman"/>
                <a:cs typeface="Times New Roman"/>
              </a:rPr>
              <a:t>Fermentasyon</a:t>
            </a:r>
            <a:r>
              <a:rPr lang="tr-TR" sz="2800" dirty="0">
                <a:latin typeface="Times New Roman"/>
                <a:cs typeface="Times New Roman"/>
              </a:rPr>
              <a:t> </a:t>
            </a:r>
            <a:r>
              <a:rPr lang="tr-TR" sz="2800" dirty="0" err="1">
                <a:latin typeface="Times New Roman"/>
                <a:cs typeface="Times New Roman"/>
              </a:rPr>
              <a:t>Mutantları</a:t>
            </a:r>
            <a:endParaRPr lang="tr-TR" sz="2800" dirty="0">
              <a:latin typeface="Times New Roman"/>
              <a:cs typeface="Times New Roman"/>
            </a:endParaRPr>
          </a:p>
          <a:p>
            <a:pPr>
              <a:defRPr/>
            </a:pPr>
            <a:r>
              <a:rPr lang="tr-TR" sz="2800" dirty="0" err="1">
                <a:latin typeface="Times New Roman"/>
                <a:cs typeface="Times New Roman"/>
              </a:rPr>
              <a:t>Pigmentasyon</a:t>
            </a:r>
            <a:r>
              <a:rPr lang="tr-TR" sz="2800" dirty="0">
                <a:latin typeface="Times New Roman"/>
                <a:cs typeface="Times New Roman"/>
              </a:rPr>
              <a:t> </a:t>
            </a:r>
            <a:r>
              <a:rPr lang="tr-TR" sz="2800" dirty="0" err="1">
                <a:latin typeface="Times New Roman"/>
                <a:cs typeface="Times New Roman"/>
              </a:rPr>
              <a:t>Mutantları</a:t>
            </a:r>
            <a:endParaRPr lang="tr-TR" sz="2800" dirty="0">
              <a:latin typeface="Times New Roman"/>
              <a:cs typeface="Times New Roman"/>
            </a:endParaRPr>
          </a:p>
          <a:p>
            <a:pPr>
              <a:defRPr/>
            </a:pPr>
            <a:r>
              <a:rPr lang="tr-TR" sz="2800" dirty="0" err="1">
                <a:latin typeface="Times New Roman"/>
                <a:cs typeface="Times New Roman"/>
              </a:rPr>
              <a:t>Antijenik</a:t>
            </a:r>
            <a:r>
              <a:rPr lang="tr-TR" sz="2800" dirty="0">
                <a:latin typeface="Times New Roman"/>
                <a:cs typeface="Times New Roman"/>
              </a:rPr>
              <a:t> </a:t>
            </a:r>
            <a:r>
              <a:rPr lang="tr-TR" sz="2800" dirty="0" err="1">
                <a:latin typeface="Times New Roman"/>
                <a:cs typeface="Times New Roman"/>
              </a:rPr>
              <a:t>Mutantlar</a:t>
            </a:r>
            <a:endParaRPr lang="tr-TR" sz="2800" dirty="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574919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362662"/>
            <a:ext cx="8229600" cy="1143000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tr-TR" sz="3600" b="1" dirty="0">
                <a:latin typeface="Times New Roman"/>
                <a:cs typeface="Times New Roman"/>
              </a:rPr>
              <a:t>Ekstra </a:t>
            </a:r>
            <a:r>
              <a:rPr lang="tr-TR" sz="3600" b="1" dirty="0" err="1">
                <a:latin typeface="Times New Roman"/>
                <a:cs typeface="Times New Roman"/>
              </a:rPr>
              <a:t>Kromozomal</a:t>
            </a:r>
            <a:r>
              <a:rPr lang="tr-TR" sz="3600" b="1" dirty="0">
                <a:latin typeface="Times New Roman"/>
                <a:cs typeface="Times New Roman"/>
              </a:rPr>
              <a:t> Genetik Elementler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788824"/>
            <a:ext cx="8229600" cy="4045900"/>
          </a:xfrm>
        </p:spPr>
        <p:txBody>
          <a:bodyPr>
            <a:normAutofit/>
          </a:bodyPr>
          <a:lstStyle/>
          <a:p>
            <a:pPr algn="just">
              <a:defRPr/>
            </a:pPr>
            <a:r>
              <a:rPr lang="tr-TR" sz="2800" b="1" dirty="0" err="1">
                <a:latin typeface="Times New Roman"/>
                <a:cs typeface="Times New Roman"/>
              </a:rPr>
              <a:t>Plasmid</a:t>
            </a:r>
            <a:r>
              <a:rPr lang="tr-TR" sz="2800" b="1" dirty="0">
                <a:latin typeface="Times New Roman"/>
                <a:cs typeface="Times New Roman"/>
              </a:rPr>
              <a:t>: </a:t>
            </a:r>
            <a:r>
              <a:rPr lang="tr-TR" sz="2800" dirty="0">
                <a:latin typeface="Times New Roman"/>
                <a:cs typeface="Times New Roman"/>
              </a:rPr>
              <a:t>Bazı </a:t>
            </a:r>
            <a:r>
              <a:rPr lang="tr-TR" sz="2800" dirty="0" err="1">
                <a:latin typeface="Times New Roman"/>
                <a:cs typeface="Times New Roman"/>
              </a:rPr>
              <a:t>prokaryotik</a:t>
            </a:r>
            <a:r>
              <a:rPr lang="tr-TR" sz="2800" dirty="0">
                <a:latin typeface="Times New Roman"/>
                <a:cs typeface="Times New Roman"/>
              </a:rPr>
              <a:t> (bakteriler) ve </a:t>
            </a:r>
            <a:r>
              <a:rPr lang="tr-TR" sz="2800" dirty="0" err="1">
                <a:latin typeface="Times New Roman"/>
                <a:cs typeface="Times New Roman"/>
              </a:rPr>
              <a:t>ökaryotiklerde</a:t>
            </a:r>
            <a:r>
              <a:rPr lang="tr-TR" sz="2800" dirty="0">
                <a:latin typeface="Times New Roman"/>
                <a:cs typeface="Times New Roman"/>
              </a:rPr>
              <a:t> kendi büyük sirküler ve sarmal kromozomlarından ayrı olarak diğer genetik elementlerde bulunmaktadır. </a:t>
            </a:r>
          </a:p>
          <a:p>
            <a:pPr marL="0" indent="0" algn="just">
              <a:buNone/>
              <a:defRPr/>
            </a:pPr>
            <a:endParaRPr lang="tr-TR" sz="2800" dirty="0">
              <a:latin typeface="Times New Roman"/>
              <a:cs typeface="Times New Roman"/>
            </a:endParaRPr>
          </a:p>
          <a:p>
            <a:pPr algn="just">
              <a:defRPr/>
            </a:pPr>
            <a:r>
              <a:rPr lang="tr-TR" sz="2800" b="1" dirty="0" err="1">
                <a:latin typeface="Times New Roman"/>
                <a:cs typeface="Times New Roman"/>
              </a:rPr>
              <a:t>Episom</a:t>
            </a:r>
            <a:r>
              <a:rPr lang="tr-TR" sz="2800" b="1" dirty="0">
                <a:latin typeface="Times New Roman"/>
                <a:cs typeface="Times New Roman"/>
              </a:rPr>
              <a:t>:</a:t>
            </a:r>
            <a:r>
              <a:rPr lang="tr-TR" sz="2800" dirty="0">
                <a:latin typeface="Times New Roman"/>
                <a:cs typeface="Times New Roman"/>
              </a:rPr>
              <a:t> </a:t>
            </a:r>
            <a:r>
              <a:rPr lang="tr-TR" sz="2800" dirty="0" err="1">
                <a:latin typeface="Times New Roman"/>
                <a:cs typeface="Times New Roman"/>
              </a:rPr>
              <a:t>Ekstrakromozomal</a:t>
            </a:r>
            <a:r>
              <a:rPr lang="tr-TR" sz="2800" dirty="0">
                <a:latin typeface="Times New Roman"/>
                <a:cs typeface="Times New Roman"/>
              </a:rPr>
              <a:t> genetik elementler bakterilerin sitoplazmaları içinde (</a:t>
            </a:r>
            <a:r>
              <a:rPr lang="tr-TR" sz="2800" dirty="0" err="1">
                <a:latin typeface="Times New Roman"/>
                <a:cs typeface="Times New Roman"/>
              </a:rPr>
              <a:t>plasmid</a:t>
            </a:r>
            <a:r>
              <a:rPr lang="tr-TR" sz="2800" dirty="0">
                <a:latin typeface="Times New Roman"/>
                <a:cs typeface="Times New Roman"/>
              </a:rPr>
              <a:t>) bulunabilecekleri gibi; kromozomla da birleşebilirler.</a:t>
            </a:r>
          </a:p>
        </p:txBody>
      </p:sp>
    </p:spTree>
    <p:extLst>
      <p:ext uri="{BB962C8B-B14F-4D97-AF65-F5344CB8AC3E}">
        <p14:creationId xmlns:p14="http://schemas.microsoft.com/office/powerpoint/2010/main" val="25388312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66</TotalTime>
  <Words>698</Words>
  <Application>Microsoft Macintosh PowerPoint</Application>
  <PresentationFormat>Ekran Gösterisi (4:3)</PresentationFormat>
  <Paragraphs>119</Paragraphs>
  <Slides>20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20</vt:i4>
      </vt:variant>
    </vt:vector>
  </HeadingPairs>
  <TitlesOfParts>
    <vt:vector size="25" baseType="lpstr">
      <vt:lpstr>Arial</vt:lpstr>
      <vt:lpstr>Calibri</vt:lpstr>
      <vt:lpstr>Times New Roman</vt:lpstr>
      <vt:lpstr>Wingdings</vt:lpstr>
      <vt:lpstr>Office Theme</vt:lpstr>
      <vt:lpstr>Mikrobiyoloji-1</vt:lpstr>
      <vt:lpstr>Nükleik Asitler</vt:lpstr>
      <vt:lpstr>Nükleik Asitler</vt:lpstr>
      <vt:lpstr>Modifikasyon (Fenotipik varyasyon)</vt:lpstr>
      <vt:lpstr>Modifikasyon (Fenotipik varyasyon)</vt:lpstr>
      <vt:lpstr>Mutasyon (Genotipik varyasyon)</vt:lpstr>
      <vt:lpstr>Mutajenik Maddeler</vt:lpstr>
      <vt:lpstr>Mutant Türleri</vt:lpstr>
      <vt:lpstr>Ekstra Kromozomal Genetik Elementler</vt:lpstr>
      <vt:lpstr>Ekstra Kromozomal Genetik Elementler</vt:lpstr>
      <vt:lpstr>Ekstra Kromozomal Genetik Elementler</vt:lpstr>
      <vt:lpstr>Ekstra Kromozomal Genetik Elementler</vt:lpstr>
      <vt:lpstr>Plasmidlerin Sınıflandırılması</vt:lpstr>
      <vt:lpstr>Ekstra Kromozomal Genetik Elementler</vt:lpstr>
      <vt:lpstr>Ekstra Kromozomal Genetik Elementler</vt:lpstr>
      <vt:lpstr>Ekstra Kromozomal Genetik Elementler</vt:lpstr>
      <vt:lpstr>Ekstra Kromozomal Genetik Elementler</vt:lpstr>
      <vt:lpstr>Ekstra Kromozomal Genetik Elementler</vt:lpstr>
      <vt:lpstr>Ekstra Kromozomal Genetik Elementler</vt:lpstr>
      <vt:lpstr>Ekstra Kromozomal Genetik Elementler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NÜKLEİK ASİTLER</dc:title>
  <dc:creator>Mehmet  Akan</dc:creator>
  <cp:lastModifiedBy>Microsoft Office User</cp:lastModifiedBy>
  <cp:revision>10</cp:revision>
  <dcterms:created xsi:type="dcterms:W3CDTF">2020-04-26T17:45:04Z</dcterms:created>
  <dcterms:modified xsi:type="dcterms:W3CDTF">2021-03-07T07:33:50Z</dcterms:modified>
</cp:coreProperties>
</file>