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71" r:id="rId5"/>
    <p:sldId id="273" r:id="rId6"/>
    <p:sldId id="329" r:id="rId7"/>
    <p:sldId id="275" r:id="rId8"/>
    <p:sldId id="277" r:id="rId9"/>
    <p:sldId id="293" r:id="rId10"/>
    <p:sldId id="330" r:id="rId11"/>
    <p:sldId id="331" r:id="rId12"/>
    <p:sldId id="283" r:id="rId13"/>
    <p:sldId id="332" r:id="rId14"/>
    <p:sldId id="333" r:id="rId15"/>
    <p:sldId id="294" r:id="rId16"/>
    <p:sldId id="334" r:id="rId17"/>
    <p:sldId id="335" r:id="rId18"/>
    <p:sldId id="336" r:id="rId19"/>
    <p:sldId id="327"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90" autoAdjust="0"/>
    <p:restoredTop sz="94660"/>
  </p:normalViewPr>
  <p:slideViewPr>
    <p:cSldViewPr>
      <p:cViewPr varScale="1">
        <p:scale>
          <a:sx n="87" d="100"/>
          <a:sy n="87" d="100"/>
        </p:scale>
        <p:origin x="157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D9F75050-0E15-4C5B-92B0-66D068882F1F}" type="datetimeFigureOut">
              <a:rPr lang="tr-TR" smtClean="0"/>
              <a:pPr/>
              <a:t>2.01.2019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35881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F75050-0E15-4C5B-92B0-66D068882F1F}" type="datetimeFigureOut">
              <a:rPr lang="tr-TR" smtClean="0"/>
              <a:pPr/>
              <a:t>2.01.2019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960783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F75050-0E15-4C5B-92B0-66D068882F1F}" type="datetimeFigureOut">
              <a:rPr lang="tr-TR" smtClean="0"/>
              <a:pPr/>
              <a:t>2.01.2019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799508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F75050-0E15-4C5B-92B0-66D068882F1F}" type="datetimeFigureOut">
              <a:rPr lang="tr-TR" smtClean="0"/>
              <a:pPr/>
              <a:t>2.01.2019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417895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D9F75050-0E15-4C5B-92B0-66D068882F1F}" type="datetimeFigureOut">
              <a:rPr lang="tr-TR" smtClean="0"/>
              <a:pPr/>
              <a:t>2.01.2019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491407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9F75050-0E15-4C5B-92B0-66D068882F1F}" type="datetimeFigureOut">
              <a:rPr lang="tr-TR" smtClean="0"/>
              <a:pPr/>
              <a:t>2.01.2019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147927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düzenlemek için tıklatın</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9F75050-0E15-4C5B-92B0-66D068882F1F}" type="datetimeFigureOut">
              <a:rPr lang="tr-TR" smtClean="0"/>
              <a:pPr/>
              <a:t>2.01.2019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05039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9F75050-0E15-4C5B-92B0-66D068882F1F}" type="datetimeFigureOut">
              <a:rPr lang="tr-TR" smtClean="0"/>
              <a:pPr/>
              <a:t>2.01.2019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754775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9F75050-0E15-4C5B-92B0-66D068882F1F}" type="datetimeFigureOut">
              <a:rPr lang="tr-TR" smtClean="0"/>
              <a:pPr/>
              <a:t>2.01.2019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503146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9F75050-0E15-4C5B-92B0-66D068882F1F}" type="datetimeFigureOut">
              <a:rPr lang="tr-TR" smtClean="0"/>
              <a:pPr/>
              <a:t>2.01.2019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738272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9F75050-0E15-4C5B-92B0-66D068882F1F}" type="datetimeFigureOut">
              <a:rPr lang="tr-TR" smtClean="0"/>
              <a:pPr/>
              <a:t>2.01.2019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423999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9F75050-0E15-4C5B-92B0-66D068882F1F}" type="datetimeFigureOut">
              <a:rPr lang="tr-TR" smtClean="0"/>
              <a:pPr/>
              <a:t>2.01.2019</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1309014733"/>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95536" y="692697"/>
            <a:ext cx="8424936" cy="1872207"/>
          </a:xfrm>
        </p:spPr>
        <p:txBody>
          <a:bodyPr>
            <a:normAutofit/>
          </a:bodyPr>
          <a:lstStyle/>
          <a:p>
            <a:r>
              <a:rPr lang="tr-TR" b="1" dirty="0" smtClean="0">
                <a:latin typeface="Arial" pitchFamily="34" charset="0"/>
                <a:cs typeface="Arial" pitchFamily="34" charset="0"/>
              </a:rPr>
              <a:t>ŞELAT AJANLARI</a:t>
            </a:r>
            <a:endParaRPr lang="en-US" b="1" dirty="0">
              <a:latin typeface="Arial" pitchFamily="34" charset="0"/>
              <a:cs typeface="Arial" pitchFamily="34" charset="0"/>
            </a:endParaRPr>
          </a:p>
        </p:txBody>
      </p:sp>
      <p:pic>
        <p:nvPicPr>
          <p:cNvPr id="7" name="Resim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2564904"/>
            <a:ext cx="8928992" cy="3888432"/>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3. ETKİ MEKANİZMALARI</a:t>
            </a:r>
            <a:endParaRPr lang="en-US" sz="4000" dirty="0">
              <a:latin typeface="Arial" pitchFamily="34" charset="0"/>
              <a:cs typeface="Arial" pitchFamily="34" charset="0"/>
            </a:endParaRPr>
          </a:p>
        </p:txBody>
      </p:sp>
      <p:sp>
        <p:nvSpPr>
          <p:cNvPr id="3" name="2 İçerik Yer Tutucusu"/>
          <p:cNvSpPr>
            <a:spLocks noGrp="1"/>
          </p:cNvSpPr>
          <p:nvPr>
            <p:ph idx="1"/>
          </p:nvPr>
        </p:nvSpPr>
        <p:spPr>
          <a:xfrm>
            <a:off x="457200" y="1600200"/>
            <a:ext cx="8229600" cy="5257800"/>
          </a:xfrm>
        </p:spPr>
        <p:txBody>
          <a:bodyPr/>
          <a:lstStyle/>
          <a:p>
            <a:pPr marL="0" indent="0" algn="just">
              <a:buNone/>
            </a:pPr>
            <a:r>
              <a:rPr lang="tr-TR" sz="1800" dirty="0" smtClean="0">
                <a:latin typeface="Arial" pitchFamily="34" charset="0"/>
                <a:cs typeface="Arial" pitchFamily="34" charset="0"/>
              </a:rPr>
              <a:t>Çizelge: Metal </a:t>
            </a:r>
            <a:r>
              <a:rPr lang="tr-TR" sz="1800" dirty="0" err="1" smtClean="0">
                <a:latin typeface="Arial" pitchFamily="34" charset="0"/>
                <a:cs typeface="Arial" pitchFamily="34" charset="0"/>
              </a:rPr>
              <a:t>şelatlarının</a:t>
            </a:r>
            <a:r>
              <a:rPr lang="tr-TR" sz="1800" dirty="0" smtClean="0">
                <a:latin typeface="Arial" pitchFamily="34" charset="0"/>
                <a:cs typeface="Arial" pitchFamily="34" charset="0"/>
              </a:rPr>
              <a:t> </a:t>
            </a:r>
            <a:r>
              <a:rPr lang="tr-TR" sz="1800" dirty="0" err="1" smtClean="0">
                <a:latin typeface="Arial" pitchFamily="34" charset="0"/>
                <a:cs typeface="Arial" pitchFamily="34" charset="0"/>
              </a:rPr>
              <a:t>stabilite</a:t>
            </a:r>
            <a:r>
              <a:rPr lang="tr-TR" sz="1800" dirty="0" smtClean="0">
                <a:latin typeface="Arial" pitchFamily="34" charset="0"/>
                <a:cs typeface="Arial" pitchFamily="34" charset="0"/>
              </a:rPr>
              <a:t> sabitleri (</a:t>
            </a:r>
            <a:r>
              <a:rPr lang="tr-TR" sz="1800" dirty="0" err="1" smtClean="0">
                <a:latin typeface="Arial" pitchFamily="34" charset="0"/>
                <a:cs typeface="Arial" pitchFamily="34" charset="0"/>
              </a:rPr>
              <a:t>logK</a:t>
            </a:r>
            <a:r>
              <a:rPr lang="tr-TR" sz="1800" dirty="0" smtClean="0">
                <a:latin typeface="Arial" pitchFamily="34" charset="0"/>
                <a:cs typeface="Arial" pitchFamily="34" charset="0"/>
              </a:rPr>
              <a:t> değerleri) (</a:t>
            </a:r>
            <a:r>
              <a:rPr lang="tr-TR" sz="1800" dirty="0" err="1" smtClean="0">
                <a:latin typeface="Arial" pitchFamily="34" charset="0"/>
                <a:cs typeface="Arial" pitchFamily="34" charset="0"/>
              </a:rPr>
              <a:t>Nauta</a:t>
            </a:r>
            <a:r>
              <a:rPr lang="tr-TR" sz="1800" dirty="0" smtClean="0">
                <a:latin typeface="Arial" pitchFamily="34" charset="0"/>
                <a:cs typeface="Arial" pitchFamily="34" charset="0"/>
              </a:rPr>
              <a:t>, 1991)</a:t>
            </a:r>
            <a:endParaRPr lang="tr-TR" sz="1800" dirty="0">
              <a:latin typeface="Arial" pitchFamily="34" charset="0"/>
              <a:cs typeface="Arial" pitchFamily="34" charset="0"/>
            </a:endParaRPr>
          </a:p>
          <a:p>
            <a:pPr marL="0" indent="0" algn="just">
              <a:buNone/>
            </a:pPr>
            <a:endParaRPr lang="tr-TR" sz="2400" dirty="0" smtClean="0">
              <a:latin typeface="Arial" pitchFamily="34" charset="0"/>
              <a:cs typeface="Arial" pitchFamily="34" charset="0"/>
            </a:endParaRPr>
          </a:p>
          <a:p>
            <a:pPr marL="0" indent="0" algn="just">
              <a:buNone/>
            </a:pPr>
            <a:endParaRPr lang="tr-TR" sz="2800" dirty="0" smtClean="0">
              <a:latin typeface="Arial" pitchFamily="34" charset="0"/>
              <a:cs typeface="Arial" pitchFamily="34" charset="0"/>
            </a:endParaRPr>
          </a:p>
          <a:p>
            <a:pPr algn="just">
              <a:buNone/>
            </a:pPr>
            <a:endParaRPr lang="tr-TR" sz="2800" dirty="0" smtClean="0"/>
          </a:p>
          <a:p>
            <a:pPr>
              <a:buNone/>
            </a:pPr>
            <a:endParaRPr lang="en-US" dirty="0"/>
          </a:p>
        </p:txBody>
      </p:sp>
      <p:graphicFrame>
        <p:nvGraphicFramePr>
          <p:cNvPr id="5" name="Tablo 4"/>
          <p:cNvGraphicFramePr>
            <a:graphicFrameLocks noGrp="1"/>
          </p:cNvGraphicFramePr>
          <p:nvPr>
            <p:extLst>
              <p:ext uri="{D42A27DB-BD31-4B8C-83A1-F6EECF244321}">
                <p14:modId xmlns:p14="http://schemas.microsoft.com/office/powerpoint/2010/main" val="1492179661"/>
              </p:ext>
            </p:extLst>
          </p:nvPr>
        </p:nvGraphicFramePr>
        <p:xfrm>
          <a:off x="457201" y="2348880"/>
          <a:ext cx="8058148" cy="3744419"/>
        </p:xfrm>
        <a:graphic>
          <a:graphicData uri="http://schemas.openxmlformats.org/drawingml/2006/table">
            <a:tbl>
              <a:tblPr firstRow="1" bandRow="1">
                <a:tableStyleId>{073A0DAA-6AF3-43AB-8588-CEC1D06C72B9}</a:tableStyleId>
              </a:tblPr>
              <a:tblGrid>
                <a:gridCol w="1151164"/>
                <a:gridCol w="1151164"/>
                <a:gridCol w="1151164"/>
                <a:gridCol w="1151164"/>
                <a:gridCol w="1151164"/>
                <a:gridCol w="1151164"/>
                <a:gridCol w="1151164"/>
              </a:tblGrid>
              <a:tr h="534917">
                <a:tc>
                  <a:txBody>
                    <a:bodyPr/>
                    <a:lstStyle/>
                    <a:p>
                      <a:r>
                        <a:rPr lang="tr-TR" dirty="0" err="1" smtClean="0"/>
                        <a:t>Şelat</a:t>
                      </a:r>
                      <a:r>
                        <a:rPr lang="tr-TR" baseline="0" dirty="0" smtClean="0"/>
                        <a:t> Ajanı</a:t>
                      </a:r>
                      <a:endParaRPr lang="tr-TR" dirty="0"/>
                    </a:p>
                  </a:txBody>
                  <a:tcPr/>
                </a:tc>
                <a:tc>
                  <a:txBody>
                    <a:bodyPr/>
                    <a:lstStyle/>
                    <a:p>
                      <a:r>
                        <a:rPr lang="tr-TR" dirty="0" smtClean="0"/>
                        <a:t>Ca</a:t>
                      </a:r>
                      <a:r>
                        <a:rPr lang="tr-TR" baseline="30000" dirty="0" smtClean="0"/>
                        <a:t>+2</a:t>
                      </a:r>
                      <a:endParaRPr lang="tr-TR" dirty="0"/>
                    </a:p>
                  </a:txBody>
                  <a:tcPr/>
                </a:tc>
                <a:tc>
                  <a:txBody>
                    <a:bodyPr/>
                    <a:lstStyle/>
                    <a:p>
                      <a:r>
                        <a:rPr lang="tr-TR" dirty="0" smtClean="0"/>
                        <a:t>Mg</a:t>
                      </a:r>
                      <a:r>
                        <a:rPr lang="tr-TR" baseline="30000" dirty="0" smtClean="0"/>
                        <a:t>+2</a:t>
                      </a:r>
                      <a:endParaRPr lang="tr-TR" dirty="0"/>
                    </a:p>
                  </a:txBody>
                  <a:tcPr/>
                </a:tc>
                <a:tc>
                  <a:txBody>
                    <a:bodyPr/>
                    <a:lstStyle/>
                    <a:p>
                      <a:r>
                        <a:rPr lang="tr-TR" dirty="0" smtClean="0"/>
                        <a:t>Fe</a:t>
                      </a:r>
                      <a:r>
                        <a:rPr lang="tr-TR" baseline="30000" dirty="0" smtClean="0"/>
                        <a:t>+3</a:t>
                      </a:r>
                      <a:endParaRPr lang="tr-TR" dirty="0"/>
                    </a:p>
                  </a:txBody>
                  <a:tcPr/>
                </a:tc>
                <a:tc>
                  <a:txBody>
                    <a:bodyPr/>
                    <a:lstStyle/>
                    <a:p>
                      <a:r>
                        <a:rPr lang="tr-TR" dirty="0" smtClean="0"/>
                        <a:t>Mn</a:t>
                      </a:r>
                      <a:r>
                        <a:rPr lang="tr-TR" baseline="30000" dirty="0" smtClean="0"/>
                        <a:t>+2</a:t>
                      </a:r>
                      <a:endParaRPr lang="tr-TR" dirty="0"/>
                    </a:p>
                  </a:txBody>
                  <a:tcPr/>
                </a:tc>
                <a:tc>
                  <a:txBody>
                    <a:bodyPr/>
                    <a:lstStyle/>
                    <a:p>
                      <a:r>
                        <a:rPr lang="tr-TR" dirty="0" smtClean="0"/>
                        <a:t>Cu</a:t>
                      </a:r>
                      <a:r>
                        <a:rPr lang="tr-TR" baseline="30000" dirty="0" smtClean="0"/>
                        <a:t>+2</a:t>
                      </a:r>
                      <a:endParaRPr lang="tr-TR" dirty="0"/>
                    </a:p>
                  </a:txBody>
                  <a:tcPr/>
                </a:tc>
                <a:tc>
                  <a:txBody>
                    <a:bodyPr/>
                    <a:lstStyle/>
                    <a:p>
                      <a:r>
                        <a:rPr lang="tr-TR" dirty="0" smtClean="0"/>
                        <a:t>Zn</a:t>
                      </a:r>
                      <a:r>
                        <a:rPr lang="tr-TR" baseline="30000" dirty="0" smtClean="0"/>
                        <a:t>+2</a:t>
                      </a:r>
                      <a:endParaRPr lang="tr-TR" dirty="0"/>
                    </a:p>
                  </a:txBody>
                  <a:tcPr/>
                </a:tc>
              </a:tr>
              <a:tr h="534917">
                <a:tc>
                  <a:txBody>
                    <a:bodyPr/>
                    <a:lstStyle/>
                    <a:p>
                      <a:r>
                        <a:rPr lang="tr-TR" dirty="0" smtClean="0"/>
                        <a:t>EDTA</a:t>
                      </a:r>
                      <a:endParaRPr lang="tr-TR" dirty="0"/>
                    </a:p>
                  </a:txBody>
                  <a:tcPr/>
                </a:tc>
                <a:tc>
                  <a:txBody>
                    <a:bodyPr/>
                    <a:lstStyle/>
                    <a:p>
                      <a:r>
                        <a:rPr lang="tr-TR" dirty="0" smtClean="0"/>
                        <a:t>10,7</a:t>
                      </a:r>
                      <a:endParaRPr lang="tr-TR" dirty="0"/>
                    </a:p>
                  </a:txBody>
                  <a:tcPr/>
                </a:tc>
                <a:tc>
                  <a:txBody>
                    <a:bodyPr/>
                    <a:lstStyle/>
                    <a:p>
                      <a:r>
                        <a:rPr lang="tr-TR" dirty="0" smtClean="0"/>
                        <a:t>8,8</a:t>
                      </a:r>
                      <a:endParaRPr lang="tr-TR" dirty="0"/>
                    </a:p>
                  </a:txBody>
                  <a:tcPr/>
                </a:tc>
                <a:tc>
                  <a:txBody>
                    <a:bodyPr/>
                    <a:lstStyle/>
                    <a:p>
                      <a:r>
                        <a:rPr lang="tr-TR" dirty="0" smtClean="0"/>
                        <a:t>25,1</a:t>
                      </a:r>
                      <a:endParaRPr lang="tr-TR" dirty="0"/>
                    </a:p>
                  </a:txBody>
                  <a:tcPr/>
                </a:tc>
                <a:tc>
                  <a:txBody>
                    <a:bodyPr/>
                    <a:lstStyle/>
                    <a:p>
                      <a:r>
                        <a:rPr lang="tr-TR" dirty="0" smtClean="0"/>
                        <a:t>13,9</a:t>
                      </a:r>
                      <a:endParaRPr lang="tr-TR" dirty="0"/>
                    </a:p>
                  </a:txBody>
                  <a:tcPr/>
                </a:tc>
                <a:tc>
                  <a:txBody>
                    <a:bodyPr/>
                    <a:lstStyle/>
                    <a:p>
                      <a:r>
                        <a:rPr lang="tr-TR" dirty="0" smtClean="0"/>
                        <a:t>18,8</a:t>
                      </a:r>
                      <a:endParaRPr lang="tr-TR" dirty="0"/>
                    </a:p>
                  </a:txBody>
                  <a:tcPr/>
                </a:tc>
                <a:tc>
                  <a:txBody>
                    <a:bodyPr/>
                    <a:lstStyle/>
                    <a:p>
                      <a:r>
                        <a:rPr lang="tr-TR" dirty="0" smtClean="0"/>
                        <a:t>16,5</a:t>
                      </a:r>
                      <a:endParaRPr lang="tr-TR" dirty="0"/>
                    </a:p>
                  </a:txBody>
                  <a:tcPr/>
                </a:tc>
              </a:tr>
              <a:tr h="534917">
                <a:tc>
                  <a:txBody>
                    <a:bodyPr/>
                    <a:lstStyle/>
                    <a:p>
                      <a:r>
                        <a:rPr lang="tr-TR" dirty="0" err="1" smtClean="0"/>
                        <a:t>Pirofosforik</a:t>
                      </a:r>
                      <a:endParaRPr lang="tr-TR" dirty="0" smtClean="0"/>
                    </a:p>
                    <a:p>
                      <a:r>
                        <a:rPr lang="tr-TR" dirty="0" smtClean="0"/>
                        <a:t>Asit</a:t>
                      </a:r>
                      <a:endParaRPr lang="tr-TR" dirty="0"/>
                    </a:p>
                  </a:txBody>
                  <a:tcPr/>
                </a:tc>
                <a:tc>
                  <a:txBody>
                    <a:bodyPr/>
                    <a:lstStyle/>
                    <a:p>
                      <a:r>
                        <a:rPr lang="tr-TR" dirty="0" smtClean="0"/>
                        <a:t>5,4</a:t>
                      </a:r>
                      <a:endParaRPr lang="tr-TR" dirty="0"/>
                    </a:p>
                  </a:txBody>
                  <a:tcPr/>
                </a:tc>
                <a:tc>
                  <a:txBody>
                    <a:bodyPr/>
                    <a:lstStyle/>
                    <a:p>
                      <a:r>
                        <a:rPr lang="tr-TR" dirty="0" smtClean="0"/>
                        <a:t>5,5</a:t>
                      </a:r>
                      <a:endParaRPr lang="tr-TR" dirty="0"/>
                    </a:p>
                  </a:txBody>
                  <a:tcPr/>
                </a:tc>
                <a:tc>
                  <a:txBody>
                    <a:bodyPr/>
                    <a:lstStyle/>
                    <a:p>
                      <a:r>
                        <a:rPr lang="tr-TR" dirty="0" smtClean="0"/>
                        <a:t>-</a:t>
                      </a:r>
                      <a:endParaRPr lang="tr-TR" dirty="0"/>
                    </a:p>
                  </a:txBody>
                  <a:tcPr/>
                </a:tc>
                <a:tc>
                  <a:txBody>
                    <a:bodyPr/>
                    <a:lstStyle/>
                    <a:p>
                      <a:r>
                        <a:rPr lang="tr-TR" dirty="0" smtClean="0"/>
                        <a:t>-</a:t>
                      </a:r>
                      <a:endParaRPr lang="tr-TR" dirty="0"/>
                    </a:p>
                  </a:txBody>
                  <a:tcPr/>
                </a:tc>
                <a:tc>
                  <a:txBody>
                    <a:bodyPr/>
                    <a:lstStyle/>
                    <a:p>
                      <a:r>
                        <a:rPr lang="tr-TR" dirty="0" smtClean="0"/>
                        <a:t>7,6</a:t>
                      </a:r>
                      <a:endParaRPr lang="tr-TR" dirty="0"/>
                    </a:p>
                  </a:txBody>
                  <a:tcPr/>
                </a:tc>
                <a:tc>
                  <a:txBody>
                    <a:bodyPr/>
                    <a:lstStyle/>
                    <a:p>
                      <a:r>
                        <a:rPr lang="tr-TR" dirty="0" smtClean="0"/>
                        <a:t>8,7</a:t>
                      </a:r>
                      <a:endParaRPr lang="tr-TR" dirty="0"/>
                    </a:p>
                  </a:txBody>
                  <a:tcPr/>
                </a:tc>
              </a:tr>
              <a:tr h="534917">
                <a:tc>
                  <a:txBody>
                    <a:bodyPr/>
                    <a:lstStyle/>
                    <a:p>
                      <a:r>
                        <a:rPr lang="tr-TR" dirty="0" err="1" smtClean="0"/>
                        <a:t>Tripolifosforik</a:t>
                      </a:r>
                      <a:r>
                        <a:rPr lang="tr-TR" dirty="0" smtClean="0"/>
                        <a:t> Asit</a:t>
                      </a:r>
                      <a:endParaRPr lang="tr-TR" dirty="0"/>
                    </a:p>
                  </a:txBody>
                  <a:tcPr/>
                </a:tc>
                <a:tc>
                  <a:txBody>
                    <a:bodyPr/>
                    <a:lstStyle/>
                    <a:p>
                      <a:r>
                        <a:rPr lang="tr-TR" dirty="0" smtClean="0"/>
                        <a:t>5,2</a:t>
                      </a:r>
                      <a:endParaRPr lang="tr-TR" dirty="0"/>
                    </a:p>
                  </a:txBody>
                  <a:tcPr/>
                </a:tc>
                <a:tc>
                  <a:txBody>
                    <a:bodyPr/>
                    <a:lstStyle/>
                    <a:p>
                      <a:r>
                        <a:rPr lang="tr-TR" dirty="0" smtClean="0"/>
                        <a:t>5,8</a:t>
                      </a:r>
                      <a:endParaRPr lang="tr-TR" dirty="0"/>
                    </a:p>
                  </a:txBody>
                  <a:tcPr/>
                </a:tc>
                <a:tc>
                  <a:txBody>
                    <a:bodyPr/>
                    <a:lstStyle/>
                    <a:p>
                      <a:endParaRPr lang="tr-TR" dirty="0"/>
                    </a:p>
                  </a:txBody>
                  <a:tcPr/>
                </a:tc>
                <a:tc>
                  <a:txBody>
                    <a:bodyPr/>
                    <a:lstStyle/>
                    <a:p>
                      <a:r>
                        <a:rPr lang="tr-TR" dirty="0" smtClean="0"/>
                        <a:t>7,2</a:t>
                      </a:r>
                      <a:endParaRPr lang="tr-TR" dirty="0"/>
                    </a:p>
                  </a:txBody>
                  <a:tcPr/>
                </a:tc>
                <a:tc>
                  <a:txBody>
                    <a:bodyPr/>
                    <a:lstStyle/>
                    <a:p>
                      <a:r>
                        <a:rPr lang="tr-TR" dirty="0" smtClean="0"/>
                        <a:t>8,3</a:t>
                      </a:r>
                      <a:endParaRPr lang="tr-TR" dirty="0"/>
                    </a:p>
                  </a:txBody>
                  <a:tcPr/>
                </a:tc>
                <a:tc>
                  <a:txBody>
                    <a:bodyPr/>
                    <a:lstStyle/>
                    <a:p>
                      <a:r>
                        <a:rPr lang="tr-TR" dirty="0" smtClean="0"/>
                        <a:t>7,5</a:t>
                      </a:r>
                      <a:endParaRPr lang="tr-TR" dirty="0"/>
                    </a:p>
                  </a:txBody>
                  <a:tcPr/>
                </a:tc>
              </a:tr>
              <a:tr h="534917">
                <a:tc>
                  <a:txBody>
                    <a:bodyPr/>
                    <a:lstStyle/>
                    <a:p>
                      <a:r>
                        <a:rPr lang="tr-TR" dirty="0" smtClean="0"/>
                        <a:t>Sitrik Asit</a:t>
                      </a:r>
                      <a:endParaRPr lang="tr-TR" dirty="0"/>
                    </a:p>
                  </a:txBody>
                  <a:tcPr/>
                </a:tc>
                <a:tc>
                  <a:txBody>
                    <a:bodyPr/>
                    <a:lstStyle/>
                    <a:p>
                      <a:r>
                        <a:rPr lang="tr-TR" dirty="0" smtClean="0"/>
                        <a:t>3,5</a:t>
                      </a:r>
                      <a:endParaRPr lang="tr-TR" dirty="0"/>
                    </a:p>
                  </a:txBody>
                  <a:tcPr/>
                </a:tc>
                <a:tc>
                  <a:txBody>
                    <a:bodyPr/>
                    <a:lstStyle/>
                    <a:p>
                      <a:r>
                        <a:rPr lang="tr-TR" dirty="0" smtClean="0"/>
                        <a:t>3,4</a:t>
                      </a:r>
                      <a:endParaRPr lang="tr-TR" dirty="0"/>
                    </a:p>
                  </a:txBody>
                  <a:tcPr/>
                </a:tc>
                <a:tc>
                  <a:txBody>
                    <a:bodyPr/>
                    <a:lstStyle/>
                    <a:p>
                      <a:r>
                        <a:rPr lang="tr-TR" dirty="0" smtClean="0"/>
                        <a:t>11,5</a:t>
                      </a:r>
                      <a:endParaRPr lang="tr-TR" dirty="0"/>
                    </a:p>
                  </a:txBody>
                  <a:tcPr/>
                </a:tc>
                <a:tc>
                  <a:txBody>
                    <a:bodyPr/>
                    <a:lstStyle/>
                    <a:p>
                      <a:r>
                        <a:rPr lang="tr-TR" dirty="0" smtClean="0"/>
                        <a:t>4,2</a:t>
                      </a:r>
                      <a:endParaRPr lang="tr-TR" dirty="0"/>
                    </a:p>
                  </a:txBody>
                  <a:tcPr/>
                </a:tc>
                <a:tc>
                  <a:txBody>
                    <a:bodyPr/>
                    <a:lstStyle/>
                    <a:p>
                      <a:r>
                        <a:rPr lang="tr-TR" dirty="0" smtClean="0"/>
                        <a:t>5,9</a:t>
                      </a:r>
                      <a:endParaRPr lang="tr-TR" dirty="0"/>
                    </a:p>
                  </a:txBody>
                  <a:tcPr/>
                </a:tc>
                <a:tc>
                  <a:txBody>
                    <a:bodyPr/>
                    <a:lstStyle/>
                    <a:p>
                      <a:r>
                        <a:rPr lang="tr-TR" dirty="0" smtClean="0"/>
                        <a:t>5,0</a:t>
                      </a:r>
                      <a:endParaRPr lang="tr-TR" dirty="0"/>
                    </a:p>
                  </a:txBody>
                  <a:tcPr/>
                </a:tc>
              </a:tr>
              <a:tr h="534917">
                <a:tc>
                  <a:txBody>
                    <a:bodyPr/>
                    <a:lstStyle/>
                    <a:p>
                      <a:r>
                        <a:rPr lang="tr-TR" dirty="0" smtClean="0"/>
                        <a:t>Tartarik Asit</a:t>
                      </a:r>
                      <a:endParaRPr lang="tr-TR" dirty="0"/>
                    </a:p>
                  </a:txBody>
                  <a:tcPr/>
                </a:tc>
                <a:tc>
                  <a:txBody>
                    <a:bodyPr/>
                    <a:lstStyle/>
                    <a:p>
                      <a:r>
                        <a:rPr lang="tr-TR" dirty="0" smtClean="0"/>
                        <a:t>1,8</a:t>
                      </a:r>
                      <a:endParaRPr lang="tr-TR" dirty="0"/>
                    </a:p>
                  </a:txBody>
                  <a:tcPr/>
                </a:tc>
                <a:tc>
                  <a:txBody>
                    <a:bodyPr/>
                    <a:lstStyle/>
                    <a:p>
                      <a:r>
                        <a:rPr lang="tr-TR" dirty="0" smtClean="0"/>
                        <a:t>1,4</a:t>
                      </a:r>
                      <a:endParaRPr lang="tr-TR" dirty="0"/>
                    </a:p>
                  </a:txBody>
                  <a:tcPr/>
                </a:tc>
                <a:tc>
                  <a:txBody>
                    <a:bodyPr/>
                    <a:lstStyle/>
                    <a:p>
                      <a:r>
                        <a:rPr lang="tr-TR" dirty="0" smtClean="0"/>
                        <a:t>6,5</a:t>
                      </a:r>
                      <a:endParaRPr lang="tr-TR" dirty="0"/>
                    </a:p>
                  </a:txBody>
                  <a:tcPr/>
                </a:tc>
                <a:tc>
                  <a:txBody>
                    <a:bodyPr/>
                    <a:lstStyle/>
                    <a:p>
                      <a:r>
                        <a:rPr lang="tr-TR" dirty="0" smtClean="0"/>
                        <a:t>2,5</a:t>
                      </a:r>
                      <a:endParaRPr lang="tr-TR" dirty="0"/>
                    </a:p>
                  </a:txBody>
                  <a:tcPr/>
                </a:tc>
                <a:tc>
                  <a:txBody>
                    <a:bodyPr/>
                    <a:lstStyle/>
                    <a:p>
                      <a:r>
                        <a:rPr lang="tr-TR" dirty="0" smtClean="0"/>
                        <a:t>3,4</a:t>
                      </a:r>
                      <a:endParaRPr lang="tr-TR" dirty="0"/>
                    </a:p>
                  </a:txBody>
                  <a:tcPr/>
                </a:tc>
                <a:tc>
                  <a:txBody>
                    <a:bodyPr/>
                    <a:lstStyle/>
                    <a:p>
                      <a:r>
                        <a:rPr lang="tr-TR" dirty="0" smtClean="0"/>
                        <a:t>2,2</a:t>
                      </a:r>
                      <a:endParaRPr lang="tr-TR" dirty="0"/>
                    </a:p>
                  </a:txBody>
                  <a:tcPr/>
                </a:tc>
              </a:tr>
              <a:tr h="534917">
                <a:tc>
                  <a:txBody>
                    <a:bodyPr/>
                    <a:lstStyle/>
                    <a:p>
                      <a:r>
                        <a:rPr lang="tr-TR" dirty="0" err="1" smtClean="0"/>
                        <a:t>Glisin</a:t>
                      </a:r>
                      <a:endParaRPr lang="tr-TR" dirty="0"/>
                    </a:p>
                  </a:txBody>
                  <a:tcPr/>
                </a:tc>
                <a:tc>
                  <a:txBody>
                    <a:bodyPr/>
                    <a:lstStyle/>
                    <a:p>
                      <a:r>
                        <a:rPr lang="tr-TR" dirty="0" smtClean="0"/>
                        <a:t>1,4</a:t>
                      </a:r>
                      <a:endParaRPr lang="tr-TR" dirty="0"/>
                    </a:p>
                  </a:txBody>
                  <a:tcPr/>
                </a:tc>
                <a:tc>
                  <a:txBody>
                    <a:bodyPr/>
                    <a:lstStyle/>
                    <a:p>
                      <a:r>
                        <a:rPr lang="tr-TR" dirty="0" smtClean="0"/>
                        <a:t>2,2</a:t>
                      </a:r>
                      <a:endParaRPr lang="tr-TR" dirty="0"/>
                    </a:p>
                  </a:txBody>
                  <a:tcPr/>
                </a:tc>
                <a:tc>
                  <a:txBody>
                    <a:bodyPr/>
                    <a:lstStyle/>
                    <a:p>
                      <a:r>
                        <a:rPr lang="tr-TR" dirty="0" smtClean="0"/>
                        <a:t>10,0</a:t>
                      </a:r>
                      <a:endParaRPr lang="tr-TR" dirty="0"/>
                    </a:p>
                  </a:txBody>
                  <a:tcPr/>
                </a:tc>
                <a:tc>
                  <a:txBody>
                    <a:bodyPr/>
                    <a:lstStyle/>
                    <a:p>
                      <a:r>
                        <a:rPr lang="tr-TR" dirty="0" smtClean="0"/>
                        <a:t>2,8</a:t>
                      </a:r>
                      <a:endParaRPr lang="tr-TR" dirty="0"/>
                    </a:p>
                  </a:txBody>
                  <a:tcPr/>
                </a:tc>
                <a:tc>
                  <a:txBody>
                    <a:bodyPr/>
                    <a:lstStyle/>
                    <a:p>
                      <a:r>
                        <a:rPr lang="tr-TR" dirty="0" smtClean="0"/>
                        <a:t>8,2</a:t>
                      </a:r>
                      <a:endParaRPr lang="tr-TR" dirty="0"/>
                    </a:p>
                  </a:txBody>
                  <a:tcPr/>
                </a:tc>
                <a:tc>
                  <a:txBody>
                    <a:bodyPr/>
                    <a:lstStyle/>
                    <a:p>
                      <a:r>
                        <a:rPr lang="tr-TR" dirty="0" smtClean="0"/>
                        <a:t>5,0</a:t>
                      </a:r>
                      <a:endParaRPr lang="tr-TR" dirty="0"/>
                    </a:p>
                  </a:txBody>
                  <a:tcPr/>
                </a:tc>
              </a:tr>
            </a:tbl>
          </a:graphicData>
        </a:graphic>
      </p:graphicFrame>
    </p:spTree>
    <p:extLst>
      <p:ext uri="{BB962C8B-B14F-4D97-AF65-F5344CB8AC3E}">
        <p14:creationId xmlns:p14="http://schemas.microsoft.com/office/powerpoint/2010/main" val="13324650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3. ETKİ MEKANİZMALARI</a:t>
            </a:r>
            <a:endParaRPr lang="en-US" sz="4000" dirty="0">
              <a:latin typeface="Arial" pitchFamily="34" charset="0"/>
              <a:cs typeface="Arial" pitchFamily="34" charset="0"/>
            </a:endParaRPr>
          </a:p>
        </p:txBody>
      </p:sp>
      <p:sp>
        <p:nvSpPr>
          <p:cNvPr id="3" name="2 İçerik Yer Tutucusu"/>
          <p:cNvSpPr>
            <a:spLocks noGrp="1"/>
          </p:cNvSpPr>
          <p:nvPr>
            <p:ph idx="1"/>
          </p:nvPr>
        </p:nvSpPr>
        <p:spPr>
          <a:xfrm>
            <a:off x="457200" y="1575994"/>
            <a:ext cx="8229600" cy="5257800"/>
          </a:xfrm>
        </p:spPr>
        <p:txBody>
          <a:bodyPr/>
          <a:lstStyle/>
          <a:p>
            <a:pPr marL="0" indent="0" algn="just">
              <a:buNone/>
            </a:pPr>
            <a:r>
              <a:rPr lang="tr-TR" sz="1800" dirty="0" smtClean="0">
                <a:latin typeface="Arial" pitchFamily="34" charset="0"/>
                <a:cs typeface="Arial" pitchFamily="34" charset="0"/>
              </a:rPr>
              <a:t>1 gr </a:t>
            </a:r>
            <a:r>
              <a:rPr lang="tr-TR" sz="1800" dirty="0" err="1" smtClean="0">
                <a:latin typeface="Arial" pitchFamily="34" charset="0"/>
                <a:cs typeface="Arial" pitchFamily="34" charset="0"/>
              </a:rPr>
              <a:t>şelat</a:t>
            </a:r>
            <a:r>
              <a:rPr lang="tr-TR" sz="1800" dirty="0" smtClean="0">
                <a:latin typeface="Arial" pitchFamily="34" charset="0"/>
                <a:cs typeface="Arial" pitchFamily="34" charset="0"/>
              </a:rPr>
              <a:t> ajanının </a:t>
            </a:r>
            <a:r>
              <a:rPr lang="tr-TR" sz="1800" dirty="0" err="1" smtClean="0">
                <a:latin typeface="Arial" pitchFamily="34" charset="0"/>
                <a:cs typeface="Arial" pitchFamily="34" charset="0"/>
              </a:rPr>
              <a:t>şelatladığı</a:t>
            </a:r>
            <a:r>
              <a:rPr lang="tr-TR" sz="1800" dirty="0" smtClean="0">
                <a:latin typeface="Arial" pitchFamily="34" charset="0"/>
                <a:cs typeface="Arial" pitchFamily="34" charset="0"/>
              </a:rPr>
              <a:t> metal iyonu miktarına </a:t>
            </a:r>
            <a:r>
              <a:rPr lang="tr-TR" sz="1800" dirty="0" err="1" smtClean="0">
                <a:latin typeface="Arial" pitchFamily="34" charset="0"/>
                <a:cs typeface="Arial" pitchFamily="34" charset="0"/>
              </a:rPr>
              <a:t>şelatlanma</a:t>
            </a:r>
            <a:r>
              <a:rPr lang="tr-TR" sz="1800" dirty="0" smtClean="0">
                <a:latin typeface="Arial" pitchFamily="34" charset="0"/>
                <a:cs typeface="Arial" pitchFamily="34" charset="0"/>
              </a:rPr>
              <a:t> değeri denir.</a:t>
            </a:r>
          </a:p>
          <a:p>
            <a:pPr marL="0" indent="0" algn="just">
              <a:buNone/>
            </a:pPr>
            <a:endParaRPr lang="tr-TR" sz="1800" dirty="0" smtClean="0">
              <a:latin typeface="Arial" pitchFamily="34" charset="0"/>
              <a:cs typeface="Arial" pitchFamily="34" charset="0"/>
            </a:endParaRPr>
          </a:p>
          <a:p>
            <a:pPr marL="0" indent="0" algn="just">
              <a:buNone/>
            </a:pPr>
            <a:r>
              <a:rPr lang="tr-TR" sz="1600" dirty="0" smtClean="0">
                <a:latin typeface="Arial" pitchFamily="34" charset="0"/>
                <a:cs typeface="Arial" pitchFamily="34" charset="0"/>
              </a:rPr>
              <a:t>Çizelge: Metal </a:t>
            </a:r>
            <a:r>
              <a:rPr lang="tr-TR" sz="1600" dirty="0" err="1" smtClean="0">
                <a:latin typeface="Arial" pitchFamily="34" charset="0"/>
                <a:cs typeface="Arial" pitchFamily="34" charset="0"/>
              </a:rPr>
              <a:t>şelatlarının</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şelatlanma</a:t>
            </a:r>
            <a:r>
              <a:rPr lang="tr-TR" sz="1600" dirty="0" smtClean="0">
                <a:latin typeface="Arial" pitchFamily="34" charset="0"/>
                <a:cs typeface="Arial" pitchFamily="34" charset="0"/>
              </a:rPr>
              <a:t> değerleri (mg metal.(g </a:t>
            </a:r>
            <a:r>
              <a:rPr lang="tr-TR" sz="1600" dirty="0" err="1" smtClean="0">
                <a:latin typeface="Arial" pitchFamily="34" charset="0"/>
                <a:cs typeface="Arial" pitchFamily="34" charset="0"/>
              </a:rPr>
              <a:t>şelat</a:t>
            </a:r>
            <a:r>
              <a:rPr lang="tr-TR" sz="1600" dirty="0" smtClean="0">
                <a:latin typeface="Arial" pitchFamily="34" charset="0"/>
                <a:cs typeface="Arial" pitchFamily="34" charset="0"/>
              </a:rPr>
              <a:t> ajanı</a:t>
            </a:r>
            <a:r>
              <a:rPr lang="tr-TR" sz="1600" baseline="30000" dirty="0" smtClean="0">
                <a:latin typeface="Arial" pitchFamily="34" charset="0"/>
                <a:cs typeface="Arial" pitchFamily="34" charset="0"/>
              </a:rPr>
              <a:t>)-1</a:t>
            </a:r>
            <a:r>
              <a:rPr lang="tr-TR" sz="1600" dirty="0" smtClean="0">
                <a:latin typeface="Arial" pitchFamily="34" charset="0"/>
                <a:cs typeface="Arial" pitchFamily="34" charset="0"/>
              </a:rPr>
              <a:t>)</a:t>
            </a:r>
            <a:r>
              <a:rPr lang="tr-TR" sz="1600" baseline="30000" dirty="0" smtClean="0">
                <a:latin typeface="Arial" pitchFamily="34" charset="0"/>
                <a:cs typeface="Arial" pitchFamily="34" charset="0"/>
              </a:rPr>
              <a:t>  </a:t>
            </a:r>
            <a:r>
              <a:rPr lang="tr-TR" sz="1600" dirty="0" smtClean="0">
                <a:latin typeface="Arial" pitchFamily="34" charset="0"/>
                <a:cs typeface="Arial" pitchFamily="34" charset="0"/>
              </a:rPr>
              <a:t>(</a:t>
            </a:r>
            <a:r>
              <a:rPr lang="tr-TR" sz="1600" dirty="0" err="1" smtClean="0">
                <a:latin typeface="Arial" pitchFamily="34" charset="0"/>
                <a:cs typeface="Arial" pitchFamily="34" charset="0"/>
              </a:rPr>
              <a:t>Nauta</a:t>
            </a:r>
            <a:r>
              <a:rPr lang="tr-TR" sz="1600" dirty="0" smtClean="0">
                <a:latin typeface="Arial" pitchFamily="34" charset="0"/>
                <a:cs typeface="Arial" pitchFamily="34" charset="0"/>
              </a:rPr>
              <a:t>, 1991)</a:t>
            </a:r>
            <a:endParaRPr lang="tr-TR" sz="1600" dirty="0">
              <a:latin typeface="Arial" pitchFamily="34" charset="0"/>
              <a:cs typeface="Arial" pitchFamily="34" charset="0"/>
            </a:endParaRPr>
          </a:p>
          <a:p>
            <a:pPr marL="0" indent="0" algn="just">
              <a:buNone/>
            </a:pPr>
            <a:endParaRPr lang="tr-TR" sz="2400" dirty="0" smtClean="0">
              <a:latin typeface="Arial" pitchFamily="34" charset="0"/>
              <a:cs typeface="Arial" pitchFamily="34" charset="0"/>
            </a:endParaRPr>
          </a:p>
          <a:p>
            <a:pPr marL="0" indent="0" algn="just">
              <a:buNone/>
            </a:pPr>
            <a:endParaRPr lang="tr-TR" sz="2800" dirty="0" smtClean="0">
              <a:latin typeface="Arial" pitchFamily="34" charset="0"/>
              <a:cs typeface="Arial" pitchFamily="34" charset="0"/>
            </a:endParaRPr>
          </a:p>
          <a:p>
            <a:pPr algn="just">
              <a:buNone/>
            </a:pPr>
            <a:endParaRPr lang="tr-TR" sz="2800" dirty="0" smtClean="0"/>
          </a:p>
          <a:p>
            <a:pPr>
              <a:buNone/>
            </a:pPr>
            <a:endParaRPr lang="en-US" dirty="0"/>
          </a:p>
        </p:txBody>
      </p:sp>
      <p:graphicFrame>
        <p:nvGraphicFramePr>
          <p:cNvPr id="5" name="Tablo 4"/>
          <p:cNvGraphicFramePr>
            <a:graphicFrameLocks noGrp="1"/>
          </p:cNvGraphicFramePr>
          <p:nvPr>
            <p:extLst>
              <p:ext uri="{D42A27DB-BD31-4B8C-83A1-F6EECF244321}">
                <p14:modId xmlns:p14="http://schemas.microsoft.com/office/powerpoint/2010/main" val="1591211296"/>
              </p:ext>
            </p:extLst>
          </p:nvPr>
        </p:nvGraphicFramePr>
        <p:xfrm>
          <a:off x="457202" y="2564904"/>
          <a:ext cx="8058148" cy="3383245"/>
        </p:xfrm>
        <a:graphic>
          <a:graphicData uri="http://schemas.openxmlformats.org/drawingml/2006/table">
            <a:tbl>
              <a:tblPr firstRow="1" bandRow="1">
                <a:tableStyleId>{073A0DAA-6AF3-43AB-8588-CEC1D06C72B9}</a:tableStyleId>
              </a:tblPr>
              <a:tblGrid>
                <a:gridCol w="1151164"/>
                <a:gridCol w="1151164"/>
                <a:gridCol w="1151164"/>
                <a:gridCol w="1151164"/>
                <a:gridCol w="1151164"/>
                <a:gridCol w="1151164"/>
                <a:gridCol w="1151164"/>
              </a:tblGrid>
              <a:tr h="534917">
                <a:tc>
                  <a:txBody>
                    <a:bodyPr/>
                    <a:lstStyle/>
                    <a:p>
                      <a:r>
                        <a:rPr lang="tr-TR" dirty="0" err="1" smtClean="0"/>
                        <a:t>Şelat</a:t>
                      </a:r>
                      <a:r>
                        <a:rPr lang="tr-TR" baseline="0" dirty="0" smtClean="0"/>
                        <a:t> Ajanı</a:t>
                      </a:r>
                      <a:endParaRPr lang="tr-TR" dirty="0"/>
                    </a:p>
                  </a:txBody>
                  <a:tcPr/>
                </a:tc>
                <a:tc>
                  <a:txBody>
                    <a:bodyPr/>
                    <a:lstStyle/>
                    <a:p>
                      <a:r>
                        <a:rPr lang="tr-TR" dirty="0" smtClean="0"/>
                        <a:t>Ca</a:t>
                      </a:r>
                      <a:r>
                        <a:rPr lang="tr-TR" baseline="30000" dirty="0" smtClean="0"/>
                        <a:t>+2</a:t>
                      </a:r>
                      <a:endParaRPr lang="tr-TR" dirty="0"/>
                    </a:p>
                  </a:txBody>
                  <a:tcPr/>
                </a:tc>
                <a:tc>
                  <a:txBody>
                    <a:bodyPr/>
                    <a:lstStyle/>
                    <a:p>
                      <a:r>
                        <a:rPr lang="tr-TR" dirty="0" smtClean="0"/>
                        <a:t>Mg</a:t>
                      </a:r>
                      <a:r>
                        <a:rPr lang="tr-TR" baseline="30000" dirty="0" smtClean="0"/>
                        <a:t>+2</a:t>
                      </a:r>
                      <a:endParaRPr lang="tr-TR" dirty="0"/>
                    </a:p>
                  </a:txBody>
                  <a:tcPr/>
                </a:tc>
                <a:tc>
                  <a:txBody>
                    <a:bodyPr/>
                    <a:lstStyle/>
                    <a:p>
                      <a:r>
                        <a:rPr lang="tr-TR" dirty="0" smtClean="0"/>
                        <a:t>Fe</a:t>
                      </a:r>
                      <a:r>
                        <a:rPr lang="tr-TR" baseline="30000" dirty="0" smtClean="0"/>
                        <a:t>+3</a:t>
                      </a:r>
                      <a:endParaRPr lang="tr-TR" dirty="0"/>
                    </a:p>
                  </a:txBody>
                  <a:tcPr/>
                </a:tc>
                <a:tc>
                  <a:txBody>
                    <a:bodyPr/>
                    <a:lstStyle/>
                    <a:p>
                      <a:r>
                        <a:rPr lang="tr-TR" dirty="0" smtClean="0"/>
                        <a:t>Mn</a:t>
                      </a:r>
                      <a:r>
                        <a:rPr lang="tr-TR" baseline="30000" dirty="0" smtClean="0"/>
                        <a:t>+2</a:t>
                      </a:r>
                      <a:endParaRPr lang="tr-TR" dirty="0"/>
                    </a:p>
                  </a:txBody>
                  <a:tcPr/>
                </a:tc>
                <a:tc>
                  <a:txBody>
                    <a:bodyPr/>
                    <a:lstStyle/>
                    <a:p>
                      <a:r>
                        <a:rPr lang="tr-TR" dirty="0" smtClean="0"/>
                        <a:t>Cu</a:t>
                      </a:r>
                      <a:r>
                        <a:rPr lang="tr-TR" baseline="30000" dirty="0" smtClean="0"/>
                        <a:t>+2</a:t>
                      </a:r>
                      <a:endParaRPr lang="tr-TR" dirty="0"/>
                    </a:p>
                  </a:txBody>
                  <a:tcPr/>
                </a:tc>
                <a:tc>
                  <a:txBody>
                    <a:bodyPr/>
                    <a:lstStyle/>
                    <a:p>
                      <a:r>
                        <a:rPr lang="tr-TR" dirty="0" smtClean="0"/>
                        <a:t>Zn</a:t>
                      </a:r>
                      <a:r>
                        <a:rPr lang="tr-TR" baseline="30000" dirty="0" smtClean="0"/>
                        <a:t>+2</a:t>
                      </a:r>
                      <a:endParaRPr lang="tr-TR" dirty="0"/>
                    </a:p>
                  </a:txBody>
                  <a:tcPr/>
                </a:tc>
              </a:tr>
              <a:tr h="534917">
                <a:tc>
                  <a:txBody>
                    <a:bodyPr/>
                    <a:lstStyle/>
                    <a:p>
                      <a:r>
                        <a:rPr lang="tr-TR" dirty="0" smtClean="0"/>
                        <a:t>EDTA-CaNa</a:t>
                      </a:r>
                      <a:r>
                        <a:rPr lang="tr-TR" baseline="-25000" dirty="0" smtClean="0"/>
                        <a:t>2</a:t>
                      </a:r>
                      <a:endParaRPr lang="tr-TR" dirty="0"/>
                    </a:p>
                  </a:txBody>
                  <a:tcPr/>
                </a:tc>
                <a:tc>
                  <a:txBody>
                    <a:bodyPr/>
                    <a:lstStyle/>
                    <a:p>
                      <a:r>
                        <a:rPr lang="tr-TR" dirty="0" smtClean="0"/>
                        <a:t>-</a:t>
                      </a:r>
                      <a:endParaRPr lang="tr-TR" dirty="0"/>
                    </a:p>
                  </a:txBody>
                  <a:tcPr/>
                </a:tc>
                <a:tc>
                  <a:txBody>
                    <a:bodyPr/>
                    <a:lstStyle/>
                    <a:p>
                      <a:r>
                        <a:rPr lang="tr-TR" dirty="0" smtClean="0"/>
                        <a:t>-</a:t>
                      </a:r>
                      <a:endParaRPr lang="tr-TR" dirty="0"/>
                    </a:p>
                  </a:txBody>
                  <a:tcPr/>
                </a:tc>
                <a:tc>
                  <a:txBody>
                    <a:bodyPr/>
                    <a:lstStyle/>
                    <a:p>
                      <a:r>
                        <a:rPr lang="tr-TR" dirty="0" smtClean="0"/>
                        <a:t>135</a:t>
                      </a:r>
                      <a:endParaRPr lang="tr-TR" dirty="0"/>
                    </a:p>
                  </a:txBody>
                  <a:tcPr/>
                </a:tc>
                <a:tc>
                  <a:txBody>
                    <a:bodyPr/>
                    <a:lstStyle/>
                    <a:p>
                      <a:r>
                        <a:rPr lang="tr-TR" dirty="0" smtClean="0"/>
                        <a:t>130</a:t>
                      </a:r>
                      <a:endParaRPr lang="tr-TR" dirty="0"/>
                    </a:p>
                  </a:txBody>
                  <a:tcPr/>
                </a:tc>
                <a:tc>
                  <a:txBody>
                    <a:bodyPr/>
                    <a:lstStyle/>
                    <a:p>
                      <a:r>
                        <a:rPr lang="tr-TR" dirty="0" smtClean="0"/>
                        <a:t>150</a:t>
                      </a:r>
                      <a:endParaRPr lang="tr-TR" dirty="0"/>
                    </a:p>
                  </a:txBody>
                  <a:tcPr/>
                </a:tc>
                <a:tc>
                  <a:txBody>
                    <a:bodyPr/>
                    <a:lstStyle/>
                    <a:p>
                      <a:r>
                        <a:rPr lang="tr-TR" dirty="0" smtClean="0"/>
                        <a:t>155</a:t>
                      </a:r>
                      <a:endParaRPr lang="tr-TR" dirty="0"/>
                    </a:p>
                  </a:txBody>
                  <a:tcPr/>
                </a:tc>
              </a:tr>
              <a:tr h="534917">
                <a:tc>
                  <a:txBody>
                    <a:bodyPr/>
                    <a:lstStyle/>
                    <a:p>
                      <a:r>
                        <a:rPr lang="tr-TR" dirty="0" smtClean="0"/>
                        <a:t>EDTA-Na</a:t>
                      </a:r>
                      <a:r>
                        <a:rPr lang="tr-TR" baseline="-25000" dirty="0" smtClean="0"/>
                        <a:t>2</a:t>
                      </a:r>
                      <a:r>
                        <a:rPr lang="tr-TR" baseline="0" dirty="0" smtClean="0"/>
                        <a:t>H</a:t>
                      </a:r>
                      <a:r>
                        <a:rPr lang="tr-TR" baseline="-25000" dirty="0" smtClean="0"/>
                        <a:t>2</a:t>
                      </a:r>
                      <a:endParaRPr lang="tr-TR" dirty="0"/>
                    </a:p>
                  </a:txBody>
                  <a:tcPr/>
                </a:tc>
                <a:tc>
                  <a:txBody>
                    <a:bodyPr/>
                    <a:lstStyle/>
                    <a:p>
                      <a:r>
                        <a:rPr lang="tr-TR" dirty="0" smtClean="0"/>
                        <a:t>105</a:t>
                      </a:r>
                      <a:endParaRPr lang="tr-TR" dirty="0"/>
                    </a:p>
                  </a:txBody>
                  <a:tcPr/>
                </a:tc>
                <a:tc>
                  <a:txBody>
                    <a:bodyPr/>
                    <a:lstStyle/>
                    <a:p>
                      <a:r>
                        <a:rPr lang="tr-TR" dirty="0" smtClean="0"/>
                        <a:t>65</a:t>
                      </a:r>
                      <a:endParaRPr lang="tr-TR" dirty="0"/>
                    </a:p>
                  </a:txBody>
                  <a:tcPr/>
                </a:tc>
                <a:tc>
                  <a:txBody>
                    <a:bodyPr/>
                    <a:lstStyle/>
                    <a:p>
                      <a:r>
                        <a:rPr lang="tr-TR" dirty="0" smtClean="0"/>
                        <a:t>150</a:t>
                      </a:r>
                      <a:endParaRPr lang="tr-TR" dirty="0"/>
                    </a:p>
                  </a:txBody>
                  <a:tcPr/>
                </a:tc>
                <a:tc>
                  <a:txBody>
                    <a:bodyPr/>
                    <a:lstStyle/>
                    <a:p>
                      <a:r>
                        <a:rPr lang="tr-TR" dirty="0" smtClean="0"/>
                        <a:t>145</a:t>
                      </a:r>
                      <a:endParaRPr lang="tr-TR" dirty="0"/>
                    </a:p>
                  </a:txBody>
                  <a:tcPr/>
                </a:tc>
                <a:tc>
                  <a:txBody>
                    <a:bodyPr/>
                    <a:lstStyle/>
                    <a:p>
                      <a:r>
                        <a:rPr lang="tr-TR" dirty="0" smtClean="0"/>
                        <a:t>70</a:t>
                      </a:r>
                      <a:endParaRPr lang="tr-TR" dirty="0"/>
                    </a:p>
                  </a:txBody>
                  <a:tcPr/>
                </a:tc>
                <a:tc>
                  <a:txBody>
                    <a:bodyPr/>
                    <a:lstStyle/>
                    <a:p>
                      <a:r>
                        <a:rPr lang="tr-TR" dirty="0" smtClean="0"/>
                        <a:t>175</a:t>
                      </a:r>
                      <a:endParaRPr lang="tr-TR" dirty="0"/>
                    </a:p>
                  </a:txBody>
                  <a:tcPr/>
                </a:tc>
              </a:tr>
              <a:tr h="534917">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tr-TR" dirty="0" smtClean="0"/>
                        <a:t>Sitrik Asit</a:t>
                      </a:r>
                    </a:p>
                    <a:p>
                      <a:endParaRPr lang="tr-TR" dirty="0"/>
                    </a:p>
                  </a:txBody>
                  <a:tcPr/>
                </a:tc>
                <a:tc>
                  <a:txBody>
                    <a:bodyPr/>
                    <a:lstStyle/>
                    <a:p>
                      <a:r>
                        <a:rPr lang="tr-TR" dirty="0" smtClean="0"/>
                        <a:t>205</a:t>
                      </a:r>
                      <a:endParaRPr lang="tr-TR" dirty="0"/>
                    </a:p>
                  </a:txBody>
                  <a:tcPr/>
                </a:tc>
                <a:tc>
                  <a:txBody>
                    <a:bodyPr/>
                    <a:lstStyle/>
                    <a:p>
                      <a:r>
                        <a:rPr lang="tr-TR" dirty="0" smtClean="0"/>
                        <a:t>125</a:t>
                      </a:r>
                      <a:endParaRPr lang="tr-TR" dirty="0"/>
                    </a:p>
                  </a:txBody>
                  <a:tcPr/>
                </a:tc>
                <a:tc>
                  <a:txBody>
                    <a:bodyPr/>
                    <a:lstStyle/>
                    <a:p>
                      <a:r>
                        <a:rPr lang="tr-TR" dirty="0" smtClean="0"/>
                        <a:t>290</a:t>
                      </a:r>
                      <a:endParaRPr lang="tr-TR" dirty="0"/>
                    </a:p>
                  </a:txBody>
                  <a:tcPr/>
                </a:tc>
                <a:tc>
                  <a:txBody>
                    <a:bodyPr/>
                    <a:lstStyle/>
                    <a:p>
                      <a:r>
                        <a:rPr lang="tr-TR" dirty="0" smtClean="0"/>
                        <a:t>285</a:t>
                      </a:r>
                      <a:endParaRPr lang="tr-TR" dirty="0"/>
                    </a:p>
                  </a:txBody>
                  <a:tcPr/>
                </a:tc>
                <a:tc>
                  <a:txBody>
                    <a:bodyPr/>
                    <a:lstStyle/>
                    <a:p>
                      <a:r>
                        <a:rPr lang="tr-TR" dirty="0" smtClean="0"/>
                        <a:t>330</a:t>
                      </a:r>
                      <a:endParaRPr lang="tr-TR" dirty="0"/>
                    </a:p>
                  </a:txBody>
                  <a:tcPr/>
                </a:tc>
                <a:tc>
                  <a:txBody>
                    <a:bodyPr/>
                    <a:lstStyle/>
                    <a:p>
                      <a:r>
                        <a:rPr lang="tr-TR" dirty="0" smtClean="0"/>
                        <a:t>340</a:t>
                      </a:r>
                      <a:endParaRPr lang="tr-TR" dirty="0"/>
                    </a:p>
                  </a:txBody>
                  <a:tcPr/>
                </a:tc>
              </a:tr>
              <a:tr h="534917">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tr-TR" dirty="0" smtClean="0"/>
                        <a:t>Sodyum </a:t>
                      </a:r>
                      <a:r>
                        <a:rPr lang="tr-TR" dirty="0" err="1" smtClean="0"/>
                        <a:t>Pirofosfat</a:t>
                      </a:r>
                      <a:endParaRPr lang="tr-TR" dirty="0" smtClean="0"/>
                    </a:p>
                    <a:p>
                      <a:endParaRPr lang="tr-TR" dirty="0"/>
                    </a:p>
                  </a:txBody>
                  <a:tcPr/>
                </a:tc>
                <a:tc>
                  <a:txBody>
                    <a:bodyPr/>
                    <a:lstStyle/>
                    <a:p>
                      <a:r>
                        <a:rPr lang="tr-TR" dirty="0" smtClean="0"/>
                        <a:t>150</a:t>
                      </a:r>
                      <a:endParaRPr lang="tr-TR" dirty="0"/>
                    </a:p>
                  </a:txBody>
                  <a:tcPr/>
                </a:tc>
                <a:tc>
                  <a:txBody>
                    <a:bodyPr/>
                    <a:lstStyle/>
                    <a:p>
                      <a:r>
                        <a:rPr lang="tr-TR" dirty="0" smtClean="0"/>
                        <a:t>90</a:t>
                      </a:r>
                      <a:endParaRPr lang="tr-TR" dirty="0"/>
                    </a:p>
                  </a:txBody>
                  <a:tcPr/>
                </a:tc>
                <a:tc>
                  <a:txBody>
                    <a:bodyPr/>
                    <a:lstStyle/>
                    <a:p>
                      <a:r>
                        <a:rPr lang="tr-TR" dirty="0" smtClean="0"/>
                        <a:t>205</a:t>
                      </a:r>
                      <a:endParaRPr lang="tr-TR" dirty="0"/>
                    </a:p>
                  </a:txBody>
                  <a:tcPr/>
                </a:tc>
                <a:tc>
                  <a:txBody>
                    <a:bodyPr/>
                    <a:lstStyle/>
                    <a:p>
                      <a:r>
                        <a:rPr lang="tr-TR" dirty="0" smtClean="0"/>
                        <a:t>205</a:t>
                      </a:r>
                      <a:endParaRPr lang="tr-TR" dirty="0"/>
                    </a:p>
                  </a:txBody>
                  <a:tcPr/>
                </a:tc>
                <a:tc>
                  <a:txBody>
                    <a:bodyPr/>
                    <a:lstStyle/>
                    <a:p>
                      <a:r>
                        <a:rPr lang="tr-TR" dirty="0" smtClean="0"/>
                        <a:t>235</a:t>
                      </a:r>
                      <a:endParaRPr lang="tr-TR" dirty="0"/>
                    </a:p>
                  </a:txBody>
                  <a:tcPr/>
                </a:tc>
                <a:tc>
                  <a:txBody>
                    <a:bodyPr/>
                    <a:lstStyle/>
                    <a:p>
                      <a:r>
                        <a:rPr lang="tr-TR" dirty="0" smtClean="0"/>
                        <a:t>240</a:t>
                      </a:r>
                      <a:endParaRPr lang="tr-TR" dirty="0"/>
                    </a:p>
                  </a:txBody>
                  <a:tcPr/>
                </a:tc>
              </a:tr>
              <a:tr h="534917">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tr-TR" dirty="0" smtClean="0"/>
                        <a:t>Sodyum</a:t>
                      </a:r>
                    </a:p>
                    <a:p>
                      <a:r>
                        <a:rPr lang="tr-TR" dirty="0" err="1" smtClean="0"/>
                        <a:t>Tripolifosfat</a:t>
                      </a:r>
                      <a:endParaRPr lang="tr-TR" dirty="0"/>
                    </a:p>
                  </a:txBody>
                  <a:tcPr/>
                </a:tc>
                <a:tc>
                  <a:txBody>
                    <a:bodyPr/>
                    <a:lstStyle/>
                    <a:p>
                      <a:r>
                        <a:rPr lang="tr-TR" dirty="0" smtClean="0"/>
                        <a:t>105</a:t>
                      </a:r>
                      <a:endParaRPr lang="tr-TR" dirty="0"/>
                    </a:p>
                  </a:txBody>
                  <a:tcPr/>
                </a:tc>
                <a:tc>
                  <a:txBody>
                    <a:bodyPr/>
                    <a:lstStyle/>
                    <a:p>
                      <a:r>
                        <a:rPr lang="tr-TR" dirty="0" smtClean="0"/>
                        <a:t>65</a:t>
                      </a:r>
                      <a:endParaRPr lang="tr-TR" dirty="0"/>
                    </a:p>
                  </a:txBody>
                  <a:tcPr/>
                </a:tc>
                <a:tc>
                  <a:txBody>
                    <a:bodyPr/>
                    <a:lstStyle/>
                    <a:p>
                      <a:r>
                        <a:rPr lang="tr-TR" dirty="0" smtClean="0"/>
                        <a:t>150</a:t>
                      </a:r>
                      <a:endParaRPr lang="tr-TR" dirty="0"/>
                    </a:p>
                  </a:txBody>
                  <a:tcPr/>
                </a:tc>
                <a:tc>
                  <a:txBody>
                    <a:bodyPr/>
                    <a:lstStyle/>
                    <a:p>
                      <a:r>
                        <a:rPr lang="tr-TR" dirty="0" smtClean="0"/>
                        <a:t>145</a:t>
                      </a:r>
                      <a:endParaRPr lang="tr-TR" dirty="0"/>
                    </a:p>
                  </a:txBody>
                  <a:tcPr/>
                </a:tc>
                <a:tc>
                  <a:txBody>
                    <a:bodyPr/>
                    <a:lstStyle/>
                    <a:p>
                      <a:r>
                        <a:rPr lang="tr-TR" dirty="0" smtClean="0"/>
                        <a:t>170</a:t>
                      </a:r>
                      <a:endParaRPr lang="tr-TR" dirty="0"/>
                    </a:p>
                  </a:txBody>
                  <a:tcPr/>
                </a:tc>
                <a:tc>
                  <a:txBody>
                    <a:bodyPr/>
                    <a:lstStyle/>
                    <a:p>
                      <a:r>
                        <a:rPr lang="tr-TR" dirty="0" smtClean="0"/>
                        <a:t>175</a:t>
                      </a:r>
                      <a:endParaRPr lang="tr-TR" dirty="0"/>
                    </a:p>
                  </a:txBody>
                  <a:tcPr/>
                </a:tc>
              </a:tr>
            </a:tbl>
          </a:graphicData>
        </a:graphic>
      </p:graphicFrame>
    </p:spTree>
    <p:extLst>
      <p:ext uri="{BB962C8B-B14F-4D97-AF65-F5344CB8AC3E}">
        <p14:creationId xmlns:p14="http://schemas.microsoft.com/office/powerpoint/2010/main" val="19109244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dirty="0" smtClean="0">
                <a:latin typeface="Arial" pitchFamily="34" charset="0"/>
                <a:cs typeface="Arial" pitchFamily="34" charset="0"/>
              </a:rPr>
              <a:t>4. ŞELAT AJANLARININ    SINIFLANDIRILMASI</a:t>
            </a:r>
            <a:endParaRPr lang="en-US" sz="4000" dirty="0">
              <a:latin typeface="Arial" pitchFamily="34" charset="0"/>
              <a:cs typeface="Arial" pitchFamily="34" charset="0"/>
            </a:endParaRPr>
          </a:p>
        </p:txBody>
      </p:sp>
      <p:sp>
        <p:nvSpPr>
          <p:cNvPr id="3" name="2 İçerik Yer Tutucusu"/>
          <p:cNvSpPr>
            <a:spLocks noGrp="1"/>
          </p:cNvSpPr>
          <p:nvPr>
            <p:ph idx="1"/>
          </p:nvPr>
        </p:nvSpPr>
        <p:spPr>
          <a:xfrm>
            <a:off x="628650" y="1916832"/>
            <a:ext cx="7886700" cy="4351338"/>
          </a:xfrm>
        </p:spPr>
        <p:txBody>
          <a:bodyPr>
            <a:noAutofit/>
          </a:bodyPr>
          <a:lstStyle/>
          <a:p>
            <a:pPr indent="0" algn="just">
              <a:buNone/>
            </a:pPr>
            <a:r>
              <a:rPr lang="tr-TR" sz="2400" dirty="0" smtClean="0">
                <a:latin typeface="Arial" pitchFamily="34" charset="0"/>
                <a:cs typeface="Arial" pitchFamily="34" charset="0"/>
              </a:rPr>
              <a:t>Gıdalarda kullanılan en yaygın </a:t>
            </a:r>
            <a:r>
              <a:rPr lang="tr-TR" sz="2400" dirty="0" err="1" smtClean="0">
                <a:latin typeface="Arial" pitchFamily="34" charset="0"/>
                <a:cs typeface="Arial" pitchFamily="34" charset="0"/>
              </a:rPr>
              <a:t>şelat</a:t>
            </a:r>
            <a:r>
              <a:rPr lang="tr-TR" sz="2400" dirty="0" smtClean="0">
                <a:latin typeface="Arial" pitchFamily="34" charset="0"/>
                <a:cs typeface="Arial" pitchFamily="34" charset="0"/>
              </a:rPr>
              <a:t> ajanlarının sınıflandırılması çizelgedeki gibidir.</a:t>
            </a:r>
          </a:p>
          <a:p>
            <a:pPr indent="0" algn="just">
              <a:buNone/>
            </a:pPr>
            <a:r>
              <a:rPr lang="tr-TR" sz="2400" dirty="0" smtClean="0">
                <a:latin typeface="Arial" pitchFamily="34" charset="0"/>
                <a:cs typeface="Arial" pitchFamily="34" charset="0"/>
              </a:rPr>
              <a:t>(</a:t>
            </a:r>
            <a:r>
              <a:rPr lang="tr-TR" sz="2400" dirty="0" err="1" smtClean="0">
                <a:latin typeface="Arial" pitchFamily="34" charset="0"/>
                <a:cs typeface="Arial" pitchFamily="34" charset="0"/>
              </a:rPr>
              <a:t>Nauta</a:t>
            </a:r>
            <a:r>
              <a:rPr lang="tr-TR" sz="2400" dirty="0" smtClean="0">
                <a:latin typeface="Arial" pitchFamily="34" charset="0"/>
                <a:cs typeface="Arial" pitchFamily="34" charset="0"/>
              </a:rPr>
              <a:t>, 1991)</a:t>
            </a:r>
          </a:p>
          <a:p>
            <a:pPr indent="0" algn="just">
              <a:buNone/>
            </a:pPr>
            <a:endParaRPr lang="tr-TR" sz="2400" dirty="0" smtClean="0">
              <a:latin typeface="Arial" pitchFamily="34" charset="0"/>
              <a:cs typeface="Arial" pitchFamily="34" charset="0"/>
            </a:endParaRPr>
          </a:p>
          <a:p>
            <a:pPr indent="171450" algn="just">
              <a:buNone/>
            </a:pPr>
            <a:endParaRPr lang="tr-TR" dirty="0" smtClean="0">
              <a:latin typeface="Arial" pitchFamily="34" charset="0"/>
              <a:cs typeface="Arial" pitchFamily="34" charset="0"/>
            </a:endParaRPr>
          </a:p>
          <a:p>
            <a:pPr>
              <a:buNone/>
            </a:pPr>
            <a:endParaRPr lang="en-US" dirty="0"/>
          </a:p>
        </p:txBody>
      </p:sp>
      <p:graphicFrame>
        <p:nvGraphicFramePr>
          <p:cNvPr id="4" name="Tablo 3"/>
          <p:cNvGraphicFramePr>
            <a:graphicFrameLocks noGrp="1"/>
          </p:cNvGraphicFramePr>
          <p:nvPr>
            <p:extLst>
              <p:ext uri="{D42A27DB-BD31-4B8C-83A1-F6EECF244321}">
                <p14:modId xmlns:p14="http://schemas.microsoft.com/office/powerpoint/2010/main" val="3078877696"/>
              </p:ext>
            </p:extLst>
          </p:nvPr>
        </p:nvGraphicFramePr>
        <p:xfrm>
          <a:off x="895333" y="3027810"/>
          <a:ext cx="7615758" cy="3240360"/>
        </p:xfrm>
        <a:graphic>
          <a:graphicData uri="http://schemas.openxmlformats.org/drawingml/2006/table">
            <a:tbl>
              <a:tblPr firstRow="1" bandRow="1">
                <a:tableStyleId>{073A0DAA-6AF3-43AB-8588-CEC1D06C72B9}</a:tableStyleId>
              </a:tblPr>
              <a:tblGrid>
                <a:gridCol w="3816424"/>
                <a:gridCol w="3799334"/>
              </a:tblGrid>
              <a:tr h="648072">
                <a:tc>
                  <a:txBody>
                    <a:bodyPr/>
                    <a:lstStyle/>
                    <a:p>
                      <a:pPr algn="ctr"/>
                      <a:r>
                        <a:rPr lang="tr-TR" sz="2400" dirty="0" smtClean="0"/>
                        <a:t>SINIF</a:t>
                      </a:r>
                      <a:endParaRPr lang="tr-TR" sz="2400" dirty="0"/>
                    </a:p>
                  </a:txBody>
                  <a:tcPr/>
                </a:tc>
                <a:tc>
                  <a:txBody>
                    <a:bodyPr/>
                    <a:lstStyle/>
                    <a:p>
                      <a:pPr algn="ctr"/>
                      <a:r>
                        <a:rPr lang="tr-TR" sz="2400" dirty="0" smtClean="0"/>
                        <a:t>ÖRNEK</a:t>
                      </a:r>
                      <a:endParaRPr lang="tr-TR" sz="2400" dirty="0"/>
                    </a:p>
                  </a:txBody>
                  <a:tcPr/>
                </a:tc>
              </a:tr>
              <a:tr h="648072">
                <a:tc>
                  <a:txBody>
                    <a:bodyPr/>
                    <a:lstStyle/>
                    <a:p>
                      <a:r>
                        <a:rPr lang="tr-TR" sz="1600" dirty="0" smtClean="0"/>
                        <a:t>AMİNOASİT</a:t>
                      </a:r>
                      <a:endParaRPr lang="tr-TR" sz="1600" dirty="0"/>
                    </a:p>
                  </a:txBody>
                  <a:tcPr/>
                </a:tc>
                <a:tc>
                  <a:txBody>
                    <a:bodyPr/>
                    <a:lstStyle/>
                    <a:p>
                      <a:r>
                        <a:rPr lang="tr-TR" sz="1400" dirty="0" smtClean="0"/>
                        <a:t>GLİSİN</a:t>
                      </a:r>
                      <a:endParaRPr lang="tr-TR" sz="1400" dirty="0"/>
                    </a:p>
                  </a:txBody>
                  <a:tcPr/>
                </a:tc>
              </a:tr>
              <a:tr h="648072">
                <a:tc>
                  <a:txBody>
                    <a:bodyPr/>
                    <a:lstStyle/>
                    <a:p>
                      <a:r>
                        <a:rPr lang="tr-TR" sz="1600" dirty="0" smtClean="0"/>
                        <a:t>AMİNO</a:t>
                      </a:r>
                      <a:r>
                        <a:rPr lang="tr-TR" sz="1600" baseline="0" dirty="0" smtClean="0"/>
                        <a:t> KARBOKSİLAT</a:t>
                      </a:r>
                      <a:endParaRPr lang="tr-TR" sz="1600" dirty="0"/>
                    </a:p>
                  </a:txBody>
                  <a:tcPr/>
                </a:tc>
                <a:tc>
                  <a:txBody>
                    <a:bodyPr/>
                    <a:lstStyle/>
                    <a:p>
                      <a:r>
                        <a:rPr lang="tr-TR" sz="1400" dirty="0" smtClean="0"/>
                        <a:t>EDTA</a:t>
                      </a:r>
                      <a:endParaRPr lang="tr-TR" sz="1400" dirty="0"/>
                    </a:p>
                  </a:txBody>
                  <a:tcPr/>
                </a:tc>
              </a:tr>
              <a:tr h="648072">
                <a:tc>
                  <a:txBody>
                    <a:bodyPr/>
                    <a:lstStyle/>
                    <a:p>
                      <a:r>
                        <a:rPr lang="tr-TR" sz="1600" dirty="0" smtClean="0"/>
                        <a:t>HİDROKSİKARBOKSİLAT</a:t>
                      </a:r>
                      <a:endParaRPr lang="tr-TR" sz="1600" dirty="0"/>
                    </a:p>
                  </a:txBody>
                  <a:tcPr/>
                </a:tc>
                <a:tc>
                  <a:txBody>
                    <a:bodyPr/>
                    <a:lstStyle/>
                    <a:p>
                      <a:r>
                        <a:rPr lang="tr-TR" sz="1400" dirty="0" smtClean="0"/>
                        <a:t>SİTRİK ASİT, GLUKONİK ASİT, TARTARİK ASİT</a:t>
                      </a:r>
                      <a:endParaRPr lang="tr-TR" sz="1400" dirty="0"/>
                    </a:p>
                  </a:txBody>
                  <a:tcPr/>
                </a:tc>
              </a:tr>
              <a:tr h="648072">
                <a:tc>
                  <a:txBody>
                    <a:bodyPr/>
                    <a:lstStyle/>
                    <a:p>
                      <a:r>
                        <a:rPr lang="tr-TR" sz="1600" dirty="0" smtClean="0"/>
                        <a:t>POLİFOSFAT</a:t>
                      </a:r>
                      <a:endParaRPr lang="tr-TR" sz="1600" dirty="0"/>
                    </a:p>
                  </a:txBody>
                  <a:tcPr/>
                </a:tc>
                <a:tc>
                  <a:txBody>
                    <a:bodyPr/>
                    <a:lstStyle/>
                    <a:p>
                      <a:r>
                        <a:rPr lang="tr-TR" sz="1400" dirty="0" smtClean="0"/>
                        <a:t>HEGZAMETAFOSFORİK</a:t>
                      </a:r>
                      <a:r>
                        <a:rPr lang="tr-TR" sz="1400" baseline="0" dirty="0" smtClean="0"/>
                        <a:t> ASİT, PİROFOSFORİK ASİT,</a:t>
                      </a:r>
                    </a:p>
                    <a:p>
                      <a:r>
                        <a:rPr lang="tr-TR" sz="1400" baseline="0" dirty="0" smtClean="0"/>
                        <a:t>TRİPOLİFOSFORİK ASİT, FİTİK ASİT</a:t>
                      </a:r>
                      <a:endParaRPr lang="tr-TR" sz="1400" dirty="0"/>
                    </a:p>
                  </a:txBody>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dirty="0" smtClean="0">
                <a:latin typeface="Arial" pitchFamily="34" charset="0"/>
                <a:cs typeface="Arial" pitchFamily="34" charset="0"/>
              </a:rPr>
              <a:t>4. ŞELAT AJANLARININ    SINIFLANDIRILMASI</a:t>
            </a:r>
            <a:endParaRPr lang="en-US" sz="4000" dirty="0">
              <a:latin typeface="Arial" pitchFamily="34" charset="0"/>
              <a:cs typeface="Arial" pitchFamily="34" charset="0"/>
            </a:endParaRPr>
          </a:p>
        </p:txBody>
      </p:sp>
      <p:sp>
        <p:nvSpPr>
          <p:cNvPr id="3" name="2 İçerik Yer Tutucusu"/>
          <p:cNvSpPr>
            <a:spLocks noGrp="1"/>
          </p:cNvSpPr>
          <p:nvPr>
            <p:ph idx="1"/>
          </p:nvPr>
        </p:nvSpPr>
        <p:spPr>
          <a:xfrm>
            <a:off x="628650" y="1916832"/>
            <a:ext cx="7886700" cy="4351338"/>
          </a:xfrm>
        </p:spPr>
        <p:txBody>
          <a:bodyPr>
            <a:noAutofit/>
          </a:bodyPr>
          <a:lstStyle/>
          <a:p>
            <a:pPr indent="0" algn="just">
              <a:buNone/>
            </a:pPr>
            <a:r>
              <a:rPr lang="tr-TR" sz="2400" dirty="0" smtClean="0">
                <a:latin typeface="Arial" pitchFamily="34" charset="0"/>
                <a:cs typeface="Arial" pitchFamily="34" charset="0"/>
              </a:rPr>
              <a:t>Gıdalarda kullanılan bazı  </a:t>
            </a:r>
            <a:r>
              <a:rPr lang="tr-TR" sz="2400" dirty="0" err="1" smtClean="0">
                <a:latin typeface="Arial" pitchFamily="34" charset="0"/>
                <a:cs typeface="Arial" pitchFamily="34" charset="0"/>
              </a:rPr>
              <a:t>şelat</a:t>
            </a:r>
            <a:r>
              <a:rPr lang="tr-TR" sz="2400" dirty="0" smtClean="0">
                <a:latin typeface="Arial" pitchFamily="34" charset="0"/>
                <a:cs typeface="Arial" pitchFamily="34" charset="0"/>
              </a:rPr>
              <a:t> ajanlarının fiziksel ve kimyasal özellikleri çizelgedeki gibidir.</a:t>
            </a:r>
          </a:p>
          <a:p>
            <a:pPr indent="0" algn="just">
              <a:buNone/>
            </a:pPr>
            <a:r>
              <a:rPr lang="tr-TR" sz="2000" dirty="0" smtClean="0">
                <a:latin typeface="Arial" pitchFamily="34" charset="0"/>
                <a:cs typeface="Arial" pitchFamily="34" charset="0"/>
              </a:rPr>
              <a:t>(</a:t>
            </a:r>
            <a:r>
              <a:rPr lang="tr-TR" sz="2000" dirty="0" err="1" smtClean="0">
                <a:latin typeface="Arial" pitchFamily="34" charset="0"/>
                <a:cs typeface="Arial" pitchFamily="34" charset="0"/>
              </a:rPr>
              <a:t>Nauta</a:t>
            </a:r>
            <a:r>
              <a:rPr lang="tr-TR" sz="2000" dirty="0" smtClean="0">
                <a:latin typeface="Arial" pitchFamily="34" charset="0"/>
                <a:cs typeface="Arial" pitchFamily="34" charset="0"/>
              </a:rPr>
              <a:t>, 1991)</a:t>
            </a:r>
          </a:p>
          <a:p>
            <a:pPr indent="0" algn="just">
              <a:buNone/>
            </a:pPr>
            <a:endParaRPr lang="tr-TR" sz="2400" dirty="0" smtClean="0">
              <a:latin typeface="Arial" pitchFamily="34" charset="0"/>
              <a:cs typeface="Arial" pitchFamily="34" charset="0"/>
            </a:endParaRPr>
          </a:p>
          <a:p>
            <a:pPr indent="171450" algn="just">
              <a:buNone/>
            </a:pPr>
            <a:endParaRPr lang="tr-TR" dirty="0" smtClean="0">
              <a:latin typeface="Arial" pitchFamily="34" charset="0"/>
              <a:cs typeface="Arial" pitchFamily="34" charset="0"/>
            </a:endParaRPr>
          </a:p>
          <a:p>
            <a:pPr>
              <a:buNone/>
            </a:pPr>
            <a:endParaRPr lang="en-US" dirty="0"/>
          </a:p>
        </p:txBody>
      </p:sp>
      <p:graphicFrame>
        <p:nvGraphicFramePr>
          <p:cNvPr id="6" name="Tablo 5"/>
          <p:cNvGraphicFramePr>
            <a:graphicFrameLocks noGrp="1"/>
          </p:cNvGraphicFramePr>
          <p:nvPr>
            <p:extLst>
              <p:ext uri="{D42A27DB-BD31-4B8C-83A1-F6EECF244321}">
                <p14:modId xmlns:p14="http://schemas.microsoft.com/office/powerpoint/2010/main" val="4114899323"/>
              </p:ext>
            </p:extLst>
          </p:nvPr>
        </p:nvGraphicFramePr>
        <p:xfrm>
          <a:off x="755576" y="2996952"/>
          <a:ext cx="7344816" cy="3733800"/>
        </p:xfrm>
        <a:graphic>
          <a:graphicData uri="http://schemas.openxmlformats.org/drawingml/2006/table">
            <a:tbl>
              <a:tblPr firstRow="1" bandRow="1">
                <a:tableStyleId>{073A0DAA-6AF3-43AB-8588-CEC1D06C72B9}</a:tableStyleId>
              </a:tblPr>
              <a:tblGrid>
                <a:gridCol w="1728192"/>
                <a:gridCol w="1130621"/>
                <a:gridCol w="1429407"/>
                <a:gridCol w="1536979"/>
                <a:gridCol w="1519617"/>
              </a:tblGrid>
              <a:tr h="370840">
                <a:tc>
                  <a:txBody>
                    <a:bodyPr/>
                    <a:lstStyle/>
                    <a:p>
                      <a:r>
                        <a:rPr lang="tr-TR" dirty="0" smtClean="0"/>
                        <a:t>ŞELAT</a:t>
                      </a:r>
                      <a:r>
                        <a:rPr lang="tr-TR" baseline="0" dirty="0" smtClean="0"/>
                        <a:t> AJANI</a:t>
                      </a:r>
                      <a:endParaRPr lang="tr-TR" dirty="0"/>
                    </a:p>
                  </a:txBody>
                  <a:tcPr/>
                </a:tc>
                <a:tc>
                  <a:txBody>
                    <a:bodyPr/>
                    <a:lstStyle/>
                    <a:p>
                      <a:r>
                        <a:rPr lang="tr-TR" dirty="0" smtClean="0"/>
                        <a:t>MOLEKÜL AĞIRLIĞI</a:t>
                      </a:r>
                      <a:endParaRPr lang="tr-TR" dirty="0"/>
                    </a:p>
                  </a:txBody>
                  <a:tcPr/>
                </a:tc>
                <a:tc>
                  <a:txBody>
                    <a:bodyPr/>
                    <a:lstStyle/>
                    <a:p>
                      <a:r>
                        <a:rPr lang="tr-TR" dirty="0" smtClean="0"/>
                        <a:t>FİZİKSEL FORM</a:t>
                      </a:r>
                      <a:endParaRPr lang="tr-TR" dirty="0"/>
                    </a:p>
                  </a:txBody>
                  <a:tcPr/>
                </a:tc>
                <a:tc>
                  <a:txBody>
                    <a:bodyPr/>
                    <a:lstStyle/>
                    <a:p>
                      <a:r>
                        <a:rPr lang="tr-TR" dirty="0" smtClean="0"/>
                        <a:t>ÇÖZÜNÜRLÜK</a:t>
                      </a:r>
                    </a:p>
                    <a:p>
                      <a:r>
                        <a:rPr lang="tr-TR" dirty="0" smtClean="0"/>
                        <a:t>(g/100 ml</a:t>
                      </a:r>
                      <a:r>
                        <a:rPr lang="tr-TR" baseline="0" dirty="0" smtClean="0"/>
                        <a:t> H</a:t>
                      </a:r>
                      <a:r>
                        <a:rPr lang="tr-TR" baseline="-25000" dirty="0" smtClean="0"/>
                        <a:t>2</a:t>
                      </a:r>
                      <a:r>
                        <a:rPr lang="tr-TR" baseline="0" dirty="0" smtClean="0"/>
                        <a:t>O)</a:t>
                      </a:r>
                      <a:endParaRPr lang="tr-TR" dirty="0"/>
                    </a:p>
                  </a:txBody>
                  <a:tcPr/>
                </a:tc>
                <a:tc>
                  <a:txBody>
                    <a:bodyPr/>
                    <a:lstStyle/>
                    <a:p>
                      <a:r>
                        <a:rPr lang="tr-TR" dirty="0" err="1" smtClean="0"/>
                        <a:t>Ph</a:t>
                      </a:r>
                      <a:r>
                        <a:rPr lang="tr-TR" baseline="0" dirty="0" smtClean="0"/>
                        <a:t> </a:t>
                      </a:r>
                    </a:p>
                    <a:p>
                      <a:r>
                        <a:rPr lang="tr-TR" baseline="0" dirty="0" smtClean="0"/>
                        <a:t>(%1’ </a:t>
                      </a:r>
                      <a:r>
                        <a:rPr lang="tr-TR" baseline="0" dirty="0" err="1" smtClean="0"/>
                        <a:t>lik</a:t>
                      </a:r>
                      <a:r>
                        <a:rPr lang="tr-TR" baseline="0" dirty="0" smtClean="0"/>
                        <a:t> Suda)</a:t>
                      </a:r>
                      <a:endParaRPr lang="tr-TR" dirty="0"/>
                    </a:p>
                  </a:txBody>
                  <a:tcPr/>
                </a:tc>
              </a:tr>
              <a:tr h="370840">
                <a:tc>
                  <a:txBody>
                    <a:bodyPr/>
                    <a:lstStyle/>
                    <a:p>
                      <a:r>
                        <a:rPr lang="tr-TR" dirty="0" smtClean="0"/>
                        <a:t>EDTA-CaNa</a:t>
                      </a:r>
                      <a:r>
                        <a:rPr lang="tr-TR" baseline="-25000" dirty="0" smtClean="0"/>
                        <a:t>2</a:t>
                      </a:r>
                      <a:r>
                        <a:rPr lang="tr-TR" baseline="0" dirty="0" smtClean="0"/>
                        <a:t>.2H</a:t>
                      </a:r>
                      <a:r>
                        <a:rPr lang="tr-TR" baseline="-25000" dirty="0" smtClean="0"/>
                        <a:t>2</a:t>
                      </a:r>
                      <a:r>
                        <a:rPr lang="tr-TR" baseline="0" dirty="0" smtClean="0"/>
                        <a:t>O</a:t>
                      </a:r>
                      <a:endParaRPr lang="tr-TR" dirty="0"/>
                    </a:p>
                  </a:txBody>
                  <a:tcPr/>
                </a:tc>
                <a:tc>
                  <a:txBody>
                    <a:bodyPr/>
                    <a:lstStyle/>
                    <a:p>
                      <a:r>
                        <a:rPr lang="tr-TR" dirty="0" smtClean="0"/>
                        <a:t>410,3</a:t>
                      </a:r>
                      <a:endParaRPr lang="tr-TR" dirty="0"/>
                    </a:p>
                  </a:txBody>
                  <a:tcPr/>
                </a:tc>
                <a:tc>
                  <a:txBody>
                    <a:bodyPr/>
                    <a:lstStyle/>
                    <a:p>
                      <a:r>
                        <a:rPr lang="tr-TR" dirty="0" smtClean="0"/>
                        <a:t>Beyaz</a:t>
                      </a:r>
                      <a:r>
                        <a:rPr lang="tr-TR" baseline="0" dirty="0" smtClean="0"/>
                        <a:t> Toz</a:t>
                      </a:r>
                      <a:endParaRPr lang="tr-TR" dirty="0"/>
                    </a:p>
                  </a:txBody>
                  <a:tcPr/>
                </a:tc>
                <a:tc>
                  <a:txBody>
                    <a:bodyPr/>
                    <a:lstStyle/>
                    <a:p>
                      <a:r>
                        <a:rPr lang="tr-TR" dirty="0" smtClean="0"/>
                        <a:t>40</a:t>
                      </a:r>
                      <a:endParaRPr lang="tr-TR" dirty="0"/>
                    </a:p>
                  </a:txBody>
                  <a:tcPr/>
                </a:tc>
                <a:tc>
                  <a:txBody>
                    <a:bodyPr/>
                    <a:lstStyle/>
                    <a:p>
                      <a:r>
                        <a:rPr lang="tr-TR" dirty="0" smtClean="0"/>
                        <a:t>7</a:t>
                      </a:r>
                      <a:endParaRPr lang="tr-TR" dirty="0"/>
                    </a:p>
                  </a:txBody>
                  <a:tcPr/>
                </a:tc>
              </a:tr>
              <a:tr h="422384">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tr-TR" dirty="0" smtClean="0"/>
                        <a:t>EDTA-Na</a:t>
                      </a:r>
                      <a:r>
                        <a:rPr lang="tr-TR" baseline="-25000" dirty="0" smtClean="0"/>
                        <a:t>2</a:t>
                      </a:r>
                      <a:r>
                        <a:rPr lang="tr-TR" baseline="0" dirty="0" smtClean="0"/>
                        <a:t>H</a:t>
                      </a:r>
                      <a:r>
                        <a:rPr lang="tr-TR" baseline="-25000" dirty="0" smtClean="0"/>
                        <a:t>2</a:t>
                      </a:r>
                      <a:r>
                        <a:rPr lang="tr-TR" baseline="0" dirty="0" smtClean="0"/>
                        <a:t>.2H</a:t>
                      </a:r>
                      <a:r>
                        <a:rPr lang="tr-TR" baseline="-25000" dirty="0" smtClean="0"/>
                        <a:t>2</a:t>
                      </a:r>
                      <a:r>
                        <a:rPr lang="tr-TR" baseline="0" dirty="0" smtClean="0"/>
                        <a:t>O</a:t>
                      </a:r>
                    </a:p>
                  </a:txBody>
                  <a:tcPr/>
                </a:tc>
                <a:tc>
                  <a:txBody>
                    <a:bodyPr/>
                    <a:lstStyle/>
                    <a:p>
                      <a:r>
                        <a:rPr lang="tr-TR" dirty="0" smtClean="0"/>
                        <a:t>372,2</a:t>
                      </a:r>
                      <a:endParaRPr lang="tr-TR"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tr-TR" dirty="0" smtClean="0"/>
                        <a:t>Beyaz</a:t>
                      </a:r>
                      <a:r>
                        <a:rPr lang="tr-TR" baseline="0" dirty="0" smtClean="0"/>
                        <a:t> Toz</a:t>
                      </a:r>
                      <a:endParaRPr lang="tr-TR" dirty="0" smtClean="0"/>
                    </a:p>
                    <a:p>
                      <a:endParaRPr lang="tr-TR" dirty="0"/>
                    </a:p>
                  </a:txBody>
                  <a:tcPr/>
                </a:tc>
                <a:tc>
                  <a:txBody>
                    <a:bodyPr/>
                    <a:lstStyle/>
                    <a:p>
                      <a:r>
                        <a:rPr lang="tr-TR" dirty="0" smtClean="0"/>
                        <a:t>10</a:t>
                      </a:r>
                      <a:endParaRPr lang="tr-TR" dirty="0"/>
                    </a:p>
                  </a:txBody>
                  <a:tcPr/>
                </a:tc>
                <a:tc>
                  <a:txBody>
                    <a:bodyPr/>
                    <a:lstStyle/>
                    <a:p>
                      <a:r>
                        <a:rPr lang="tr-TR" dirty="0" smtClean="0"/>
                        <a:t>4,5</a:t>
                      </a:r>
                      <a:endParaRPr lang="tr-TR" dirty="0"/>
                    </a:p>
                  </a:txBody>
                  <a:tcPr/>
                </a:tc>
              </a:tr>
              <a:tr h="370840">
                <a:tc>
                  <a:txBody>
                    <a:bodyPr/>
                    <a:lstStyle/>
                    <a:p>
                      <a:r>
                        <a:rPr lang="tr-TR" dirty="0" smtClean="0"/>
                        <a:t>Sitrik Asit</a:t>
                      </a:r>
                      <a:endParaRPr lang="tr-TR" dirty="0"/>
                    </a:p>
                  </a:txBody>
                  <a:tcPr/>
                </a:tc>
                <a:tc>
                  <a:txBody>
                    <a:bodyPr/>
                    <a:lstStyle/>
                    <a:p>
                      <a:r>
                        <a:rPr lang="tr-TR" dirty="0" smtClean="0"/>
                        <a:t>192,1</a:t>
                      </a:r>
                      <a:endParaRPr lang="tr-TR" dirty="0"/>
                    </a:p>
                  </a:txBody>
                  <a:tcPr/>
                </a:tc>
                <a:tc>
                  <a:txBody>
                    <a:bodyPr/>
                    <a:lstStyle/>
                    <a:p>
                      <a:r>
                        <a:rPr lang="tr-TR" dirty="0" smtClean="0"/>
                        <a:t>Renksiz</a:t>
                      </a:r>
                      <a:r>
                        <a:rPr lang="tr-TR" baseline="0" dirty="0" smtClean="0"/>
                        <a:t> Kristal</a:t>
                      </a:r>
                      <a:endParaRPr lang="tr-TR" dirty="0"/>
                    </a:p>
                  </a:txBody>
                  <a:tcPr/>
                </a:tc>
                <a:tc>
                  <a:txBody>
                    <a:bodyPr/>
                    <a:lstStyle/>
                    <a:p>
                      <a:r>
                        <a:rPr lang="tr-TR" dirty="0" smtClean="0"/>
                        <a:t>160</a:t>
                      </a:r>
                      <a:endParaRPr lang="tr-TR" dirty="0"/>
                    </a:p>
                  </a:txBody>
                  <a:tcPr/>
                </a:tc>
                <a:tc>
                  <a:txBody>
                    <a:bodyPr/>
                    <a:lstStyle/>
                    <a:p>
                      <a:r>
                        <a:rPr lang="tr-TR" dirty="0" smtClean="0"/>
                        <a:t>2</a:t>
                      </a:r>
                      <a:endParaRPr lang="tr-TR" dirty="0"/>
                    </a:p>
                  </a:txBody>
                  <a:tcPr/>
                </a:tc>
              </a:tr>
              <a:tr h="370840">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tr-TR" dirty="0" smtClean="0"/>
                        <a:t>Potasyum sitrat</a:t>
                      </a:r>
                      <a:r>
                        <a:rPr lang="tr-TR" baseline="0" dirty="0" smtClean="0"/>
                        <a:t>.H</a:t>
                      </a:r>
                      <a:r>
                        <a:rPr lang="tr-TR" baseline="-25000" dirty="0" smtClean="0"/>
                        <a:t>2</a:t>
                      </a:r>
                      <a:r>
                        <a:rPr lang="tr-TR" baseline="0" dirty="0" smtClean="0"/>
                        <a:t>O</a:t>
                      </a:r>
                    </a:p>
                  </a:txBody>
                  <a:tcPr/>
                </a:tc>
                <a:tc>
                  <a:txBody>
                    <a:bodyPr/>
                    <a:lstStyle/>
                    <a:p>
                      <a:r>
                        <a:rPr lang="tr-TR" dirty="0" smtClean="0"/>
                        <a:t>324,4</a:t>
                      </a:r>
                      <a:endParaRPr lang="tr-TR" dirty="0"/>
                    </a:p>
                  </a:txBody>
                  <a:tcPr/>
                </a:tc>
                <a:tc>
                  <a:txBody>
                    <a:bodyPr/>
                    <a:lstStyle/>
                    <a:p>
                      <a:r>
                        <a:rPr lang="tr-TR" dirty="0" smtClean="0"/>
                        <a:t>Beyaz Kristal</a:t>
                      </a:r>
                      <a:endParaRPr lang="tr-TR" dirty="0"/>
                    </a:p>
                  </a:txBody>
                  <a:tcPr/>
                </a:tc>
                <a:tc>
                  <a:txBody>
                    <a:bodyPr/>
                    <a:lstStyle/>
                    <a:p>
                      <a:r>
                        <a:rPr lang="tr-TR" dirty="0" smtClean="0"/>
                        <a:t>167</a:t>
                      </a:r>
                      <a:endParaRPr lang="tr-TR" dirty="0"/>
                    </a:p>
                  </a:txBody>
                  <a:tcPr/>
                </a:tc>
                <a:tc>
                  <a:txBody>
                    <a:bodyPr/>
                    <a:lstStyle/>
                    <a:p>
                      <a:r>
                        <a:rPr lang="tr-TR" dirty="0" smtClean="0"/>
                        <a:t>9</a:t>
                      </a:r>
                      <a:endParaRPr lang="tr-TR" dirty="0"/>
                    </a:p>
                  </a:txBody>
                  <a:tcPr/>
                </a:tc>
              </a:tr>
              <a:tr h="370840">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tr-TR" dirty="0" smtClean="0"/>
                        <a:t>Sodyum sitrat</a:t>
                      </a:r>
                      <a:r>
                        <a:rPr lang="tr-TR" baseline="0" dirty="0" smtClean="0"/>
                        <a:t>.H</a:t>
                      </a:r>
                      <a:r>
                        <a:rPr lang="tr-TR" baseline="-25000" dirty="0" smtClean="0"/>
                        <a:t>2</a:t>
                      </a:r>
                      <a:r>
                        <a:rPr lang="tr-TR" baseline="0" dirty="0" smtClean="0"/>
                        <a:t>O</a:t>
                      </a:r>
                    </a:p>
                    <a:p>
                      <a:endParaRPr lang="tr-TR" dirty="0"/>
                    </a:p>
                  </a:txBody>
                  <a:tcPr/>
                </a:tc>
                <a:tc>
                  <a:txBody>
                    <a:bodyPr/>
                    <a:lstStyle/>
                    <a:p>
                      <a:r>
                        <a:rPr lang="tr-TR" dirty="0" smtClean="0"/>
                        <a:t>294,1</a:t>
                      </a:r>
                      <a:endParaRPr lang="tr-TR"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tr-TR" dirty="0" smtClean="0"/>
                        <a:t>Beyaz Kristal/Toz</a:t>
                      </a:r>
                    </a:p>
                  </a:txBody>
                  <a:tcPr/>
                </a:tc>
                <a:tc>
                  <a:txBody>
                    <a:bodyPr/>
                    <a:lstStyle/>
                    <a:p>
                      <a:r>
                        <a:rPr lang="tr-TR" dirty="0" smtClean="0"/>
                        <a:t>71</a:t>
                      </a:r>
                      <a:endParaRPr lang="tr-TR" dirty="0"/>
                    </a:p>
                  </a:txBody>
                  <a:tcPr/>
                </a:tc>
                <a:tc>
                  <a:txBody>
                    <a:bodyPr/>
                    <a:lstStyle/>
                    <a:p>
                      <a:r>
                        <a:rPr lang="tr-TR" dirty="0" smtClean="0"/>
                        <a:t>9</a:t>
                      </a:r>
                      <a:endParaRPr lang="tr-TR" dirty="0"/>
                    </a:p>
                  </a:txBody>
                  <a:tcPr/>
                </a:tc>
              </a:tr>
              <a:tr h="370840">
                <a:tc>
                  <a:txBody>
                    <a:bodyPr/>
                    <a:lstStyle/>
                    <a:p>
                      <a:r>
                        <a:rPr lang="tr-TR" dirty="0" err="1" smtClean="0"/>
                        <a:t>Glukono</a:t>
                      </a:r>
                      <a:r>
                        <a:rPr lang="tr-TR" dirty="0" smtClean="0"/>
                        <a:t>-</a:t>
                      </a:r>
                      <a:r>
                        <a:rPr lang="el-GR" dirty="0" smtClean="0"/>
                        <a:t>δ</a:t>
                      </a:r>
                      <a:r>
                        <a:rPr lang="tr-TR" dirty="0" smtClean="0"/>
                        <a:t>-</a:t>
                      </a:r>
                      <a:r>
                        <a:rPr lang="tr-TR" dirty="0" err="1" smtClean="0"/>
                        <a:t>lakton</a:t>
                      </a:r>
                      <a:endParaRPr lang="tr-TR" dirty="0"/>
                    </a:p>
                  </a:txBody>
                  <a:tcPr/>
                </a:tc>
                <a:tc>
                  <a:txBody>
                    <a:bodyPr/>
                    <a:lstStyle/>
                    <a:p>
                      <a:r>
                        <a:rPr lang="tr-TR" dirty="0" smtClean="0"/>
                        <a:t>178,1</a:t>
                      </a:r>
                      <a:endParaRPr lang="tr-TR"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tr-TR" dirty="0" smtClean="0"/>
                        <a:t>Beyaz</a:t>
                      </a:r>
                      <a:r>
                        <a:rPr lang="tr-TR" baseline="0" dirty="0" smtClean="0"/>
                        <a:t> Toz</a:t>
                      </a:r>
                      <a:endParaRPr lang="tr-TR" dirty="0" smtClean="0"/>
                    </a:p>
                  </a:txBody>
                  <a:tcPr/>
                </a:tc>
                <a:tc>
                  <a:txBody>
                    <a:bodyPr/>
                    <a:lstStyle/>
                    <a:p>
                      <a:r>
                        <a:rPr lang="tr-TR" dirty="0" smtClean="0"/>
                        <a:t>59</a:t>
                      </a:r>
                      <a:endParaRPr lang="tr-TR" dirty="0"/>
                    </a:p>
                  </a:txBody>
                  <a:tcPr/>
                </a:tc>
                <a:tc>
                  <a:txBody>
                    <a:bodyPr/>
                    <a:lstStyle/>
                    <a:p>
                      <a:r>
                        <a:rPr lang="tr-TR" dirty="0" smtClean="0"/>
                        <a:t>3</a:t>
                      </a:r>
                      <a:endParaRPr lang="tr-TR" dirty="0"/>
                    </a:p>
                  </a:txBody>
                  <a:tcPr/>
                </a:tc>
              </a:tr>
              <a:tr h="370840">
                <a:tc>
                  <a:txBody>
                    <a:bodyPr/>
                    <a:lstStyle/>
                    <a:p>
                      <a:r>
                        <a:rPr lang="tr-TR" dirty="0" smtClean="0"/>
                        <a:t>Potasyum </a:t>
                      </a:r>
                      <a:r>
                        <a:rPr lang="tr-TR" dirty="0" err="1" smtClean="0"/>
                        <a:t>Glukonat</a:t>
                      </a:r>
                      <a:endParaRPr lang="tr-TR" dirty="0"/>
                    </a:p>
                  </a:txBody>
                  <a:tcPr/>
                </a:tc>
                <a:tc>
                  <a:txBody>
                    <a:bodyPr/>
                    <a:lstStyle/>
                    <a:p>
                      <a:r>
                        <a:rPr lang="tr-TR" dirty="0" smtClean="0"/>
                        <a:t>234,3</a:t>
                      </a:r>
                      <a:endParaRPr lang="tr-TR"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tr-TR" dirty="0" smtClean="0"/>
                        <a:t>Beyaz</a:t>
                      </a:r>
                      <a:r>
                        <a:rPr lang="tr-TR" baseline="0" dirty="0" smtClean="0"/>
                        <a:t> Toz</a:t>
                      </a:r>
                      <a:endParaRPr lang="tr-TR" dirty="0" smtClean="0"/>
                    </a:p>
                  </a:txBody>
                  <a:tcPr/>
                </a:tc>
                <a:tc>
                  <a:txBody>
                    <a:bodyPr/>
                    <a:lstStyle/>
                    <a:p>
                      <a:r>
                        <a:rPr lang="tr-TR" dirty="0" smtClean="0"/>
                        <a:t>100</a:t>
                      </a:r>
                      <a:endParaRPr lang="tr-TR" dirty="0"/>
                    </a:p>
                  </a:txBody>
                  <a:tcPr/>
                </a:tc>
                <a:tc>
                  <a:txBody>
                    <a:bodyPr/>
                    <a:lstStyle/>
                    <a:p>
                      <a:r>
                        <a:rPr lang="tr-TR" dirty="0" smtClean="0"/>
                        <a:t>7</a:t>
                      </a:r>
                      <a:endParaRPr lang="tr-TR" dirty="0"/>
                    </a:p>
                  </a:txBody>
                  <a:tcPr/>
                </a:tc>
              </a:tr>
              <a:tr h="370840">
                <a:tc>
                  <a:txBody>
                    <a:bodyPr/>
                    <a:lstStyle/>
                    <a:p>
                      <a:r>
                        <a:rPr lang="tr-TR" dirty="0" smtClean="0"/>
                        <a:t>Sodyum </a:t>
                      </a:r>
                      <a:r>
                        <a:rPr lang="tr-TR" dirty="0" err="1" smtClean="0"/>
                        <a:t>Glukonat</a:t>
                      </a:r>
                      <a:endParaRPr lang="tr-TR" dirty="0"/>
                    </a:p>
                  </a:txBody>
                  <a:tcPr/>
                </a:tc>
                <a:tc>
                  <a:txBody>
                    <a:bodyPr/>
                    <a:lstStyle/>
                    <a:p>
                      <a:r>
                        <a:rPr lang="tr-TR" dirty="0" smtClean="0"/>
                        <a:t>218,1</a:t>
                      </a:r>
                      <a:endParaRPr lang="tr-TR"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tr-TR" dirty="0" smtClean="0"/>
                        <a:t>Beyaz Kristal</a:t>
                      </a:r>
                    </a:p>
                  </a:txBody>
                  <a:tcPr/>
                </a:tc>
                <a:tc>
                  <a:txBody>
                    <a:bodyPr/>
                    <a:lstStyle/>
                    <a:p>
                      <a:r>
                        <a:rPr lang="tr-TR" dirty="0" smtClean="0"/>
                        <a:t>60</a:t>
                      </a:r>
                      <a:endParaRPr lang="tr-TR" dirty="0"/>
                    </a:p>
                  </a:txBody>
                  <a:tcPr/>
                </a:tc>
                <a:tc>
                  <a:txBody>
                    <a:bodyPr/>
                    <a:lstStyle/>
                    <a:p>
                      <a:r>
                        <a:rPr lang="tr-TR" dirty="0" smtClean="0"/>
                        <a:t>7</a:t>
                      </a:r>
                      <a:endParaRPr lang="tr-TR" dirty="0"/>
                    </a:p>
                  </a:txBody>
                  <a:tcPr/>
                </a:tc>
              </a:tr>
            </a:tbl>
          </a:graphicData>
        </a:graphic>
      </p:graphicFrame>
    </p:spTree>
    <p:extLst>
      <p:ext uri="{BB962C8B-B14F-4D97-AF65-F5344CB8AC3E}">
        <p14:creationId xmlns:p14="http://schemas.microsoft.com/office/powerpoint/2010/main" val="33580261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dirty="0" smtClean="0">
                <a:latin typeface="Arial" pitchFamily="34" charset="0"/>
                <a:cs typeface="Arial" pitchFamily="34" charset="0"/>
              </a:rPr>
              <a:t>4. ŞELAT AJANLARININ    SINIFLANDIRILMASI</a:t>
            </a:r>
            <a:endParaRPr lang="en-US" sz="4000" dirty="0">
              <a:latin typeface="Arial" pitchFamily="34" charset="0"/>
              <a:cs typeface="Arial" pitchFamily="34" charset="0"/>
            </a:endParaRPr>
          </a:p>
        </p:txBody>
      </p:sp>
      <p:sp>
        <p:nvSpPr>
          <p:cNvPr id="3" name="2 İçerik Yer Tutucusu"/>
          <p:cNvSpPr>
            <a:spLocks noGrp="1"/>
          </p:cNvSpPr>
          <p:nvPr>
            <p:ph idx="1"/>
          </p:nvPr>
        </p:nvSpPr>
        <p:spPr>
          <a:xfrm>
            <a:off x="628650" y="1916832"/>
            <a:ext cx="7886700" cy="4351338"/>
          </a:xfrm>
        </p:spPr>
        <p:txBody>
          <a:bodyPr>
            <a:noAutofit/>
          </a:bodyPr>
          <a:lstStyle/>
          <a:p>
            <a:pPr indent="0" algn="just">
              <a:buNone/>
            </a:pPr>
            <a:r>
              <a:rPr lang="tr-TR" sz="2000" dirty="0" smtClean="0">
                <a:latin typeface="Arial" pitchFamily="34" charset="0"/>
                <a:cs typeface="Arial" pitchFamily="34" charset="0"/>
              </a:rPr>
              <a:t>(</a:t>
            </a:r>
            <a:r>
              <a:rPr lang="tr-TR" sz="2000" dirty="0" err="1" smtClean="0">
                <a:latin typeface="Arial" pitchFamily="34" charset="0"/>
                <a:cs typeface="Arial" pitchFamily="34" charset="0"/>
              </a:rPr>
              <a:t>Nauta</a:t>
            </a:r>
            <a:r>
              <a:rPr lang="tr-TR" sz="2000" dirty="0" smtClean="0">
                <a:latin typeface="Arial" pitchFamily="34" charset="0"/>
                <a:cs typeface="Arial" pitchFamily="34" charset="0"/>
              </a:rPr>
              <a:t>, 1991)</a:t>
            </a:r>
          </a:p>
          <a:p>
            <a:pPr indent="0" algn="just">
              <a:buNone/>
            </a:pPr>
            <a:endParaRPr lang="tr-TR" sz="2400" dirty="0" smtClean="0">
              <a:latin typeface="Arial" pitchFamily="34" charset="0"/>
              <a:cs typeface="Arial" pitchFamily="34" charset="0"/>
            </a:endParaRPr>
          </a:p>
          <a:p>
            <a:pPr indent="171450" algn="just">
              <a:buNone/>
            </a:pPr>
            <a:endParaRPr lang="tr-TR" dirty="0" smtClean="0">
              <a:latin typeface="Arial" pitchFamily="34" charset="0"/>
              <a:cs typeface="Arial" pitchFamily="34" charset="0"/>
            </a:endParaRPr>
          </a:p>
          <a:p>
            <a:pPr>
              <a:buNone/>
            </a:pPr>
            <a:endParaRPr lang="en-US" dirty="0"/>
          </a:p>
        </p:txBody>
      </p:sp>
      <p:graphicFrame>
        <p:nvGraphicFramePr>
          <p:cNvPr id="6" name="Tablo 5"/>
          <p:cNvGraphicFramePr>
            <a:graphicFrameLocks noGrp="1"/>
          </p:cNvGraphicFramePr>
          <p:nvPr>
            <p:extLst>
              <p:ext uri="{D42A27DB-BD31-4B8C-83A1-F6EECF244321}">
                <p14:modId xmlns:p14="http://schemas.microsoft.com/office/powerpoint/2010/main" val="993671141"/>
              </p:ext>
            </p:extLst>
          </p:nvPr>
        </p:nvGraphicFramePr>
        <p:xfrm>
          <a:off x="827584" y="2420888"/>
          <a:ext cx="7344816" cy="3997960"/>
        </p:xfrm>
        <a:graphic>
          <a:graphicData uri="http://schemas.openxmlformats.org/drawingml/2006/table">
            <a:tbl>
              <a:tblPr firstRow="1" bandRow="1">
                <a:tableStyleId>{073A0DAA-6AF3-43AB-8588-CEC1D06C72B9}</a:tableStyleId>
              </a:tblPr>
              <a:tblGrid>
                <a:gridCol w="1800200"/>
                <a:gridCol w="1058613"/>
                <a:gridCol w="1429407"/>
                <a:gridCol w="1536979"/>
                <a:gridCol w="1519617"/>
              </a:tblGrid>
              <a:tr h="370840">
                <a:tc>
                  <a:txBody>
                    <a:bodyPr/>
                    <a:lstStyle/>
                    <a:p>
                      <a:r>
                        <a:rPr lang="tr-TR" dirty="0" smtClean="0"/>
                        <a:t>ŞELAT</a:t>
                      </a:r>
                      <a:r>
                        <a:rPr lang="tr-TR" baseline="0" dirty="0" smtClean="0"/>
                        <a:t> AJANI</a:t>
                      </a:r>
                      <a:endParaRPr lang="tr-TR" dirty="0"/>
                    </a:p>
                  </a:txBody>
                  <a:tcPr/>
                </a:tc>
                <a:tc>
                  <a:txBody>
                    <a:bodyPr/>
                    <a:lstStyle/>
                    <a:p>
                      <a:r>
                        <a:rPr lang="tr-TR" dirty="0" smtClean="0"/>
                        <a:t>MOLEKÜL AĞIRLIĞI</a:t>
                      </a:r>
                      <a:endParaRPr lang="tr-TR" dirty="0"/>
                    </a:p>
                  </a:txBody>
                  <a:tcPr/>
                </a:tc>
                <a:tc>
                  <a:txBody>
                    <a:bodyPr/>
                    <a:lstStyle/>
                    <a:p>
                      <a:r>
                        <a:rPr lang="tr-TR" dirty="0" smtClean="0"/>
                        <a:t>FİZİKSEL FORM</a:t>
                      </a:r>
                      <a:endParaRPr lang="tr-TR" dirty="0"/>
                    </a:p>
                  </a:txBody>
                  <a:tcPr/>
                </a:tc>
                <a:tc>
                  <a:txBody>
                    <a:bodyPr/>
                    <a:lstStyle/>
                    <a:p>
                      <a:r>
                        <a:rPr lang="tr-TR" dirty="0" smtClean="0"/>
                        <a:t>ÇÖZÜNÜRLÜK</a:t>
                      </a:r>
                    </a:p>
                    <a:p>
                      <a:r>
                        <a:rPr lang="tr-TR" dirty="0" smtClean="0"/>
                        <a:t>(g/100 ml</a:t>
                      </a:r>
                      <a:r>
                        <a:rPr lang="tr-TR" baseline="0" dirty="0" smtClean="0"/>
                        <a:t> H</a:t>
                      </a:r>
                      <a:r>
                        <a:rPr lang="tr-TR" baseline="-25000" dirty="0" smtClean="0"/>
                        <a:t>2</a:t>
                      </a:r>
                      <a:r>
                        <a:rPr lang="tr-TR" baseline="0" dirty="0" smtClean="0"/>
                        <a:t>O)</a:t>
                      </a:r>
                      <a:endParaRPr lang="tr-TR" dirty="0"/>
                    </a:p>
                  </a:txBody>
                  <a:tcPr/>
                </a:tc>
                <a:tc>
                  <a:txBody>
                    <a:bodyPr/>
                    <a:lstStyle/>
                    <a:p>
                      <a:r>
                        <a:rPr lang="tr-TR" dirty="0" err="1" smtClean="0"/>
                        <a:t>Ph</a:t>
                      </a:r>
                      <a:r>
                        <a:rPr lang="tr-TR" baseline="0" dirty="0" smtClean="0"/>
                        <a:t> </a:t>
                      </a:r>
                    </a:p>
                    <a:p>
                      <a:r>
                        <a:rPr lang="tr-TR" baseline="0" dirty="0" smtClean="0"/>
                        <a:t>(%1’ </a:t>
                      </a:r>
                      <a:r>
                        <a:rPr lang="tr-TR" baseline="0" dirty="0" err="1" smtClean="0"/>
                        <a:t>lik</a:t>
                      </a:r>
                      <a:r>
                        <a:rPr lang="tr-TR" baseline="0" dirty="0" smtClean="0"/>
                        <a:t> Suda)</a:t>
                      </a:r>
                      <a:endParaRPr lang="tr-TR" dirty="0"/>
                    </a:p>
                  </a:txBody>
                  <a:tcPr/>
                </a:tc>
              </a:tr>
              <a:tr h="370840">
                <a:tc>
                  <a:txBody>
                    <a:bodyPr/>
                    <a:lstStyle/>
                    <a:p>
                      <a:r>
                        <a:rPr lang="tr-TR" dirty="0" smtClean="0"/>
                        <a:t>Tartarik Asit</a:t>
                      </a:r>
                      <a:endParaRPr lang="tr-TR" dirty="0"/>
                    </a:p>
                  </a:txBody>
                  <a:tcPr/>
                </a:tc>
                <a:tc>
                  <a:txBody>
                    <a:bodyPr/>
                    <a:lstStyle/>
                    <a:p>
                      <a:r>
                        <a:rPr lang="tr-TR" dirty="0" smtClean="0"/>
                        <a:t>150,1</a:t>
                      </a:r>
                      <a:endParaRPr lang="tr-TR" dirty="0"/>
                    </a:p>
                  </a:txBody>
                  <a:tcPr/>
                </a:tc>
                <a:tc>
                  <a:txBody>
                    <a:bodyPr/>
                    <a:lstStyle/>
                    <a:p>
                      <a:r>
                        <a:rPr lang="tr-TR" dirty="0" smtClean="0"/>
                        <a:t>Renksiz</a:t>
                      </a:r>
                      <a:r>
                        <a:rPr lang="tr-TR" baseline="0" dirty="0" smtClean="0"/>
                        <a:t> Kristal</a:t>
                      </a:r>
                      <a:endParaRPr lang="tr-TR" dirty="0"/>
                    </a:p>
                  </a:txBody>
                  <a:tcPr/>
                </a:tc>
                <a:tc>
                  <a:txBody>
                    <a:bodyPr/>
                    <a:lstStyle/>
                    <a:p>
                      <a:r>
                        <a:rPr lang="tr-TR" dirty="0" smtClean="0"/>
                        <a:t>147</a:t>
                      </a:r>
                      <a:endParaRPr lang="tr-TR" dirty="0"/>
                    </a:p>
                  </a:txBody>
                  <a:tcPr/>
                </a:tc>
                <a:tc>
                  <a:txBody>
                    <a:bodyPr/>
                    <a:lstStyle/>
                    <a:p>
                      <a:r>
                        <a:rPr lang="tr-TR" dirty="0" smtClean="0"/>
                        <a:t>2</a:t>
                      </a:r>
                      <a:endParaRPr lang="tr-TR" dirty="0"/>
                    </a:p>
                  </a:txBody>
                  <a:tcPr/>
                </a:tc>
              </a:tr>
              <a:tr h="422384">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tr-TR" baseline="0" dirty="0" smtClean="0"/>
                        <a:t>Potasyum Sodyum Tartarat.4H</a:t>
                      </a:r>
                      <a:r>
                        <a:rPr lang="tr-TR" baseline="-25000" dirty="0" smtClean="0"/>
                        <a:t>2</a:t>
                      </a:r>
                      <a:r>
                        <a:rPr lang="tr-TR" baseline="0" dirty="0" smtClean="0"/>
                        <a:t>O</a:t>
                      </a:r>
                    </a:p>
                  </a:txBody>
                  <a:tcPr/>
                </a:tc>
                <a:tc>
                  <a:txBody>
                    <a:bodyPr/>
                    <a:lstStyle/>
                    <a:p>
                      <a:r>
                        <a:rPr lang="tr-TR" dirty="0" smtClean="0"/>
                        <a:t>282,2</a:t>
                      </a:r>
                      <a:endParaRPr lang="tr-TR" dirty="0"/>
                    </a:p>
                  </a:txBody>
                  <a:tcPr/>
                </a:tc>
                <a:tc>
                  <a:txBody>
                    <a:bodyPr/>
                    <a:lstStyle/>
                    <a:p>
                      <a:r>
                        <a:rPr lang="tr-TR" dirty="0" smtClean="0"/>
                        <a:t>Renksiz</a:t>
                      </a:r>
                      <a:r>
                        <a:rPr lang="tr-TR" baseline="0" dirty="0" smtClean="0"/>
                        <a:t> Kristal</a:t>
                      </a:r>
                      <a:endParaRPr lang="tr-TR" dirty="0" smtClean="0"/>
                    </a:p>
                    <a:p>
                      <a:endParaRPr lang="tr-TR" dirty="0"/>
                    </a:p>
                  </a:txBody>
                  <a:tcPr/>
                </a:tc>
                <a:tc>
                  <a:txBody>
                    <a:bodyPr/>
                    <a:lstStyle/>
                    <a:p>
                      <a:r>
                        <a:rPr lang="tr-TR" dirty="0" smtClean="0"/>
                        <a:t>100</a:t>
                      </a:r>
                      <a:endParaRPr lang="tr-TR" dirty="0"/>
                    </a:p>
                  </a:txBody>
                  <a:tcPr/>
                </a:tc>
                <a:tc>
                  <a:txBody>
                    <a:bodyPr/>
                    <a:lstStyle/>
                    <a:p>
                      <a:r>
                        <a:rPr lang="tr-TR" dirty="0" smtClean="0"/>
                        <a:t>10</a:t>
                      </a:r>
                      <a:endParaRPr lang="tr-TR" dirty="0"/>
                    </a:p>
                  </a:txBody>
                  <a:tcPr/>
                </a:tc>
              </a:tr>
              <a:tr h="370840">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tr-TR" baseline="0" dirty="0" smtClean="0"/>
                        <a:t>Sodyum Tartarat.2H</a:t>
                      </a:r>
                      <a:r>
                        <a:rPr lang="tr-TR" baseline="-25000" dirty="0" smtClean="0"/>
                        <a:t>2</a:t>
                      </a:r>
                      <a:r>
                        <a:rPr lang="tr-TR" baseline="0" dirty="0" smtClean="0"/>
                        <a:t>O</a:t>
                      </a:r>
                    </a:p>
                  </a:txBody>
                  <a:tcPr/>
                </a:tc>
                <a:tc>
                  <a:txBody>
                    <a:bodyPr/>
                    <a:lstStyle/>
                    <a:p>
                      <a:r>
                        <a:rPr lang="tr-TR" dirty="0" smtClean="0"/>
                        <a:t>230,1</a:t>
                      </a:r>
                      <a:endParaRPr lang="tr-TR" dirty="0"/>
                    </a:p>
                  </a:txBody>
                  <a:tcPr/>
                </a:tc>
                <a:tc>
                  <a:txBody>
                    <a:bodyPr/>
                    <a:lstStyle/>
                    <a:p>
                      <a:r>
                        <a:rPr lang="tr-TR" dirty="0" smtClean="0"/>
                        <a:t>Renksiz</a:t>
                      </a:r>
                      <a:r>
                        <a:rPr lang="tr-TR" baseline="0" dirty="0" smtClean="0"/>
                        <a:t> Kristal</a:t>
                      </a:r>
                      <a:endParaRPr lang="tr-TR" dirty="0"/>
                    </a:p>
                  </a:txBody>
                  <a:tcPr/>
                </a:tc>
                <a:tc>
                  <a:txBody>
                    <a:bodyPr/>
                    <a:lstStyle/>
                    <a:p>
                      <a:r>
                        <a:rPr lang="tr-TR" dirty="0" smtClean="0"/>
                        <a:t>33</a:t>
                      </a:r>
                      <a:endParaRPr lang="tr-TR" dirty="0"/>
                    </a:p>
                  </a:txBody>
                  <a:tcPr/>
                </a:tc>
                <a:tc>
                  <a:txBody>
                    <a:bodyPr/>
                    <a:lstStyle/>
                    <a:p>
                      <a:r>
                        <a:rPr lang="tr-TR" dirty="0" smtClean="0"/>
                        <a:t>10</a:t>
                      </a:r>
                      <a:endParaRPr lang="tr-TR" dirty="0"/>
                    </a:p>
                  </a:txBody>
                  <a:tcPr/>
                </a:tc>
              </a:tr>
              <a:tr h="370840">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tr-TR" dirty="0" err="1" smtClean="0"/>
                        <a:t>Tetrapotasyum</a:t>
                      </a:r>
                      <a:r>
                        <a:rPr lang="tr-TR" dirty="0" smtClean="0"/>
                        <a:t> </a:t>
                      </a:r>
                      <a:r>
                        <a:rPr lang="tr-TR" dirty="0" err="1" smtClean="0"/>
                        <a:t>Pirofasfat</a:t>
                      </a:r>
                      <a:endParaRPr lang="tr-TR" baseline="0" dirty="0" smtClean="0"/>
                    </a:p>
                  </a:txBody>
                  <a:tcPr/>
                </a:tc>
                <a:tc>
                  <a:txBody>
                    <a:bodyPr/>
                    <a:lstStyle/>
                    <a:p>
                      <a:r>
                        <a:rPr lang="tr-TR" dirty="0" smtClean="0"/>
                        <a:t>330,3</a:t>
                      </a:r>
                      <a:endParaRPr lang="tr-TR" dirty="0"/>
                    </a:p>
                  </a:txBody>
                  <a:tcPr/>
                </a:tc>
                <a:tc>
                  <a:txBody>
                    <a:bodyPr/>
                    <a:lstStyle/>
                    <a:p>
                      <a:r>
                        <a:rPr lang="tr-TR" dirty="0" smtClean="0"/>
                        <a:t>Renksiz</a:t>
                      </a:r>
                      <a:r>
                        <a:rPr lang="tr-TR" baseline="0" dirty="0" smtClean="0"/>
                        <a:t> Katı</a:t>
                      </a:r>
                      <a:endParaRPr lang="tr-TR" dirty="0"/>
                    </a:p>
                  </a:txBody>
                  <a:tcPr/>
                </a:tc>
                <a:tc>
                  <a:txBody>
                    <a:bodyPr/>
                    <a:lstStyle/>
                    <a:p>
                      <a:r>
                        <a:rPr lang="tr-TR" dirty="0" smtClean="0"/>
                        <a:t>187</a:t>
                      </a:r>
                      <a:endParaRPr lang="tr-TR" dirty="0"/>
                    </a:p>
                  </a:txBody>
                  <a:tcPr/>
                </a:tc>
                <a:tc>
                  <a:txBody>
                    <a:bodyPr/>
                    <a:lstStyle/>
                    <a:p>
                      <a:r>
                        <a:rPr lang="tr-TR" dirty="0" smtClean="0"/>
                        <a:t>10,5</a:t>
                      </a:r>
                      <a:endParaRPr lang="tr-TR" dirty="0"/>
                    </a:p>
                  </a:txBody>
                  <a:tcPr/>
                </a:tc>
              </a:tr>
              <a:tr h="370840">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tr-TR" dirty="0" err="1" smtClean="0"/>
                        <a:t>Disodyum</a:t>
                      </a:r>
                      <a:r>
                        <a:rPr lang="tr-TR" dirty="0" smtClean="0"/>
                        <a:t> </a:t>
                      </a:r>
                      <a:r>
                        <a:rPr lang="tr-TR" dirty="0" err="1" smtClean="0"/>
                        <a:t>Pirofosfat</a:t>
                      </a:r>
                      <a:endParaRPr lang="tr-TR" baseline="0" dirty="0" smtClean="0"/>
                    </a:p>
                    <a:p>
                      <a:endParaRPr lang="tr-TR" dirty="0"/>
                    </a:p>
                  </a:txBody>
                  <a:tcPr/>
                </a:tc>
                <a:tc>
                  <a:txBody>
                    <a:bodyPr/>
                    <a:lstStyle/>
                    <a:p>
                      <a:r>
                        <a:rPr lang="tr-TR" dirty="0" smtClean="0"/>
                        <a:t>221,9</a:t>
                      </a:r>
                      <a:endParaRPr lang="tr-TR"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tr-TR" dirty="0" smtClean="0"/>
                        <a:t>Beyaz Kristal</a:t>
                      </a:r>
                    </a:p>
                  </a:txBody>
                  <a:tcPr/>
                </a:tc>
                <a:tc>
                  <a:txBody>
                    <a:bodyPr/>
                    <a:lstStyle/>
                    <a:p>
                      <a:r>
                        <a:rPr lang="tr-TR" dirty="0" smtClean="0"/>
                        <a:t>15</a:t>
                      </a:r>
                      <a:endParaRPr lang="tr-TR" dirty="0"/>
                    </a:p>
                  </a:txBody>
                  <a:tcPr/>
                </a:tc>
                <a:tc>
                  <a:txBody>
                    <a:bodyPr/>
                    <a:lstStyle/>
                    <a:p>
                      <a:r>
                        <a:rPr lang="tr-TR" dirty="0" smtClean="0"/>
                        <a:t>8</a:t>
                      </a:r>
                      <a:endParaRPr lang="tr-TR" dirty="0"/>
                    </a:p>
                  </a:txBody>
                  <a:tcPr/>
                </a:tc>
              </a:tr>
              <a:tr h="370840">
                <a:tc>
                  <a:txBody>
                    <a:bodyPr/>
                    <a:lstStyle/>
                    <a:p>
                      <a:r>
                        <a:rPr lang="tr-TR" dirty="0" err="1" smtClean="0"/>
                        <a:t>Tetrasodyum</a:t>
                      </a:r>
                      <a:r>
                        <a:rPr lang="tr-TR" dirty="0" smtClean="0"/>
                        <a:t> </a:t>
                      </a:r>
                      <a:r>
                        <a:rPr lang="tr-TR" dirty="0" err="1" smtClean="0"/>
                        <a:t>Pirofosfat</a:t>
                      </a:r>
                      <a:endParaRPr lang="tr-TR" dirty="0"/>
                    </a:p>
                  </a:txBody>
                  <a:tcPr/>
                </a:tc>
                <a:tc>
                  <a:txBody>
                    <a:bodyPr/>
                    <a:lstStyle/>
                    <a:p>
                      <a:r>
                        <a:rPr lang="tr-TR" dirty="0" smtClean="0"/>
                        <a:t>265,9</a:t>
                      </a:r>
                      <a:endParaRPr lang="tr-TR"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tr-TR" dirty="0" smtClean="0"/>
                        <a:t>Beyaz Kristal</a:t>
                      </a:r>
                    </a:p>
                  </a:txBody>
                  <a:tcPr/>
                </a:tc>
                <a:tc>
                  <a:txBody>
                    <a:bodyPr/>
                    <a:lstStyle/>
                    <a:p>
                      <a:r>
                        <a:rPr lang="tr-TR" dirty="0" smtClean="0"/>
                        <a:t>5</a:t>
                      </a:r>
                      <a:endParaRPr lang="tr-TR" dirty="0"/>
                    </a:p>
                  </a:txBody>
                  <a:tcPr/>
                </a:tc>
                <a:tc>
                  <a:txBody>
                    <a:bodyPr/>
                    <a:lstStyle/>
                    <a:p>
                      <a:r>
                        <a:rPr lang="tr-TR" dirty="0" smtClean="0"/>
                        <a:t>10</a:t>
                      </a:r>
                      <a:endParaRPr lang="tr-TR" dirty="0"/>
                    </a:p>
                  </a:txBody>
                  <a:tcPr/>
                </a:tc>
              </a:tr>
              <a:tr h="370840">
                <a:tc>
                  <a:txBody>
                    <a:bodyPr/>
                    <a:lstStyle/>
                    <a:p>
                      <a:r>
                        <a:rPr lang="tr-TR" dirty="0" smtClean="0"/>
                        <a:t>Sodyum </a:t>
                      </a:r>
                      <a:r>
                        <a:rPr lang="tr-TR" dirty="0" err="1" smtClean="0"/>
                        <a:t>Tripolifosfat</a:t>
                      </a:r>
                      <a:endParaRPr lang="tr-TR" dirty="0"/>
                    </a:p>
                  </a:txBody>
                  <a:tcPr/>
                </a:tc>
                <a:tc>
                  <a:txBody>
                    <a:bodyPr/>
                    <a:lstStyle/>
                    <a:p>
                      <a:r>
                        <a:rPr lang="tr-TR" dirty="0" smtClean="0"/>
                        <a:t>367,9</a:t>
                      </a:r>
                      <a:endParaRPr lang="tr-TR"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tr-TR" dirty="0" smtClean="0"/>
                        <a:t>Beyaz</a:t>
                      </a:r>
                      <a:r>
                        <a:rPr lang="tr-TR" baseline="0" dirty="0" smtClean="0"/>
                        <a:t> Toz</a:t>
                      </a:r>
                      <a:endParaRPr lang="tr-TR" dirty="0" smtClean="0"/>
                    </a:p>
                  </a:txBody>
                  <a:tcPr/>
                </a:tc>
                <a:tc>
                  <a:txBody>
                    <a:bodyPr/>
                    <a:lstStyle/>
                    <a:p>
                      <a:r>
                        <a:rPr lang="tr-TR" dirty="0" smtClean="0"/>
                        <a:t>73</a:t>
                      </a:r>
                      <a:endParaRPr lang="tr-TR" dirty="0"/>
                    </a:p>
                  </a:txBody>
                  <a:tcPr/>
                </a:tc>
                <a:tc>
                  <a:txBody>
                    <a:bodyPr/>
                    <a:lstStyle/>
                    <a:p>
                      <a:r>
                        <a:rPr lang="tr-TR" dirty="0" smtClean="0"/>
                        <a:t>10</a:t>
                      </a:r>
                      <a:endParaRPr lang="tr-TR" dirty="0"/>
                    </a:p>
                  </a:txBody>
                  <a:tcPr/>
                </a:tc>
              </a:tr>
              <a:tr h="370840">
                <a:tc>
                  <a:txBody>
                    <a:bodyPr/>
                    <a:lstStyle/>
                    <a:p>
                      <a:r>
                        <a:rPr lang="tr-TR" dirty="0" smtClean="0"/>
                        <a:t>Sodyum </a:t>
                      </a:r>
                      <a:r>
                        <a:rPr lang="tr-TR" dirty="0" err="1" smtClean="0"/>
                        <a:t>Hegzametafosfat</a:t>
                      </a:r>
                      <a:endParaRPr lang="tr-TR" dirty="0"/>
                    </a:p>
                  </a:txBody>
                  <a:tcPr/>
                </a:tc>
                <a:tc>
                  <a:txBody>
                    <a:bodyPr/>
                    <a:lstStyle/>
                    <a:p>
                      <a:r>
                        <a:rPr lang="tr-TR" dirty="0" smtClean="0"/>
                        <a:t>611,2</a:t>
                      </a:r>
                      <a:endParaRPr lang="tr-TR"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tr-TR" dirty="0" smtClean="0"/>
                        <a:t>Renksiz</a:t>
                      </a:r>
                      <a:r>
                        <a:rPr lang="tr-TR" baseline="0" dirty="0" smtClean="0"/>
                        <a:t> Camsı</a:t>
                      </a:r>
                      <a:endParaRPr lang="tr-TR" dirty="0" smtClean="0"/>
                    </a:p>
                  </a:txBody>
                  <a:tcPr/>
                </a:tc>
                <a:tc>
                  <a:txBody>
                    <a:bodyPr/>
                    <a:lstStyle/>
                    <a:p>
                      <a:r>
                        <a:rPr lang="tr-TR" dirty="0" smtClean="0"/>
                        <a:t>-</a:t>
                      </a:r>
                      <a:endParaRPr lang="tr-TR" dirty="0"/>
                    </a:p>
                  </a:txBody>
                  <a:tcPr/>
                </a:tc>
                <a:tc>
                  <a:txBody>
                    <a:bodyPr/>
                    <a:lstStyle/>
                    <a:p>
                      <a:r>
                        <a:rPr lang="tr-TR" dirty="0" smtClean="0"/>
                        <a:t>10</a:t>
                      </a:r>
                      <a:endParaRPr lang="tr-TR" dirty="0"/>
                    </a:p>
                  </a:txBody>
                  <a:tcPr/>
                </a:tc>
              </a:tr>
            </a:tbl>
          </a:graphicData>
        </a:graphic>
      </p:graphicFrame>
    </p:spTree>
    <p:extLst>
      <p:ext uri="{BB962C8B-B14F-4D97-AF65-F5344CB8AC3E}">
        <p14:creationId xmlns:p14="http://schemas.microsoft.com/office/powerpoint/2010/main" val="6327753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dirty="0" smtClean="0">
                <a:latin typeface="Arial" pitchFamily="34" charset="0"/>
                <a:cs typeface="Arial" pitchFamily="34" charset="0"/>
              </a:rPr>
              <a:t>4. ŞELAT AJANLARININ    SINIFLANDIRILMASI</a:t>
            </a:r>
            <a:endParaRPr lang="en-US" sz="4000" dirty="0">
              <a:latin typeface="Arial" pitchFamily="34" charset="0"/>
              <a:cs typeface="Arial" pitchFamily="34" charset="0"/>
            </a:endParaRPr>
          </a:p>
        </p:txBody>
      </p:sp>
      <p:sp>
        <p:nvSpPr>
          <p:cNvPr id="3" name="2 İçerik Yer Tutucusu"/>
          <p:cNvSpPr>
            <a:spLocks noGrp="1"/>
          </p:cNvSpPr>
          <p:nvPr>
            <p:ph idx="1"/>
          </p:nvPr>
        </p:nvSpPr>
        <p:spPr>
          <a:xfrm>
            <a:off x="457200" y="1600200"/>
            <a:ext cx="8229600" cy="4349080"/>
          </a:xfrm>
        </p:spPr>
        <p:txBody>
          <a:bodyPr>
            <a:normAutofit/>
          </a:bodyPr>
          <a:lstStyle/>
          <a:p>
            <a:pPr algn="just">
              <a:buNone/>
            </a:pPr>
            <a:r>
              <a:rPr lang="tr-TR" sz="2400" b="1" i="1" dirty="0" smtClean="0">
                <a:latin typeface="Arial" pitchFamily="34" charset="0"/>
                <a:cs typeface="Arial" pitchFamily="34" charset="0"/>
              </a:rPr>
              <a:t>4.1. Sitrik Asit ve Tuzları</a:t>
            </a:r>
          </a:p>
          <a:p>
            <a:pPr indent="0" algn="just">
              <a:buNone/>
            </a:pPr>
            <a:r>
              <a:rPr lang="tr-TR" sz="2400" dirty="0" smtClean="0">
                <a:latin typeface="Arial" pitchFamily="34" charset="0"/>
                <a:cs typeface="Arial" pitchFamily="34" charset="0"/>
              </a:rPr>
              <a:t>Sitrik asit, asitliği düzenleyici olmakla birlikte </a:t>
            </a:r>
            <a:r>
              <a:rPr lang="tr-TR" sz="2400" dirty="0" err="1" smtClean="0">
                <a:latin typeface="Arial" pitchFamily="34" charset="0"/>
                <a:cs typeface="Arial" pitchFamily="34" charset="0"/>
              </a:rPr>
              <a:t>şelat</a:t>
            </a:r>
            <a:r>
              <a:rPr lang="tr-TR" sz="2400" dirty="0" smtClean="0">
                <a:latin typeface="Arial" pitchFamily="34" charset="0"/>
                <a:cs typeface="Arial" pitchFamily="34" charset="0"/>
              </a:rPr>
              <a:t> ajanı olarak da birçok üründe kullanılmaktadır. Deniz ürünlerinde </a:t>
            </a:r>
            <a:r>
              <a:rPr lang="tr-TR" sz="2400" dirty="0" err="1" smtClean="0">
                <a:latin typeface="Arial" pitchFamily="34" charset="0"/>
                <a:cs typeface="Arial" pitchFamily="34" charset="0"/>
              </a:rPr>
              <a:t>askorbik</a:t>
            </a:r>
            <a:r>
              <a:rPr lang="tr-TR" sz="2400" dirty="0" smtClean="0">
                <a:latin typeface="Arial" pitchFamily="34" charset="0"/>
                <a:cs typeface="Arial" pitchFamily="34" charset="0"/>
              </a:rPr>
              <a:t> asitle ile daldırma çözeltisi halinde kullanıldığında </a:t>
            </a:r>
            <a:r>
              <a:rPr lang="tr-TR" sz="2400" dirty="0" err="1" smtClean="0">
                <a:latin typeface="Arial" pitchFamily="34" charset="0"/>
                <a:cs typeface="Arial" pitchFamily="34" charset="0"/>
              </a:rPr>
              <a:t>prooksidanlar</a:t>
            </a:r>
            <a:r>
              <a:rPr lang="tr-TR" sz="2400" dirty="0" smtClean="0">
                <a:latin typeface="Arial" pitchFamily="34" charset="0"/>
                <a:cs typeface="Arial" pitchFamily="34" charset="0"/>
              </a:rPr>
              <a:t> ile </a:t>
            </a:r>
            <a:r>
              <a:rPr lang="tr-TR" sz="2400" dirty="0" err="1" smtClean="0">
                <a:latin typeface="Arial" pitchFamily="34" charset="0"/>
                <a:cs typeface="Arial" pitchFamily="34" charset="0"/>
              </a:rPr>
              <a:t>şelat</a:t>
            </a:r>
            <a:r>
              <a:rPr lang="tr-TR" sz="2400" dirty="0" smtClean="0">
                <a:latin typeface="Arial" pitchFamily="34" charset="0"/>
                <a:cs typeface="Arial" pitchFamily="34" charset="0"/>
              </a:rPr>
              <a:t> oluşturarak acılaşmayı ve bozulmayı engellemektedir. Ayrıca karideslerde </a:t>
            </a:r>
            <a:r>
              <a:rPr lang="tr-TR" sz="2400" dirty="0" err="1" smtClean="0">
                <a:latin typeface="Arial" pitchFamily="34" charset="0"/>
                <a:cs typeface="Arial" pitchFamily="34" charset="0"/>
              </a:rPr>
              <a:t>trizinaz</a:t>
            </a:r>
            <a:r>
              <a:rPr lang="tr-TR" sz="2400" dirty="0" smtClean="0">
                <a:latin typeface="Arial" pitchFamily="34" charset="0"/>
                <a:cs typeface="Arial" pitchFamily="34" charset="0"/>
              </a:rPr>
              <a:t> enzimiyle </a:t>
            </a:r>
            <a:r>
              <a:rPr lang="tr-TR" sz="2400" dirty="0" err="1" smtClean="0">
                <a:latin typeface="Arial" pitchFamily="34" charset="0"/>
                <a:cs typeface="Arial" pitchFamily="34" charset="0"/>
              </a:rPr>
              <a:t>şelat</a:t>
            </a:r>
            <a:r>
              <a:rPr lang="tr-TR" sz="2400" dirty="0" smtClean="0">
                <a:latin typeface="Arial" pitchFamily="34" charset="0"/>
                <a:cs typeface="Arial" pitchFamily="34" charset="0"/>
              </a:rPr>
              <a:t> oluşturduğunda siyah lekelerin oluşmasını engeller. Meyve ve sebzelerde kullanıldığında esmerleşmeyi </a:t>
            </a:r>
            <a:r>
              <a:rPr lang="tr-TR" sz="2400" dirty="0" err="1" smtClean="0">
                <a:latin typeface="Arial" pitchFamily="34" charset="0"/>
                <a:cs typeface="Arial" pitchFamily="34" charset="0"/>
              </a:rPr>
              <a:t>esmerleşmeyi</a:t>
            </a:r>
            <a:r>
              <a:rPr lang="tr-TR" sz="2400" dirty="0" smtClean="0">
                <a:latin typeface="Arial" pitchFamily="34" charset="0"/>
                <a:cs typeface="Arial" pitchFamily="34" charset="0"/>
              </a:rPr>
              <a:t>, renk ve lezzet bozulmalarını engeller. </a:t>
            </a:r>
          </a:p>
          <a:p>
            <a:pPr indent="0" algn="just">
              <a:buNone/>
            </a:pPr>
            <a:r>
              <a:rPr lang="tr-TR" sz="2400" dirty="0" smtClean="0">
                <a:latin typeface="Arial" pitchFamily="34" charset="0"/>
                <a:cs typeface="Arial" pitchFamily="34" charset="0"/>
              </a:rPr>
              <a:t>Sitrik asit genelde 100-200 </a:t>
            </a:r>
            <a:r>
              <a:rPr lang="tr-TR" sz="2400" dirty="0" err="1" smtClean="0">
                <a:latin typeface="Arial" pitchFamily="34" charset="0"/>
                <a:cs typeface="Arial" pitchFamily="34" charset="0"/>
              </a:rPr>
              <a:t>ppm</a:t>
            </a:r>
            <a:r>
              <a:rPr lang="tr-TR" sz="2400" dirty="0" smtClean="0">
                <a:latin typeface="Arial" pitchFamily="34" charset="0"/>
                <a:cs typeface="Arial" pitchFamily="34" charset="0"/>
              </a:rPr>
              <a:t> antioksidana %0,1-0,3 oranlarında eklenerek kullanılır.</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dirty="0" smtClean="0">
                <a:latin typeface="Arial" pitchFamily="34" charset="0"/>
                <a:cs typeface="Arial" pitchFamily="34" charset="0"/>
              </a:rPr>
              <a:t>4. ŞELAT AJANLARININ    SINIFLANDIRILMASI</a:t>
            </a:r>
            <a:endParaRPr lang="en-US" sz="4000" dirty="0">
              <a:latin typeface="Arial" pitchFamily="34" charset="0"/>
              <a:cs typeface="Arial" pitchFamily="34" charset="0"/>
            </a:endParaRPr>
          </a:p>
        </p:txBody>
      </p:sp>
      <p:sp>
        <p:nvSpPr>
          <p:cNvPr id="3" name="2 İçerik Yer Tutucusu"/>
          <p:cNvSpPr>
            <a:spLocks noGrp="1"/>
          </p:cNvSpPr>
          <p:nvPr>
            <p:ph idx="1"/>
          </p:nvPr>
        </p:nvSpPr>
        <p:spPr>
          <a:xfrm>
            <a:off x="457200" y="1600200"/>
            <a:ext cx="8229600" cy="4349080"/>
          </a:xfrm>
        </p:spPr>
        <p:txBody>
          <a:bodyPr>
            <a:normAutofit/>
          </a:bodyPr>
          <a:lstStyle/>
          <a:p>
            <a:pPr algn="just">
              <a:buNone/>
            </a:pPr>
            <a:r>
              <a:rPr lang="tr-TR" sz="2400" b="1" i="1" dirty="0" smtClean="0">
                <a:latin typeface="Arial" pitchFamily="34" charset="0"/>
                <a:cs typeface="Arial" pitchFamily="34" charset="0"/>
              </a:rPr>
              <a:t>4.2. Tartarik Asit ve Tuzları</a:t>
            </a:r>
          </a:p>
          <a:p>
            <a:pPr indent="0" algn="just">
              <a:buNone/>
            </a:pPr>
            <a:r>
              <a:rPr lang="tr-TR" sz="2400" dirty="0" smtClean="0">
                <a:latin typeface="Arial" pitchFamily="34" charset="0"/>
                <a:cs typeface="Arial" pitchFamily="34" charset="0"/>
              </a:rPr>
              <a:t>Tartarik asit gıda endüstrisinde asitliği düzenleyici ve </a:t>
            </a:r>
            <a:r>
              <a:rPr lang="tr-TR" sz="2400" dirty="0" err="1" smtClean="0">
                <a:latin typeface="Arial" pitchFamily="34" charset="0"/>
                <a:cs typeface="Arial" pitchFamily="34" charset="0"/>
              </a:rPr>
              <a:t>şelat</a:t>
            </a:r>
            <a:r>
              <a:rPr lang="tr-TR" sz="2400" dirty="0" smtClean="0">
                <a:latin typeface="Arial" pitchFamily="34" charset="0"/>
                <a:cs typeface="Arial" pitchFamily="34" charset="0"/>
              </a:rPr>
              <a:t> ajanı olarak kullanılmaktadır. Peynirlerde antioksidanlarla birlikte </a:t>
            </a:r>
            <a:r>
              <a:rPr lang="tr-TR" sz="2400" dirty="0" err="1" smtClean="0">
                <a:latin typeface="Arial" pitchFamily="34" charset="0"/>
                <a:cs typeface="Arial" pitchFamily="34" charset="0"/>
              </a:rPr>
              <a:t>sinerjistik</a:t>
            </a:r>
            <a:r>
              <a:rPr lang="tr-TR" sz="2400" dirty="0" smtClean="0">
                <a:latin typeface="Arial" pitchFamily="34" charset="0"/>
                <a:cs typeface="Arial" pitchFamily="34" charset="0"/>
              </a:rPr>
              <a:t> etki göstererek renk kayıpları ve acılaşmayı önler.</a:t>
            </a:r>
          </a:p>
          <a:p>
            <a:pPr indent="-457200" algn="just">
              <a:buNone/>
            </a:pPr>
            <a:r>
              <a:rPr lang="tr-TR" sz="2400" b="1" i="1" dirty="0" smtClean="0">
                <a:latin typeface="Arial" pitchFamily="34" charset="0"/>
                <a:cs typeface="Arial" pitchFamily="34" charset="0"/>
              </a:rPr>
              <a:t>4.2. </a:t>
            </a:r>
            <a:r>
              <a:rPr lang="tr-TR" sz="2400" b="1" i="1" dirty="0" err="1" smtClean="0">
                <a:latin typeface="Arial" pitchFamily="34" charset="0"/>
                <a:cs typeface="Arial" pitchFamily="34" charset="0"/>
              </a:rPr>
              <a:t>Polifosfatlar</a:t>
            </a:r>
            <a:endParaRPr lang="tr-TR" sz="2400" b="1" i="1" dirty="0" smtClean="0">
              <a:latin typeface="Arial" pitchFamily="34" charset="0"/>
              <a:cs typeface="Arial" pitchFamily="34" charset="0"/>
            </a:endParaRPr>
          </a:p>
          <a:p>
            <a:pPr indent="0" algn="just">
              <a:buNone/>
            </a:pPr>
            <a:r>
              <a:rPr lang="tr-TR" sz="2400" b="1" i="1" dirty="0" smtClean="0">
                <a:latin typeface="Arial" pitchFamily="34" charset="0"/>
                <a:cs typeface="Arial" pitchFamily="34" charset="0"/>
              </a:rPr>
              <a:t> </a:t>
            </a:r>
            <a:r>
              <a:rPr lang="tr-TR" sz="2400" dirty="0" smtClean="0">
                <a:latin typeface="Arial" pitchFamily="34" charset="0"/>
                <a:cs typeface="Arial" pitchFamily="34" charset="0"/>
              </a:rPr>
              <a:t>Fosforik asit türevi olan </a:t>
            </a:r>
            <a:r>
              <a:rPr lang="tr-TR" sz="2400" dirty="0" err="1" smtClean="0">
                <a:latin typeface="Arial" pitchFamily="34" charset="0"/>
                <a:cs typeface="Arial" pitchFamily="34" charset="0"/>
              </a:rPr>
              <a:t>polifosfatlar</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şelat</a:t>
            </a:r>
            <a:r>
              <a:rPr lang="tr-TR" sz="2400" dirty="0" smtClean="0">
                <a:latin typeface="Arial" pitchFamily="34" charset="0"/>
                <a:cs typeface="Arial" pitchFamily="34" charset="0"/>
              </a:rPr>
              <a:t> ajanı olarak düşük </a:t>
            </a:r>
            <a:r>
              <a:rPr lang="tr-TR" sz="2400" dirty="0" err="1" smtClean="0">
                <a:latin typeface="Arial" pitchFamily="34" charset="0"/>
                <a:cs typeface="Arial" pitchFamily="34" charset="0"/>
              </a:rPr>
              <a:t>ph</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larda</a:t>
            </a:r>
            <a:r>
              <a:rPr lang="tr-TR" sz="2400" dirty="0" smtClean="0">
                <a:latin typeface="Arial" pitchFamily="34" charset="0"/>
                <a:cs typeface="Arial" pitchFamily="34" charset="0"/>
              </a:rPr>
              <a:t> daha etkilidirler. </a:t>
            </a:r>
            <a:r>
              <a:rPr lang="tr-TR" sz="2400" dirty="0" err="1" smtClean="0">
                <a:latin typeface="Arial" pitchFamily="34" charset="0"/>
                <a:cs typeface="Arial" pitchFamily="34" charset="0"/>
              </a:rPr>
              <a:t>Trikalsiyum</a:t>
            </a:r>
            <a:r>
              <a:rPr lang="tr-TR" sz="2400" dirty="0" smtClean="0">
                <a:latin typeface="Arial" pitchFamily="34" charset="0"/>
                <a:cs typeface="Arial" pitchFamily="34" charset="0"/>
              </a:rPr>
              <a:t> fosfat, domuz yağlarında renk bozulmalarını ve acılaşmayı engeller. Fosforik asit ise bitkisel </a:t>
            </a:r>
            <a:r>
              <a:rPr lang="tr-TR" sz="2400" dirty="0" err="1" smtClean="0">
                <a:latin typeface="Arial" pitchFamily="34" charset="0"/>
                <a:cs typeface="Arial" pitchFamily="34" charset="0"/>
              </a:rPr>
              <a:t>şorteninglerde</a:t>
            </a:r>
            <a:r>
              <a:rPr lang="tr-TR" sz="2400" dirty="0" smtClean="0">
                <a:latin typeface="Arial" pitchFamily="34" charset="0"/>
                <a:cs typeface="Arial" pitchFamily="34" charset="0"/>
              </a:rPr>
              <a:t> antioksidanlarla kullanılarak acılaşmayı engeller.</a:t>
            </a:r>
            <a:endParaRPr lang="tr-TR" sz="2400" b="1" i="1" dirty="0" smtClean="0">
              <a:latin typeface="Arial" pitchFamily="34" charset="0"/>
              <a:cs typeface="Arial" pitchFamily="34" charset="0"/>
            </a:endParaRPr>
          </a:p>
          <a:p>
            <a:pPr indent="0" algn="just">
              <a:buNone/>
            </a:pPr>
            <a:endParaRPr lang="tr-TR" sz="2400" dirty="0" smtClean="0">
              <a:latin typeface="Arial" pitchFamily="34" charset="0"/>
              <a:cs typeface="Arial" pitchFamily="34" charset="0"/>
            </a:endParaRPr>
          </a:p>
        </p:txBody>
      </p:sp>
    </p:spTree>
    <p:extLst>
      <p:ext uri="{BB962C8B-B14F-4D97-AF65-F5344CB8AC3E}">
        <p14:creationId xmlns:p14="http://schemas.microsoft.com/office/powerpoint/2010/main" val="24117880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dirty="0" smtClean="0">
                <a:latin typeface="Arial" pitchFamily="34" charset="0"/>
                <a:cs typeface="Arial" pitchFamily="34" charset="0"/>
              </a:rPr>
              <a:t>4. ŞELAT AJANLARININ    SINIFLANDIRILMASI</a:t>
            </a:r>
            <a:endParaRPr lang="en-US" sz="4000" dirty="0">
              <a:latin typeface="Arial" pitchFamily="34" charset="0"/>
              <a:cs typeface="Arial" pitchFamily="34" charset="0"/>
            </a:endParaRPr>
          </a:p>
        </p:txBody>
      </p:sp>
      <p:sp>
        <p:nvSpPr>
          <p:cNvPr id="3" name="2 İçerik Yer Tutucusu"/>
          <p:cNvSpPr>
            <a:spLocks noGrp="1"/>
          </p:cNvSpPr>
          <p:nvPr>
            <p:ph idx="1"/>
          </p:nvPr>
        </p:nvSpPr>
        <p:spPr>
          <a:xfrm>
            <a:off x="457200" y="1600200"/>
            <a:ext cx="8229600" cy="4349080"/>
          </a:xfrm>
        </p:spPr>
        <p:txBody>
          <a:bodyPr>
            <a:normAutofit/>
          </a:bodyPr>
          <a:lstStyle/>
          <a:p>
            <a:pPr algn="just">
              <a:buNone/>
            </a:pPr>
            <a:r>
              <a:rPr lang="tr-TR" sz="2400" b="1" i="1" dirty="0" smtClean="0">
                <a:latin typeface="Arial" pitchFamily="34" charset="0"/>
                <a:cs typeface="Arial" pitchFamily="34" charset="0"/>
              </a:rPr>
              <a:t>4.3. Etilen </a:t>
            </a:r>
            <a:r>
              <a:rPr lang="tr-TR" sz="2400" b="1" i="1" dirty="0" err="1" smtClean="0">
                <a:latin typeface="Arial" pitchFamily="34" charset="0"/>
                <a:cs typeface="Arial" pitchFamily="34" charset="0"/>
              </a:rPr>
              <a:t>Diamin</a:t>
            </a:r>
            <a:r>
              <a:rPr lang="tr-TR" sz="2400" b="1" i="1" dirty="0" smtClean="0">
                <a:latin typeface="Arial" pitchFamily="34" charset="0"/>
                <a:cs typeface="Arial" pitchFamily="34" charset="0"/>
              </a:rPr>
              <a:t> </a:t>
            </a:r>
            <a:r>
              <a:rPr lang="tr-TR" sz="2400" b="1" i="1" dirty="0" err="1" smtClean="0">
                <a:latin typeface="Arial" pitchFamily="34" charset="0"/>
                <a:cs typeface="Arial" pitchFamily="34" charset="0"/>
              </a:rPr>
              <a:t>Tetra</a:t>
            </a:r>
            <a:r>
              <a:rPr lang="tr-TR" sz="2400" b="1" i="1" dirty="0" smtClean="0">
                <a:latin typeface="Arial" pitchFamily="34" charset="0"/>
                <a:cs typeface="Arial" pitchFamily="34" charset="0"/>
              </a:rPr>
              <a:t> Asetik Asit (EDTA)</a:t>
            </a:r>
          </a:p>
          <a:p>
            <a:pPr indent="0" algn="just">
              <a:buNone/>
            </a:pPr>
            <a:r>
              <a:rPr lang="tr-TR" sz="2400" dirty="0" smtClean="0">
                <a:latin typeface="Arial" pitchFamily="34" charset="0"/>
                <a:cs typeface="Arial" pitchFamily="34" charset="0"/>
              </a:rPr>
              <a:t>En yaygın kullanılan </a:t>
            </a:r>
            <a:r>
              <a:rPr lang="tr-TR" sz="2400" dirty="0" err="1" smtClean="0">
                <a:latin typeface="Arial" pitchFamily="34" charset="0"/>
                <a:cs typeface="Arial" pitchFamily="34" charset="0"/>
              </a:rPr>
              <a:t>şelat</a:t>
            </a:r>
            <a:r>
              <a:rPr lang="tr-TR" sz="2400" dirty="0" smtClean="0">
                <a:latin typeface="Arial" pitchFamily="34" charset="0"/>
                <a:cs typeface="Arial" pitchFamily="34" charset="0"/>
              </a:rPr>
              <a:t> ajanıdır. Demir, bakır, kalsiyum üzerinde </a:t>
            </a:r>
            <a:r>
              <a:rPr lang="tr-TR" sz="2400" dirty="0" err="1" smtClean="0">
                <a:latin typeface="Arial" pitchFamily="34" charset="0"/>
                <a:cs typeface="Arial" pitchFamily="34" charset="0"/>
              </a:rPr>
              <a:t>şelatlama</a:t>
            </a:r>
            <a:r>
              <a:rPr lang="tr-TR" sz="2400" dirty="0" smtClean="0">
                <a:latin typeface="Arial" pitchFamily="34" charset="0"/>
                <a:cs typeface="Arial" pitchFamily="34" charset="0"/>
              </a:rPr>
              <a:t> etkisi oldukça iyidir. Yüksek </a:t>
            </a:r>
            <a:r>
              <a:rPr lang="tr-TR" sz="2400" dirty="0" err="1" smtClean="0">
                <a:latin typeface="Arial" pitchFamily="34" charset="0"/>
                <a:cs typeface="Arial" pitchFamily="34" charset="0"/>
              </a:rPr>
              <a:t>pH</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larda</a:t>
            </a:r>
            <a:r>
              <a:rPr lang="tr-TR" sz="2400" dirty="0" smtClean="0">
                <a:latin typeface="Arial" pitchFamily="34" charset="0"/>
                <a:cs typeface="Arial" pitchFamily="34" charset="0"/>
              </a:rPr>
              <a:t> etkisi daha güçlüdür. Kalsiyum ile EDTA arasında oluşan </a:t>
            </a:r>
            <a:r>
              <a:rPr lang="tr-TR" sz="2400" dirty="0" err="1" smtClean="0">
                <a:latin typeface="Arial" pitchFamily="34" charset="0"/>
                <a:cs typeface="Arial" pitchFamily="34" charset="0"/>
              </a:rPr>
              <a:t>şelatın</a:t>
            </a:r>
            <a:r>
              <a:rPr lang="tr-TR" sz="2400" dirty="0" smtClean="0">
                <a:latin typeface="Arial" pitchFamily="34" charset="0"/>
                <a:cs typeface="Arial" pitchFamily="34" charset="0"/>
              </a:rPr>
              <a:t> yapısından dolayı kalsiyum diğer iki karboksil grubunun </a:t>
            </a:r>
            <a:r>
              <a:rPr lang="tr-TR" sz="2400" dirty="0" err="1" smtClean="0">
                <a:latin typeface="Arial" pitchFamily="34" charset="0"/>
                <a:cs typeface="Arial" pitchFamily="34" charset="0"/>
              </a:rPr>
              <a:t>anyonik</a:t>
            </a:r>
            <a:r>
              <a:rPr lang="tr-TR" sz="2400" dirty="0" smtClean="0">
                <a:latin typeface="Arial" pitchFamily="34" charset="0"/>
                <a:cs typeface="Arial" pitchFamily="34" charset="0"/>
              </a:rPr>
              <a:t> oksijen atomlarının serbest elektron çiftleri ile ilave bir konfigürasyon oluşturmasına olanak vermekte ve bu durumda altı elektron veren bir yapı oluştuğu için oldukça stabil kompleksler meydana gelebilmektedir. EDTA, konserve ve deniz ürünlerinde kullanılır fakat vücutta bazı minerallerin azalmasına neden olduğu için gıdalarda kullanım oranı sınırlandırılmaktadır.</a:t>
            </a:r>
          </a:p>
        </p:txBody>
      </p:sp>
    </p:spTree>
    <p:extLst>
      <p:ext uri="{BB962C8B-B14F-4D97-AF65-F5344CB8AC3E}">
        <p14:creationId xmlns:p14="http://schemas.microsoft.com/office/powerpoint/2010/main" val="16861702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dirty="0" smtClean="0">
                <a:latin typeface="Arial" pitchFamily="34" charset="0"/>
                <a:cs typeface="Arial" pitchFamily="34" charset="0"/>
              </a:rPr>
              <a:t>4. ŞELAT AJANLARININ    SINIFLANDIRILMASI</a:t>
            </a:r>
            <a:endParaRPr lang="en-US" sz="4000" dirty="0">
              <a:latin typeface="Arial" pitchFamily="34" charset="0"/>
              <a:cs typeface="Arial" pitchFamily="34" charset="0"/>
            </a:endParaRPr>
          </a:p>
        </p:txBody>
      </p:sp>
      <p:sp>
        <p:nvSpPr>
          <p:cNvPr id="3" name="2 İçerik Yer Tutucusu"/>
          <p:cNvSpPr>
            <a:spLocks noGrp="1"/>
          </p:cNvSpPr>
          <p:nvPr>
            <p:ph idx="1"/>
          </p:nvPr>
        </p:nvSpPr>
        <p:spPr>
          <a:xfrm>
            <a:off x="457200" y="1600200"/>
            <a:ext cx="8229600" cy="4709120"/>
          </a:xfrm>
        </p:spPr>
        <p:txBody>
          <a:bodyPr>
            <a:normAutofit/>
          </a:bodyPr>
          <a:lstStyle/>
          <a:p>
            <a:pPr algn="just">
              <a:buNone/>
            </a:pPr>
            <a:r>
              <a:rPr lang="tr-TR" sz="2400" b="1" i="1" dirty="0" smtClean="0">
                <a:latin typeface="Arial" pitchFamily="34" charset="0"/>
                <a:cs typeface="Arial" pitchFamily="34" charset="0"/>
              </a:rPr>
              <a:t>4.4. </a:t>
            </a:r>
            <a:r>
              <a:rPr lang="tr-TR" sz="2400" b="1" i="1" dirty="0" err="1" smtClean="0">
                <a:latin typeface="Arial" pitchFamily="34" charset="0"/>
                <a:cs typeface="Arial" pitchFamily="34" charset="0"/>
              </a:rPr>
              <a:t>Fitik</a:t>
            </a:r>
            <a:r>
              <a:rPr lang="tr-TR" sz="2400" b="1" i="1" dirty="0" smtClean="0">
                <a:latin typeface="Arial" pitchFamily="34" charset="0"/>
                <a:cs typeface="Arial" pitchFamily="34" charset="0"/>
              </a:rPr>
              <a:t> Asit</a:t>
            </a:r>
          </a:p>
          <a:p>
            <a:pPr indent="0" algn="just">
              <a:buNone/>
            </a:pPr>
            <a:r>
              <a:rPr lang="tr-TR" sz="2400" dirty="0" smtClean="0">
                <a:latin typeface="Arial" pitchFamily="34" charset="0"/>
                <a:cs typeface="Arial" pitchFamily="34" charset="0"/>
              </a:rPr>
              <a:t>Birçok bitki tohumunda bulunan </a:t>
            </a:r>
            <a:r>
              <a:rPr lang="tr-TR" sz="2400" dirty="0" err="1" smtClean="0">
                <a:latin typeface="Arial" pitchFamily="34" charset="0"/>
                <a:cs typeface="Arial" pitchFamily="34" charset="0"/>
              </a:rPr>
              <a:t>fitik</a:t>
            </a:r>
            <a:r>
              <a:rPr lang="tr-TR" sz="2400" dirty="0" smtClean="0">
                <a:latin typeface="Arial" pitchFamily="34" charset="0"/>
                <a:cs typeface="Arial" pitchFamily="34" charset="0"/>
              </a:rPr>
              <a:t> asit, hububat ürünleri ve yağlı tohumlarda %1-3 oranında bulunmaktadır. Ayrıca iyi bir antioksidan olduğu bilinmektedir. Düşük </a:t>
            </a:r>
            <a:r>
              <a:rPr lang="tr-TR" sz="2400" dirty="0" err="1" smtClean="0">
                <a:latin typeface="Arial" pitchFamily="34" charset="0"/>
                <a:cs typeface="Arial" pitchFamily="34" charset="0"/>
              </a:rPr>
              <a:t>pH</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larda</a:t>
            </a:r>
            <a:r>
              <a:rPr lang="tr-TR" sz="2400" dirty="0" smtClean="0">
                <a:latin typeface="Arial" pitchFamily="34" charset="0"/>
                <a:cs typeface="Arial" pitchFamily="34" charset="0"/>
              </a:rPr>
              <a:t> demiri çöktürmekte, </a:t>
            </a:r>
            <a:r>
              <a:rPr lang="tr-TR" sz="2400" dirty="0" err="1" smtClean="0">
                <a:latin typeface="Arial" pitchFamily="34" charset="0"/>
                <a:cs typeface="Arial" pitchFamily="34" charset="0"/>
              </a:rPr>
              <a:t>askorbik</a:t>
            </a:r>
            <a:r>
              <a:rPr lang="tr-TR" sz="2400" dirty="0" smtClean="0">
                <a:latin typeface="Arial" pitchFamily="34" charset="0"/>
                <a:cs typeface="Arial" pitchFamily="34" charset="0"/>
              </a:rPr>
              <a:t> asidin </a:t>
            </a:r>
            <a:r>
              <a:rPr lang="tr-TR" sz="2400" dirty="0" err="1" smtClean="0">
                <a:latin typeface="Arial" pitchFamily="34" charset="0"/>
                <a:cs typeface="Arial" pitchFamily="34" charset="0"/>
              </a:rPr>
              <a:t>oksidasyonunu</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inhibe</a:t>
            </a:r>
            <a:r>
              <a:rPr lang="tr-TR" sz="2400" dirty="0" smtClean="0">
                <a:latin typeface="Arial" pitchFamily="34" charset="0"/>
                <a:cs typeface="Arial" pitchFamily="34" charset="0"/>
              </a:rPr>
              <a:t> etmekte, </a:t>
            </a:r>
            <a:r>
              <a:rPr lang="tr-TR" sz="2400" dirty="0" err="1" smtClean="0">
                <a:latin typeface="Arial" pitchFamily="34" charset="0"/>
                <a:cs typeface="Arial" pitchFamily="34" charset="0"/>
              </a:rPr>
              <a:t>sorbik</a:t>
            </a:r>
            <a:r>
              <a:rPr lang="tr-TR" sz="2400" dirty="0" smtClean="0">
                <a:latin typeface="Arial" pitchFamily="34" charset="0"/>
                <a:cs typeface="Arial" pitchFamily="34" charset="0"/>
              </a:rPr>
              <a:t> asidi stabilize etmekte, katı ve sıvı yağlarda </a:t>
            </a:r>
            <a:r>
              <a:rPr lang="tr-TR" sz="2400" dirty="0" err="1" smtClean="0">
                <a:latin typeface="Arial" pitchFamily="34" charset="0"/>
                <a:cs typeface="Arial" pitchFamily="34" charset="0"/>
              </a:rPr>
              <a:t>peroksitlenme</a:t>
            </a:r>
            <a:r>
              <a:rPr lang="tr-TR" sz="2400" dirty="0" smtClean="0">
                <a:latin typeface="Arial" pitchFamily="34" charset="0"/>
                <a:cs typeface="Arial" pitchFamily="34" charset="0"/>
              </a:rPr>
              <a:t> ile hidrolizi </a:t>
            </a:r>
            <a:r>
              <a:rPr lang="tr-TR" sz="2400" dirty="0" err="1" smtClean="0">
                <a:latin typeface="Arial" pitchFamily="34" charset="0"/>
                <a:cs typeface="Arial" pitchFamily="34" charset="0"/>
              </a:rPr>
              <a:t>önlemektektedir</a:t>
            </a:r>
            <a:r>
              <a:rPr lang="tr-TR" sz="2400" dirty="0" smtClean="0">
                <a:latin typeface="Arial" pitchFamily="34" charset="0"/>
                <a:cs typeface="Arial" pitchFamily="34" charset="0"/>
              </a:rPr>
              <a:t>.</a:t>
            </a:r>
          </a:p>
          <a:p>
            <a:pPr indent="0" algn="just">
              <a:buNone/>
            </a:pPr>
            <a:r>
              <a:rPr lang="tr-TR" sz="2400" dirty="0" smtClean="0">
                <a:latin typeface="Arial" pitchFamily="34" charset="0"/>
                <a:cs typeface="Arial" pitchFamily="34" charset="0"/>
              </a:rPr>
              <a:t>Gıdalara katılan </a:t>
            </a:r>
            <a:r>
              <a:rPr lang="tr-TR" sz="2400" dirty="0" err="1" smtClean="0">
                <a:latin typeface="Arial" pitchFamily="34" charset="0"/>
                <a:cs typeface="Arial" pitchFamily="34" charset="0"/>
              </a:rPr>
              <a:t>fitik</a:t>
            </a:r>
            <a:r>
              <a:rPr lang="tr-TR" sz="2400" dirty="0" smtClean="0">
                <a:latin typeface="Arial" pitchFamily="34" charset="0"/>
                <a:cs typeface="Arial" pitchFamily="34" charset="0"/>
              </a:rPr>
              <a:t> asit, et, ekmek, salata ve balığı korumakta ve renk maddelerini stabilize etmektedir. Ayrıca </a:t>
            </a:r>
            <a:r>
              <a:rPr lang="tr-TR" sz="2400" dirty="0" err="1" smtClean="0">
                <a:latin typeface="Arial" pitchFamily="34" charset="0"/>
                <a:cs typeface="Arial" pitchFamily="34" charset="0"/>
              </a:rPr>
              <a:t>riboflavin</a:t>
            </a:r>
            <a:r>
              <a:rPr lang="tr-TR" sz="2400" dirty="0" smtClean="0">
                <a:latin typeface="Arial" pitchFamily="34" charset="0"/>
                <a:cs typeface="Arial" pitchFamily="34" charset="0"/>
              </a:rPr>
              <a:t> çözeltilerin besleyici değerini arttırmakta ve raf ömrünü uzatmaktadır.</a:t>
            </a:r>
          </a:p>
          <a:p>
            <a:pPr indent="0" algn="just">
              <a:buNone/>
            </a:pPr>
            <a:r>
              <a:rPr lang="tr-TR" sz="2400" dirty="0" smtClean="0">
                <a:latin typeface="Arial" pitchFamily="34" charset="0"/>
                <a:cs typeface="Arial" pitchFamily="34" charset="0"/>
              </a:rPr>
              <a:t>Ayrıca yumurta içeren gıdaların </a:t>
            </a:r>
            <a:r>
              <a:rPr lang="tr-TR" sz="2400" dirty="0" err="1" smtClean="0">
                <a:latin typeface="Arial" pitchFamily="34" charset="0"/>
                <a:cs typeface="Arial" pitchFamily="34" charset="0"/>
              </a:rPr>
              <a:t>ısıtlması</a:t>
            </a:r>
            <a:r>
              <a:rPr lang="tr-TR" sz="2400" dirty="0" smtClean="0">
                <a:latin typeface="Arial" pitchFamily="34" charset="0"/>
                <a:cs typeface="Arial" pitchFamily="34" charset="0"/>
              </a:rPr>
              <a:t> sırasında ortaya çıkan kararmaları engellediği görülmüştür.</a:t>
            </a:r>
          </a:p>
        </p:txBody>
      </p:sp>
    </p:spTree>
    <p:extLst>
      <p:ext uri="{BB962C8B-B14F-4D97-AF65-F5344CB8AC3E}">
        <p14:creationId xmlns:p14="http://schemas.microsoft.com/office/powerpoint/2010/main" val="217439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dirty="0" smtClean="0">
                <a:latin typeface="Arial" pitchFamily="34" charset="0"/>
                <a:cs typeface="Arial" pitchFamily="34" charset="0"/>
              </a:rPr>
              <a:t>SONUÇ</a:t>
            </a:r>
            <a:endParaRPr lang="en-US" sz="4000" dirty="0">
              <a:latin typeface="Arial" pitchFamily="34" charset="0"/>
              <a:cs typeface="Arial" pitchFamily="34" charset="0"/>
            </a:endParaRPr>
          </a:p>
        </p:txBody>
      </p:sp>
      <p:sp>
        <p:nvSpPr>
          <p:cNvPr id="3" name="2 İçerik Yer Tutucusu"/>
          <p:cNvSpPr>
            <a:spLocks noGrp="1"/>
          </p:cNvSpPr>
          <p:nvPr>
            <p:ph idx="1"/>
          </p:nvPr>
        </p:nvSpPr>
        <p:spPr/>
        <p:txBody>
          <a:bodyPr>
            <a:normAutofit/>
          </a:bodyPr>
          <a:lstStyle/>
          <a:p>
            <a:pPr indent="0" algn="just">
              <a:buNone/>
            </a:pPr>
            <a:endParaRPr lang="tr-TR" sz="2400" dirty="0" smtClean="0">
              <a:latin typeface="Arial" pitchFamily="34" charset="0"/>
              <a:cs typeface="Arial" pitchFamily="34" charset="0"/>
            </a:endParaRPr>
          </a:p>
          <a:p>
            <a:pPr indent="0" algn="just">
              <a:buNone/>
            </a:pPr>
            <a:endParaRPr lang="tr-TR" sz="2400" dirty="0" smtClean="0">
              <a:latin typeface="Arial" pitchFamily="34" charset="0"/>
              <a:cs typeface="Arial" pitchFamily="34" charset="0"/>
            </a:endParaRPr>
          </a:p>
          <a:p>
            <a:pPr indent="0" algn="just">
              <a:buNone/>
            </a:pPr>
            <a:r>
              <a:rPr lang="tr-TR" sz="2400" dirty="0" err="1" smtClean="0">
                <a:latin typeface="Arial" pitchFamily="34" charset="0"/>
                <a:cs typeface="Arial" pitchFamily="34" charset="0"/>
              </a:rPr>
              <a:t>Şelat</a:t>
            </a:r>
            <a:r>
              <a:rPr lang="tr-TR" sz="2400" dirty="0" smtClean="0">
                <a:latin typeface="Arial" pitchFamily="34" charset="0"/>
                <a:cs typeface="Arial" pitchFamily="34" charset="0"/>
              </a:rPr>
              <a:t> ajanları, birçok özelliğiyle gıdaların daha kaliteli olmasına katkı sağlamakla birlikte doz aşımı yapılmadığı sürece insan sağlığına olumsuz bir etkisi bulunmamaktadır. Gıdalarda acılaşmaya, renk değişimlerine, esmerleşmelere, besin değeri kayıplarına, doku ve lezzet kayıplarına olumlu etkisi vardır.</a:t>
            </a:r>
            <a:endParaRPr lang="en-U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94122"/>
          </a:xfrm>
        </p:spPr>
        <p:txBody>
          <a:bodyPr>
            <a:normAutofit/>
          </a:bodyPr>
          <a:lstStyle/>
          <a:p>
            <a:pPr algn="just"/>
            <a:r>
              <a:rPr lang="tr-TR" sz="4000" dirty="0" smtClean="0">
                <a:latin typeface="Arial" pitchFamily="34" charset="0"/>
                <a:cs typeface="Arial" pitchFamily="34" charset="0"/>
              </a:rPr>
              <a:t>1. TANIM</a:t>
            </a:r>
            <a:endParaRPr lang="en-US" sz="4000" dirty="0">
              <a:latin typeface="Arial" pitchFamily="34" charset="0"/>
              <a:cs typeface="Arial" pitchFamily="34" charset="0"/>
            </a:endParaRPr>
          </a:p>
        </p:txBody>
      </p:sp>
      <p:sp>
        <p:nvSpPr>
          <p:cNvPr id="3" name="2 İçerik Yer Tutucusu"/>
          <p:cNvSpPr>
            <a:spLocks noGrp="1"/>
          </p:cNvSpPr>
          <p:nvPr>
            <p:ph idx="1"/>
          </p:nvPr>
        </p:nvSpPr>
        <p:spPr>
          <a:xfrm>
            <a:off x="251520" y="1124744"/>
            <a:ext cx="8640960" cy="5328592"/>
          </a:xfrm>
        </p:spPr>
        <p:txBody>
          <a:bodyPr numCol="1" anchor="t">
            <a:noAutofit/>
          </a:bodyPr>
          <a:lstStyle/>
          <a:p>
            <a:pPr indent="0" algn="just">
              <a:buNone/>
            </a:pPr>
            <a:r>
              <a:rPr lang="tr-TR" sz="2400" dirty="0" err="1" smtClean="0">
                <a:latin typeface="Arial" pitchFamily="34" charset="0"/>
                <a:cs typeface="Arial" pitchFamily="34" charset="0"/>
              </a:rPr>
              <a:t>Şelat</a:t>
            </a:r>
            <a:r>
              <a:rPr lang="tr-TR" sz="2400" dirty="0" smtClean="0">
                <a:latin typeface="Arial" pitchFamily="34" charset="0"/>
                <a:cs typeface="Arial" pitchFamily="34" charset="0"/>
              </a:rPr>
              <a:t> ajanları, </a:t>
            </a:r>
          </a:p>
          <a:p>
            <a:pPr indent="0" algn="just">
              <a:buNone/>
            </a:pPr>
            <a:r>
              <a:rPr lang="tr-TR" sz="2400" dirty="0" smtClean="0">
                <a:latin typeface="Arial" pitchFamily="34" charset="0"/>
                <a:cs typeface="Arial" pitchFamily="34" charset="0"/>
              </a:rPr>
              <a:t>Uluslararası Gıda Kodeks Komisyonu tarafından,</a:t>
            </a:r>
          </a:p>
          <a:p>
            <a:pPr indent="0" algn="just">
              <a:buNone/>
            </a:pPr>
            <a:r>
              <a:rPr lang="tr-TR" sz="2400" i="1" dirty="0" smtClean="0">
                <a:latin typeface="Arial" pitchFamily="34" charset="0"/>
                <a:cs typeface="Arial" pitchFamily="34" charset="0"/>
              </a:rPr>
              <a:t>“antioksidanların ve </a:t>
            </a:r>
            <a:r>
              <a:rPr lang="tr-TR" sz="2400" i="1" dirty="0" err="1" smtClean="0">
                <a:latin typeface="Arial" pitchFamily="34" charset="0"/>
                <a:cs typeface="Arial" pitchFamily="34" charset="0"/>
              </a:rPr>
              <a:t>emülsifiye</a:t>
            </a:r>
            <a:r>
              <a:rPr lang="tr-TR" sz="2400" i="1" dirty="0" smtClean="0">
                <a:latin typeface="Arial" pitchFamily="34" charset="0"/>
                <a:cs typeface="Arial" pitchFamily="34" charset="0"/>
              </a:rPr>
              <a:t> edici tuzların alt sınıfı”</a:t>
            </a:r>
          </a:p>
          <a:p>
            <a:pPr indent="0" algn="just">
              <a:buNone/>
            </a:pPr>
            <a:r>
              <a:rPr lang="tr-TR" sz="2400" dirty="0" smtClean="0">
                <a:latin typeface="Arial" pitchFamily="34" charset="0"/>
                <a:cs typeface="Arial" pitchFamily="34" charset="0"/>
              </a:rPr>
              <a:t>AB direktiflerinde, </a:t>
            </a:r>
          </a:p>
          <a:p>
            <a:pPr indent="0" algn="just">
              <a:buNone/>
            </a:pPr>
            <a:r>
              <a:rPr lang="tr-TR" sz="2400" i="1" dirty="0" smtClean="0">
                <a:latin typeface="Arial" pitchFamily="34" charset="0"/>
                <a:cs typeface="Arial" pitchFamily="34" charset="0"/>
              </a:rPr>
              <a:t>“metalik iyonlarla kimyasal kompleks oluşturan maddeler”</a:t>
            </a:r>
          </a:p>
          <a:p>
            <a:pPr indent="0" algn="just">
              <a:buNone/>
            </a:pPr>
            <a:r>
              <a:rPr lang="tr-TR" sz="2400" dirty="0" smtClean="0">
                <a:latin typeface="Arial" pitchFamily="34" charset="0"/>
                <a:cs typeface="Arial" pitchFamily="34" charset="0"/>
              </a:rPr>
              <a:t>olarak tanımlanmıştır.</a:t>
            </a:r>
          </a:p>
          <a:p>
            <a:pPr indent="0" algn="just">
              <a:buNone/>
            </a:pPr>
            <a:r>
              <a:rPr lang="tr-TR" sz="2400" dirty="0" smtClean="0">
                <a:latin typeface="Arial" pitchFamily="34" charset="0"/>
                <a:cs typeface="Arial" pitchFamily="34" charset="0"/>
              </a:rPr>
              <a:t>Gıdaların içerisinde bulunan serbest metal iyonları, gıdalarda çökelmelere, acılaşmalara, besleyici özelliklerde kayıplara neden olur. Bu metal </a:t>
            </a:r>
            <a:r>
              <a:rPr lang="tr-TR" sz="2400" dirty="0" err="1" smtClean="0">
                <a:latin typeface="Arial" pitchFamily="34" charset="0"/>
                <a:cs typeface="Arial" pitchFamily="34" charset="0"/>
              </a:rPr>
              <a:t>iyonlarınıyla</a:t>
            </a:r>
            <a:r>
              <a:rPr lang="tr-TR" sz="2400" dirty="0" smtClean="0">
                <a:latin typeface="Arial" pitchFamily="34" charset="0"/>
                <a:cs typeface="Arial" pitchFamily="34" charset="0"/>
              </a:rPr>
              <a:t> stabil yapılarak oluşturarak renk bozulmalarını, acılaşmaları ve besin değerlerinde oluşan kayıplarını engelleyen maddelere </a:t>
            </a:r>
            <a:r>
              <a:rPr lang="tr-TR" sz="2400" i="1" dirty="0" smtClean="0">
                <a:latin typeface="Arial" pitchFamily="34" charset="0"/>
                <a:cs typeface="Arial" pitchFamily="34" charset="0"/>
              </a:rPr>
              <a:t>“</a:t>
            </a:r>
            <a:r>
              <a:rPr lang="tr-TR" sz="2400" i="1" dirty="0" err="1" smtClean="0">
                <a:latin typeface="Arial" pitchFamily="34" charset="0"/>
                <a:cs typeface="Arial" pitchFamily="34" charset="0"/>
              </a:rPr>
              <a:t>şelat</a:t>
            </a:r>
            <a:r>
              <a:rPr lang="tr-TR" sz="2400" i="1" dirty="0" smtClean="0">
                <a:latin typeface="Arial" pitchFamily="34" charset="0"/>
                <a:cs typeface="Arial" pitchFamily="34" charset="0"/>
              </a:rPr>
              <a:t> ajanları”</a:t>
            </a:r>
            <a:r>
              <a:rPr lang="tr-TR" sz="2400" dirty="0" smtClean="0">
                <a:latin typeface="Arial" pitchFamily="34" charset="0"/>
                <a:cs typeface="Arial" pitchFamily="34" charset="0"/>
              </a:rPr>
              <a:t> denir. Bu olaya ise </a:t>
            </a:r>
            <a:r>
              <a:rPr lang="tr-TR" sz="2400" i="1" dirty="0" smtClean="0">
                <a:latin typeface="Arial" pitchFamily="34" charset="0"/>
                <a:cs typeface="Arial" pitchFamily="34" charset="0"/>
              </a:rPr>
              <a:t>“</a:t>
            </a:r>
            <a:r>
              <a:rPr lang="tr-TR" sz="2400" i="1" dirty="0" err="1" smtClean="0">
                <a:latin typeface="Arial" pitchFamily="34" charset="0"/>
                <a:cs typeface="Arial" pitchFamily="34" charset="0"/>
              </a:rPr>
              <a:t>şelatlanma</a:t>
            </a:r>
            <a:r>
              <a:rPr lang="tr-TR" sz="2400" dirty="0" smtClean="0">
                <a:latin typeface="Arial" pitchFamily="34" charset="0"/>
                <a:cs typeface="Arial" pitchFamily="34" charset="0"/>
              </a:rPr>
              <a:t>” denir.</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normAutofit/>
          </a:bodyPr>
          <a:lstStyle/>
          <a:p>
            <a:pPr algn="just"/>
            <a:r>
              <a:rPr lang="tr-TR" sz="4000" dirty="0" smtClean="0">
                <a:latin typeface="Arial" pitchFamily="34" charset="0"/>
                <a:cs typeface="Arial" pitchFamily="34" charset="0"/>
              </a:rPr>
              <a:t>2. FONKSİYONLARI</a:t>
            </a:r>
            <a:endParaRPr lang="en-US" sz="4000" dirty="0">
              <a:latin typeface="Arial" pitchFamily="34" charset="0"/>
              <a:cs typeface="Arial" pitchFamily="34" charset="0"/>
            </a:endParaRPr>
          </a:p>
        </p:txBody>
      </p:sp>
      <p:sp>
        <p:nvSpPr>
          <p:cNvPr id="3" name="2 İçerik Yer Tutucusu"/>
          <p:cNvSpPr>
            <a:spLocks noGrp="1"/>
          </p:cNvSpPr>
          <p:nvPr>
            <p:ph idx="1"/>
          </p:nvPr>
        </p:nvSpPr>
        <p:spPr>
          <a:xfrm>
            <a:off x="251520" y="1484784"/>
            <a:ext cx="8229600" cy="5040560"/>
          </a:xfrm>
        </p:spPr>
        <p:txBody>
          <a:bodyPr>
            <a:normAutofit/>
          </a:bodyPr>
          <a:lstStyle/>
          <a:p>
            <a:pPr algn="just">
              <a:buNone/>
            </a:pP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Şelat</a:t>
            </a:r>
            <a:r>
              <a:rPr lang="tr-TR" sz="2400" dirty="0" smtClean="0">
                <a:latin typeface="Arial" pitchFamily="34" charset="0"/>
                <a:cs typeface="Arial" pitchFamily="34" charset="0"/>
              </a:rPr>
              <a:t> ajanları gıda endüstrisinde çok geniş kullanım   alanları bulunmaktadır. Bunun nedeni, değişik fonksiyonları olmasıdır. Fonksiyonları aşağıdaki gibi sıralayabiliriz:</a:t>
            </a:r>
          </a:p>
          <a:p>
            <a:pPr algn="just">
              <a:buNone/>
            </a:pPr>
            <a:endParaRPr lang="tr-TR" sz="2400" dirty="0" smtClean="0">
              <a:latin typeface="Arial" pitchFamily="34" charset="0"/>
              <a:cs typeface="Arial" pitchFamily="34" charset="0"/>
            </a:endParaRPr>
          </a:p>
          <a:p>
            <a:pPr>
              <a:buFont typeface="Wingdings" pitchFamily="2" charset="2"/>
              <a:buChar char="Ø"/>
            </a:pPr>
            <a:r>
              <a:rPr lang="tr-TR" sz="2400" dirty="0" smtClean="0">
                <a:latin typeface="Arial" pitchFamily="34" charset="0"/>
                <a:cs typeface="Arial" pitchFamily="34" charset="0"/>
              </a:rPr>
              <a:t>Renk değişimi engellemek</a:t>
            </a:r>
          </a:p>
          <a:p>
            <a:pPr>
              <a:buFont typeface="Wingdings" pitchFamily="2" charset="2"/>
              <a:buChar char="Ø"/>
            </a:pPr>
            <a:r>
              <a:rPr lang="tr-TR" sz="2400" dirty="0" smtClean="0">
                <a:latin typeface="Arial" pitchFamily="34" charset="0"/>
                <a:cs typeface="Arial" pitchFamily="34" charset="0"/>
              </a:rPr>
              <a:t>Acılaşmayı önlemek</a:t>
            </a:r>
          </a:p>
          <a:p>
            <a:pPr>
              <a:buFont typeface="Wingdings" pitchFamily="2" charset="2"/>
              <a:buChar char="Ø"/>
            </a:pPr>
            <a:r>
              <a:rPr lang="tr-TR" sz="2400" dirty="0" smtClean="0">
                <a:latin typeface="Arial" pitchFamily="34" charset="0"/>
                <a:cs typeface="Arial" pitchFamily="34" charset="0"/>
              </a:rPr>
              <a:t>Lezzet kaybını engellemek</a:t>
            </a:r>
          </a:p>
          <a:p>
            <a:pPr algn="just">
              <a:buFont typeface="Wingdings" pitchFamily="2" charset="2"/>
              <a:buChar char="Ø"/>
            </a:pPr>
            <a:r>
              <a:rPr lang="tr-TR" sz="2400" dirty="0" smtClean="0">
                <a:latin typeface="Arial" pitchFamily="34" charset="0"/>
                <a:cs typeface="Arial" pitchFamily="34" charset="0"/>
              </a:rPr>
              <a:t>Stabilizeyi sağlamak</a:t>
            </a:r>
          </a:p>
          <a:p>
            <a:pPr>
              <a:buFont typeface="Wingdings" pitchFamily="2" charset="2"/>
              <a:buChar char="Ø"/>
            </a:pPr>
            <a:r>
              <a:rPr lang="tr-TR" sz="2400" dirty="0" smtClean="0">
                <a:latin typeface="Arial" pitchFamily="34" charset="0"/>
                <a:cs typeface="Arial" pitchFamily="34" charset="0"/>
              </a:rPr>
              <a:t>Antioksidanlarla </a:t>
            </a:r>
            <a:r>
              <a:rPr lang="tr-TR" sz="2400" dirty="0" err="1" smtClean="0">
                <a:latin typeface="Arial" pitchFamily="34" charset="0"/>
                <a:cs typeface="Arial" pitchFamily="34" charset="0"/>
              </a:rPr>
              <a:t>sinerjistik</a:t>
            </a:r>
            <a:r>
              <a:rPr lang="tr-TR" sz="2400" dirty="0" smtClean="0">
                <a:latin typeface="Arial" pitchFamily="34" charset="0"/>
                <a:cs typeface="Arial" pitchFamily="34" charset="0"/>
              </a:rPr>
              <a:t> etki göstermek</a:t>
            </a:r>
          </a:p>
          <a:p>
            <a:pPr>
              <a:buFont typeface="Wingdings" pitchFamily="2" charset="2"/>
              <a:buChar char="Ø"/>
            </a:pPr>
            <a:r>
              <a:rPr lang="tr-TR" sz="2400" dirty="0" smtClean="0">
                <a:latin typeface="Arial" pitchFamily="34" charset="0"/>
                <a:cs typeface="Arial" pitchFamily="34" charset="0"/>
              </a:rPr>
              <a:t>Besin değerinin azalmasını önlemek</a:t>
            </a:r>
          </a:p>
          <a:p>
            <a:pPr>
              <a:buNone/>
            </a:pPr>
            <a:endParaRPr lang="tr-TR" dirty="0" smtClean="0"/>
          </a:p>
          <a:p>
            <a:pPr>
              <a:buNone/>
            </a:pPr>
            <a:endParaRPr lang="tr-TR"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3. ETKİ MEKANİZMALARI</a:t>
            </a:r>
            <a:endParaRPr lang="en-US" sz="4000" dirty="0"/>
          </a:p>
        </p:txBody>
      </p:sp>
      <p:sp>
        <p:nvSpPr>
          <p:cNvPr id="3" name="2 İçerik Yer Tutucusu"/>
          <p:cNvSpPr>
            <a:spLocks noGrp="1"/>
          </p:cNvSpPr>
          <p:nvPr>
            <p:ph idx="1"/>
          </p:nvPr>
        </p:nvSpPr>
        <p:spPr>
          <a:xfrm>
            <a:off x="457200" y="1600200"/>
            <a:ext cx="8229600" cy="5257800"/>
          </a:xfrm>
        </p:spPr>
        <p:txBody>
          <a:bodyPr>
            <a:noAutofit/>
          </a:bodyPr>
          <a:lstStyle/>
          <a:p>
            <a:pPr indent="0" algn="just">
              <a:buNone/>
            </a:pPr>
            <a:r>
              <a:rPr lang="tr-TR" sz="2400" dirty="0" smtClean="0">
                <a:latin typeface="Arial" pitchFamily="34" charset="0"/>
                <a:cs typeface="Arial" pitchFamily="34" charset="0"/>
              </a:rPr>
              <a:t>Gıdaların yapısında bulunan </a:t>
            </a:r>
            <a:r>
              <a:rPr lang="tr-TR" sz="2400" dirty="0" err="1" smtClean="0">
                <a:latin typeface="Arial" pitchFamily="34" charset="0"/>
                <a:cs typeface="Arial" pitchFamily="34" charset="0"/>
              </a:rPr>
              <a:t>polikarboksilik</a:t>
            </a:r>
            <a:r>
              <a:rPr lang="tr-TR" sz="2400" dirty="0" smtClean="0">
                <a:latin typeface="Arial" pitchFamily="34" charset="0"/>
                <a:cs typeface="Arial" pitchFamily="34" charset="0"/>
              </a:rPr>
              <a:t> asitler, </a:t>
            </a:r>
            <a:r>
              <a:rPr lang="tr-TR" sz="2400" dirty="0" err="1" smtClean="0">
                <a:latin typeface="Arial" pitchFamily="34" charset="0"/>
                <a:cs typeface="Arial" pitchFamily="34" charset="0"/>
              </a:rPr>
              <a:t>polifosforik</a:t>
            </a:r>
            <a:r>
              <a:rPr lang="tr-TR" sz="2400" dirty="0" smtClean="0">
                <a:latin typeface="Arial" pitchFamily="34" charset="0"/>
                <a:cs typeface="Arial" pitchFamily="34" charset="0"/>
              </a:rPr>
              <a:t> asitler, yüksek yapılı moleküller doğal </a:t>
            </a:r>
            <a:r>
              <a:rPr lang="tr-TR" sz="2400" dirty="0" err="1" smtClean="0">
                <a:latin typeface="Arial" pitchFamily="34" charset="0"/>
                <a:cs typeface="Arial" pitchFamily="34" charset="0"/>
              </a:rPr>
              <a:t>şelat</a:t>
            </a:r>
            <a:r>
              <a:rPr lang="tr-TR" sz="2400" dirty="0" smtClean="0">
                <a:latin typeface="Arial" pitchFamily="34" charset="0"/>
                <a:cs typeface="Arial" pitchFamily="34" charset="0"/>
              </a:rPr>
              <a:t> özelliğindedir. Diğer taraftan klorofilde bulunan magnezyum, enzimlerde bulunan bakır, demir, çinko ve manganez, proteinlerde bulunan demir ve hemoglobin ile </a:t>
            </a:r>
            <a:r>
              <a:rPr lang="tr-TR" sz="2400" dirty="0" err="1" smtClean="0">
                <a:latin typeface="Arial" pitchFamily="34" charset="0"/>
                <a:cs typeface="Arial" pitchFamily="34" charset="0"/>
              </a:rPr>
              <a:t>miyoglobinin</a:t>
            </a:r>
            <a:r>
              <a:rPr lang="tr-TR" sz="2400" dirty="0" smtClean="0">
                <a:latin typeface="Arial" pitchFamily="34" charset="0"/>
                <a:cs typeface="Arial" pitchFamily="34" charset="0"/>
              </a:rPr>
              <a:t> porfirin halkasında bulunan demir gibi birçok metal iyonu doğal olarak </a:t>
            </a:r>
            <a:r>
              <a:rPr lang="tr-TR" sz="2400" dirty="0" err="1" smtClean="0">
                <a:latin typeface="Arial" pitchFamily="34" charset="0"/>
                <a:cs typeface="Arial" pitchFamily="34" charset="0"/>
              </a:rPr>
              <a:t>şelatlanmış</a:t>
            </a:r>
            <a:r>
              <a:rPr lang="tr-TR" sz="2400" dirty="0" smtClean="0">
                <a:latin typeface="Arial" pitchFamily="34" charset="0"/>
                <a:cs typeface="Arial" pitchFamily="34" charset="0"/>
              </a:rPr>
              <a:t> halde bulunur. Bu tip iyonlar bazı parçalanma reaksiyonları sonucunda serbest hale geçerek, renk değişimi, </a:t>
            </a:r>
            <a:r>
              <a:rPr lang="tr-TR" sz="2400" dirty="0" err="1" smtClean="0">
                <a:latin typeface="Arial" pitchFamily="34" charset="0"/>
                <a:cs typeface="Arial" pitchFamily="34" charset="0"/>
              </a:rPr>
              <a:t>oksidatif</a:t>
            </a:r>
            <a:r>
              <a:rPr lang="tr-TR" sz="2400" dirty="0" smtClean="0">
                <a:latin typeface="Arial" pitchFamily="34" charset="0"/>
                <a:cs typeface="Arial" pitchFamily="34" charset="0"/>
              </a:rPr>
              <a:t> acılaşma, lezzet kaybı gibi bozulmalara neden olur.</a:t>
            </a:r>
          </a:p>
          <a:p>
            <a:pPr indent="0" algn="just">
              <a:buNone/>
            </a:pPr>
            <a:r>
              <a:rPr lang="tr-TR" sz="2400" dirty="0" smtClean="0">
                <a:latin typeface="Arial" pitchFamily="34" charset="0"/>
                <a:cs typeface="Arial" pitchFamily="34" charset="0"/>
              </a:rPr>
              <a:t>Bu durumda serbest halde bulunan metal iyonlarını bağlama ve gıdaların stabilizasyonunu sağlamak amacıyla </a:t>
            </a:r>
            <a:r>
              <a:rPr lang="tr-TR" sz="2400" dirty="0" err="1" smtClean="0">
                <a:latin typeface="Arial" pitchFamily="34" charset="0"/>
                <a:cs typeface="Arial" pitchFamily="34" charset="0"/>
              </a:rPr>
              <a:t>şelat</a:t>
            </a:r>
            <a:r>
              <a:rPr lang="tr-TR" sz="2400" dirty="0" smtClean="0">
                <a:latin typeface="Arial" pitchFamily="34" charset="0"/>
                <a:cs typeface="Arial" pitchFamily="34" charset="0"/>
              </a:rPr>
              <a:t> ajanları kullanılır.</a:t>
            </a:r>
          </a:p>
          <a:p>
            <a:pPr indent="0">
              <a:buNone/>
            </a:pPr>
            <a:endParaRPr lang="tr-TR" sz="2400" dirty="0" smtClean="0">
              <a:latin typeface="Arial" pitchFamily="34" charset="0"/>
              <a:cs typeface="Arial" pitchFamily="34" charset="0"/>
            </a:endParaRPr>
          </a:p>
          <a:p>
            <a:pPr>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3. ETKİ MEKANİZMALARI</a:t>
            </a:r>
            <a:endParaRPr lang="en-US" sz="4000" dirty="0"/>
          </a:p>
        </p:txBody>
      </p:sp>
      <p:sp>
        <p:nvSpPr>
          <p:cNvPr id="3" name="2 İçerik Yer Tutucusu"/>
          <p:cNvSpPr>
            <a:spLocks noGrp="1"/>
          </p:cNvSpPr>
          <p:nvPr>
            <p:ph idx="1"/>
          </p:nvPr>
        </p:nvSpPr>
        <p:spPr>
          <a:xfrm>
            <a:off x="457200" y="1600200"/>
            <a:ext cx="8229600" cy="4709120"/>
          </a:xfrm>
        </p:spPr>
        <p:txBody>
          <a:bodyPr>
            <a:normAutofit lnSpcReduction="10000"/>
          </a:bodyPr>
          <a:lstStyle/>
          <a:p>
            <a:pPr indent="0" algn="just">
              <a:buNone/>
            </a:pPr>
            <a:r>
              <a:rPr lang="tr-TR" sz="2400" dirty="0" smtClean="0">
                <a:latin typeface="Arial" pitchFamily="34" charset="0"/>
                <a:cs typeface="Arial" pitchFamily="34" charset="0"/>
              </a:rPr>
              <a:t>Paylaşılmamış elektron çiftleri olan her molekül ve iyon, metal iyonları ile kompleks oluşturabilir. </a:t>
            </a:r>
          </a:p>
          <a:p>
            <a:pPr indent="0" algn="just">
              <a:buFont typeface="Wingdings" pitchFamily="2" charset="2"/>
              <a:buChar char="ü"/>
            </a:pPr>
            <a:r>
              <a:rPr lang="tr-TR" sz="2400" dirty="0" smtClean="0">
                <a:latin typeface="Arial" pitchFamily="34" charset="0"/>
                <a:cs typeface="Arial" pitchFamily="34" charset="0"/>
              </a:rPr>
              <a:t>-OH</a:t>
            </a:r>
          </a:p>
          <a:p>
            <a:pPr indent="0" algn="just">
              <a:buFont typeface="Wingdings" pitchFamily="2" charset="2"/>
              <a:buChar char="ü"/>
            </a:pPr>
            <a:r>
              <a:rPr lang="tr-TR" sz="2400" dirty="0" smtClean="0">
                <a:latin typeface="Arial" pitchFamily="34" charset="0"/>
                <a:cs typeface="Arial" pitchFamily="34" charset="0"/>
              </a:rPr>
              <a:t>-SH</a:t>
            </a:r>
          </a:p>
          <a:p>
            <a:pPr indent="0" algn="just">
              <a:buFont typeface="Wingdings" pitchFamily="2" charset="2"/>
              <a:buChar char="ü"/>
            </a:pPr>
            <a:r>
              <a:rPr lang="tr-TR" sz="2400" dirty="0" smtClean="0">
                <a:latin typeface="Arial" pitchFamily="34" charset="0"/>
                <a:cs typeface="Arial" pitchFamily="34" charset="0"/>
              </a:rPr>
              <a:t>-COOH</a:t>
            </a:r>
          </a:p>
          <a:p>
            <a:pPr indent="0" algn="just">
              <a:buFont typeface="Wingdings" pitchFamily="2" charset="2"/>
              <a:buChar char="ü"/>
            </a:pPr>
            <a:r>
              <a:rPr lang="tr-TR" sz="2400" dirty="0" smtClean="0">
                <a:latin typeface="Arial" pitchFamily="34" charset="0"/>
                <a:cs typeface="Arial" pitchFamily="34" charset="0"/>
              </a:rPr>
              <a:t>-PO</a:t>
            </a:r>
            <a:r>
              <a:rPr lang="tr-TR" sz="2400" baseline="-25000" dirty="0" smtClean="0">
                <a:latin typeface="Arial" pitchFamily="34" charset="0"/>
                <a:cs typeface="Arial" pitchFamily="34" charset="0"/>
              </a:rPr>
              <a:t>3</a:t>
            </a:r>
            <a:r>
              <a:rPr lang="tr-TR" sz="2400" dirty="0" smtClean="0">
                <a:latin typeface="Arial" pitchFamily="34" charset="0"/>
                <a:cs typeface="Arial" pitchFamily="34" charset="0"/>
              </a:rPr>
              <a:t>H</a:t>
            </a:r>
            <a:r>
              <a:rPr lang="tr-TR" sz="2400" baseline="-25000" dirty="0" smtClean="0">
                <a:latin typeface="Arial" pitchFamily="34" charset="0"/>
                <a:cs typeface="Arial" pitchFamily="34" charset="0"/>
              </a:rPr>
              <a:t>2</a:t>
            </a:r>
          </a:p>
          <a:p>
            <a:pPr indent="0" algn="just">
              <a:buFont typeface="Wingdings" pitchFamily="2" charset="2"/>
              <a:buChar char="ü"/>
            </a:pPr>
            <a:r>
              <a:rPr lang="tr-TR" sz="2400" dirty="0" smtClean="0">
                <a:latin typeface="Arial" pitchFamily="34" charset="0"/>
                <a:cs typeface="Arial" pitchFamily="34" charset="0"/>
              </a:rPr>
              <a:t>-C=O</a:t>
            </a:r>
          </a:p>
          <a:p>
            <a:pPr indent="0" algn="just">
              <a:buFont typeface="Wingdings" pitchFamily="2" charset="2"/>
              <a:buChar char="ü"/>
            </a:pPr>
            <a:r>
              <a:rPr lang="tr-TR" sz="2400" dirty="0" smtClean="0">
                <a:latin typeface="Arial" pitchFamily="34" charset="0"/>
                <a:cs typeface="Arial" pitchFamily="34" charset="0"/>
              </a:rPr>
              <a:t>-NR</a:t>
            </a:r>
            <a:r>
              <a:rPr lang="tr-TR" sz="2400" baseline="-25000" dirty="0" smtClean="0">
                <a:latin typeface="Arial" pitchFamily="34" charset="0"/>
                <a:cs typeface="Arial" pitchFamily="34" charset="0"/>
              </a:rPr>
              <a:t>2</a:t>
            </a:r>
            <a:endParaRPr lang="tr-TR" sz="2400" dirty="0" smtClean="0">
              <a:latin typeface="Arial" pitchFamily="34" charset="0"/>
              <a:cs typeface="Arial" pitchFamily="34" charset="0"/>
            </a:endParaRPr>
          </a:p>
          <a:p>
            <a:pPr indent="0" algn="just">
              <a:buFont typeface="Wingdings" pitchFamily="2" charset="2"/>
              <a:buChar char="ü"/>
            </a:pPr>
            <a:r>
              <a:rPr lang="tr-TR" sz="2400" dirty="0" smtClean="0">
                <a:latin typeface="Arial" pitchFamily="34" charset="0"/>
                <a:cs typeface="Arial" pitchFamily="34" charset="0"/>
              </a:rPr>
              <a:t>-S-</a:t>
            </a:r>
          </a:p>
          <a:p>
            <a:pPr indent="0" algn="just">
              <a:buFont typeface="Wingdings" pitchFamily="2" charset="2"/>
              <a:buChar char="ü"/>
            </a:pPr>
            <a:r>
              <a:rPr lang="tr-TR" sz="2400" dirty="0" smtClean="0">
                <a:latin typeface="Arial" pitchFamily="34" charset="0"/>
                <a:cs typeface="Arial" pitchFamily="34" charset="0"/>
              </a:rPr>
              <a:t>-O-</a:t>
            </a:r>
          </a:p>
          <a:p>
            <a:pPr indent="0" algn="just">
              <a:buNone/>
            </a:pPr>
            <a:r>
              <a:rPr lang="tr-TR" sz="2400" dirty="0" smtClean="0">
                <a:latin typeface="Arial" pitchFamily="34" charset="0"/>
                <a:cs typeface="Arial" pitchFamily="34" charset="0"/>
              </a:rPr>
              <a:t>gibi fonksiyonel grup içeren bileşikler metaller ile </a:t>
            </a:r>
            <a:r>
              <a:rPr lang="tr-TR" sz="2400" dirty="0" err="1" smtClean="0">
                <a:latin typeface="Arial" pitchFamily="34" charset="0"/>
                <a:cs typeface="Arial" pitchFamily="34" charset="0"/>
              </a:rPr>
              <a:t>şelat</a:t>
            </a:r>
            <a:r>
              <a:rPr lang="tr-TR" sz="2400" dirty="0" smtClean="0">
                <a:latin typeface="Arial" pitchFamily="34" charset="0"/>
                <a:cs typeface="Arial" pitchFamily="34" charset="0"/>
              </a:rPr>
              <a:t> oluşturabilirler.</a:t>
            </a:r>
          </a:p>
          <a:p>
            <a:pPr algn="just">
              <a:buNone/>
            </a:pPr>
            <a:endParaRPr lang="tr-TR" sz="2400" dirty="0" smtClean="0">
              <a:latin typeface="Arial" pitchFamily="34" charset="0"/>
              <a:cs typeface="Arial" pitchFamily="34" charset="0"/>
            </a:endParaRPr>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4000" dirty="0" smtClean="0">
                <a:latin typeface="Arial" pitchFamily="34" charset="0"/>
                <a:cs typeface="Arial" pitchFamily="34" charset="0"/>
              </a:rPr>
              <a:t>3. ETKİ MEKANİZMALARI</a:t>
            </a:r>
            <a:endParaRPr lang="en-US" sz="4000" dirty="0"/>
          </a:p>
        </p:txBody>
      </p:sp>
      <p:pic>
        <p:nvPicPr>
          <p:cNvPr id="2050" name="Picture 2" descr="C:\Users\ekin\Desktop\Chelante.png"/>
          <p:cNvPicPr>
            <a:picLocks noGrp="1" noChangeAspect="1" noChangeArrowheads="1"/>
          </p:cNvPicPr>
          <p:nvPr>
            <p:ph idx="1"/>
          </p:nvPr>
        </p:nvPicPr>
        <p:blipFill>
          <a:blip r:embed="rId2" cstate="print"/>
          <a:stretch>
            <a:fillRect/>
          </a:stretch>
        </p:blipFill>
        <p:spPr bwMode="auto">
          <a:xfrm>
            <a:off x="827584" y="2492896"/>
            <a:ext cx="7200800" cy="2952328"/>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3. ETKİ MEKANİZMALARI</a:t>
            </a:r>
            <a:endParaRPr lang="en-US" sz="4000" dirty="0"/>
          </a:p>
        </p:txBody>
      </p:sp>
      <p:pic>
        <p:nvPicPr>
          <p:cNvPr id="1026" name="Picture 2" descr="C:\Users\ekin\Desktop\metal-edta.png"/>
          <p:cNvPicPr>
            <a:picLocks noGrp="1" noChangeAspect="1" noChangeArrowheads="1"/>
          </p:cNvPicPr>
          <p:nvPr>
            <p:ph idx="1"/>
          </p:nvPr>
        </p:nvPicPr>
        <p:blipFill>
          <a:blip r:embed="rId2" cstate="print"/>
          <a:srcRect/>
          <a:stretch>
            <a:fillRect/>
          </a:stretch>
        </p:blipFill>
        <p:spPr bwMode="auto">
          <a:xfrm>
            <a:off x="467544" y="1628800"/>
            <a:ext cx="4176464" cy="4824536"/>
          </a:xfrm>
          <a:prstGeom prst="rect">
            <a:avLst/>
          </a:prstGeom>
          <a:noFill/>
        </p:spPr>
      </p:pic>
      <p:pic>
        <p:nvPicPr>
          <p:cNvPr id="1027" name="Picture 3" descr="C:\Users\ekin\Desktop\220px-Me-EN.svg.png"/>
          <p:cNvPicPr>
            <a:picLocks noChangeAspect="1" noChangeArrowheads="1"/>
          </p:cNvPicPr>
          <p:nvPr/>
        </p:nvPicPr>
        <p:blipFill>
          <a:blip r:embed="rId3" cstate="print"/>
          <a:srcRect/>
          <a:stretch>
            <a:fillRect/>
          </a:stretch>
        </p:blipFill>
        <p:spPr bwMode="auto">
          <a:xfrm>
            <a:off x="5220072" y="1916832"/>
            <a:ext cx="3168352" cy="324036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332656"/>
            <a:ext cx="8229600" cy="1268760"/>
          </a:xfrm>
        </p:spPr>
        <p:txBody>
          <a:bodyPr>
            <a:normAutofit/>
          </a:bodyPr>
          <a:lstStyle/>
          <a:p>
            <a:pPr algn="l"/>
            <a:r>
              <a:rPr lang="tr-TR" sz="4000" dirty="0" smtClean="0">
                <a:latin typeface="Arial" pitchFamily="34" charset="0"/>
                <a:cs typeface="Arial" pitchFamily="34" charset="0"/>
              </a:rPr>
              <a:t>3. ETKİ MEKANİZMALARI</a:t>
            </a:r>
            <a:endParaRPr lang="en-US" sz="4000" dirty="0"/>
          </a:p>
        </p:txBody>
      </p:sp>
      <p:sp>
        <p:nvSpPr>
          <p:cNvPr id="3" name="2 İçerik Yer Tutucusu"/>
          <p:cNvSpPr>
            <a:spLocks noGrp="1"/>
          </p:cNvSpPr>
          <p:nvPr>
            <p:ph idx="1"/>
          </p:nvPr>
        </p:nvSpPr>
        <p:spPr>
          <a:xfrm>
            <a:off x="539552" y="1628800"/>
            <a:ext cx="8229600" cy="4032448"/>
          </a:xfrm>
        </p:spPr>
        <p:txBody>
          <a:bodyPr>
            <a:noAutofit/>
          </a:bodyPr>
          <a:lstStyle/>
          <a:p>
            <a:pPr indent="0" algn="just">
              <a:buNone/>
            </a:pPr>
            <a:r>
              <a:rPr lang="tr-TR" sz="2400" dirty="0" err="1" smtClean="0">
                <a:latin typeface="Arial" pitchFamily="34" charset="0"/>
                <a:cs typeface="Arial" pitchFamily="34" charset="0"/>
              </a:rPr>
              <a:t>pH</a:t>
            </a:r>
            <a:r>
              <a:rPr lang="tr-TR" sz="2400" dirty="0" smtClean="0">
                <a:latin typeface="Arial" pitchFamily="34" charset="0"/>
                <a:cs typeface="Arial" pitchFamily="34" charset="0"/>
              </a:rPr>
              <a:t> gibi bazı kimyasal özellikler, kuvvetli </a:t>
            </a:r>
            <a:r>
              <a:rPr lang="tr-TR" sz="2400" dirty="0" err="1" smtClean="0">
                <a:latin typeface="Arial" pitchFamily="34" charset="0"/>
                <a:cs typeface="Arial" pitchFamily="34" charset="0"/>
              </a:rPr>
              <a:t>şelatlarının</a:t>
            </a:r>
            <a:r>
              <a:rPr lang="tr-TR" sz="2400" dirty="0" smtClean="0">
                <a:latin typeface="Arial" pitchFamily="34" charset="0"/>
                <a:cs typeface="Arial" pitchFamily="34" charset="0"/>
              </a:rPr>
              <a:t> oluşumunu etkiler. İyonize halde olmayan bir karboksilik grup etkin olmamasına karşın, </a:t>
            </a:r>
            <a:r>
              <a:rPr lang="tr-TR" sz="2400" dirty="0" err="1" smtClean="0">
                <a:latin typeface="Arial" pitchFamily="34" charset="0"/>
                <a:cs typeface="Arial" pitchFamily="34" charset="0"/>
              </a:rPr>
              <a:t>karboksilat</a:t>
            </a:r>
            <a:r>
              <a:rPr lang="tr-TR" sz="2400" dirty="0" smtClean="0">
                <a:latin typeface="Arial" pitchFamily="34" charset="0"/>
                <a:cs typeface="Arial" pitchFamily="34" charset="0"/>
              </a:rPr>
              <a:t> iyonunun </a:t>
            </a:r>
            <a:r>
              <a:rPr lang="tr-TR" sz="2400" dirty="0" err="1" smtClean="0">
                <a:latin typeface="Arial" pitchFamily="34" charset="0"/>
                <a:cs typeface="Arial" pitchFamily="34" charset="0"/>
              </a:rPr>
              <a:t>şelatlama</a:t>
            </a:r>
            <a:r>
              <a:rPr lang="tr-TR" sz="2400" dirty="0" smtClean="0">
                <a:latin typeface="Arial" pitchFamily="34" charset="0"/>
                <a:cs typeface="Arial" pitchFamily="34" charset="0"/>
              </a:rPr>
              <a:t> fonksiyonu oldukça etkilidir. </a:t>
            </a:r>
            <a:r>
              <a:rPr lang="tr-TR" sz="2400" dirty="0" err="1" smtClean="0">
                <a:latin typeface="Arial" pitchFamily="34" charset="0"/>
                <a:cs typeface="Arial" pitchFamily="34" charset="0"/>
              </a:rPr>
              <a:t>pH</a:t>
            </a:r>
            <a:r>
              <a:rPr lang="tr-TR" sz="2400" dirty="0" smtClean="0">
                <a:latin typeface="Arial" pitchFamily="34" charset="0"/>
                <a:cs typeface="Arial" pitchFamily="34" charset="0"/>
              </a:rPr>
              <a:t>’ da meydana gelen artışlar karboksil grubunun iyonlaşmasına olanak vermekte ve </a:t>
            </a:r>
            <a:r>
              <a:rPr lang="tr-TR" sz="2400" dirty="0" err="1" smtClean="0">
                <a:latin typeface="Arial" pitchFamily="34" charset="0"/>
                <a:cs typeface="Arial" pitchFamily="34" charset="0"/>
              </a:rPr>
              <a:t>şelat</a:t>
            </a:r>
            <a:r>
              <a:rPr lang="tr-TR" sz="2400" dirty="0" smtClean="0">
                <a:latin typeface="Arial" pitchFamily="34" charset="0"/>
                <a:cs typeface="Arial" pitchFamily="34" charset="0"/>
              </a:rPr>
              <a:t> oluşturma verimini artırmaktadır. Metal iyonlarının, çözeltilerde hidrat kompleksi halinde bulunması ve bu komplekslerin parçalanma miktarı, </a:t>
            </a:r>
            <a:r>
              <a:rPr lang="tr-TR" sz="2400" dirty="0" err="1" smtClean="0">
                <a:latin typeface="Arial" pitchFamily="34" charset="0"/>
                <a:cs typeface="Arial" pitchFamily="34" charset="0"/>
              </a:rPr>
              <a:t>şelat</a:t>
            </a:r>
            <a:r>
              <a:rPr lang="tr-TR" sz="2400" dirty="0" smtClean="0">
                <a:latin typeface="Arial" pitchFamily="34" charset="0"/>
                <a:cs typeface="Arial" pitchFamily="34" charset="0"/>
              </a:rPr>
              <a:t> ajanları ile birleşip kompleks oluşturma oranlarını etkilemektedir. </a:t>
            </a:r>
            <a:r>
              <a:rPr lang="tr-TR" sz="2400" dirty="0" err="1" smtClean="0">
                <a:latin typeface="Arial" pitchFamily="34" charset="0"/>
                <a:cs typeface="Arial" pitchFamily="34" charset="0"/>
              </a:rPr>
              <a:t>Şelat</a:t>
            </a:r>
            <a:r>
              <a:rPr lang="tr-TR" sz="2400" dirty="0" smtClean="0">
                <a:latin typeface="Arial" pitchFamily="34" charset="0"/>
                <a:cs typeface="Arial" pitchFamily="34" charset="0"/>
              </a:rPr>
              <a:t> ajanlarının değişik iyonlara karşı bağıl çekimi </a:t>
            </a:r>
            <a:r>
              <a:rPr lang="tr-TR" sz="2400" dirty="0" err="1" smtClean="0">
                <a:latin typeface="Arial" pitchFamily="34" charset="0"/>
                <a:cs typeface="Arial" pitchFamily="34" charset="0"/>
              </a:rPr>
              <a:t>stabilite</a:t>
            </a:r>
            <a:r>
              <a:rPr lang="tr-TR" sz="2400" dirty="0" smtClean="0">
                <a:latin typeface="Arial" pitchFamily="34" charset="0"/>
                <a:cs typeface="Arial" pitchFamily="34" charset="0"/>
              </a:rPr>
              <a:t> sabitlerinden etkilenmektedir. </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3. ETKİ MEKANİZMALARI</a:t>
            </a:r>
            <a:endParaRPr lang="en-US" sz="4000" dirty="0">
              <a:latin typeface="Arial" pitchFamily="34" charset="0"/>
              <a:cs typeface="Arial" pitchFamily="34" charset="0"/>
            </a:endParaRPr>
          </a:p>
        </p:txBody>
      </p:sp>
      <p:sp>
        <p:nvSpPr>
          <p:cNvPr id="3" name="2 İçerik Yer Tutucusu"/>
          <p:cNvSpPr>
            <a:spLocks noGrp="1"/>
          </p:cNvSpPr>
          <p:nvPr>
            <p:ph idx="1"/>
          </p:nvPr>
        </p:nvSpPr>
        <p:spPr>
          <a:xfrm>
            <a:off x="457200" y="1600200"/>
            <a:ext cx="8229600" cy="5257800"/>
          </a:xfrm>
        </p:spPr>
        <p:txBody>
          <a:bodyPr/>
          <a:lstStyle/>
          <a:p>
            <a:pPr marL="0" indent="0" algn="just">
              <a:buNone/>
            </a:pPr>
            <a:r>
              <a:rPr lang="tr-TR" sz="2400" dirty="0" smtClean="0">
                <a:latin typeface="Arial" pitchFamily="34" charset="0"/>
                <a:cs typeface="Arial" pitchFamily="34" charset="0"/>
              </a:rPr>
              <a:t>Bir denge reaksiyonu olarak bilinen </a:t>
            </a:r>
            <a:r>
              <a:rPr lang="tr-TR" sz="2400" dirty="0" err="1" smtClean="0">
                <a:latin typeface="Arial" pitchFamily="34" charset="0"/>
                <a:cs typeface="Arial" pitchFamily="34" charset="0"/>
              </a:rPr>
              <a:t>şelatlanma</a:t>
            </a:r>
            <a:r>
              <a:rPr lang="tr-TR" sz="2400" dirty="0" smtClean="0">
                <a:latin typeface="Arial" pitchFamily="34" charset="0"/>
                <a:cs typeface="Arial" pitchFamily="34" charset="0"/>
              </a:rPr>
              <a:t> reaksiyonunda, </a:t>
            </a:r>
            <a:r>
              <a:rPr lang="tr-TR" sz="2400" dirty="0" err="1" smtClean="0">
                <a:latin typeface="Arial" pitchFamily="34" charset="0"/>
                <a:cs typeface="Arial" pitchFamily="34" charset="0"/>
              </a:rPr>
              <a:t>şelatlanmış</a:t>
            </a:r>
            <a:r>
              <a:rPr lang="tr-TR" sz="2400" dirty="0" smtClean="0">
                <a:latin typeface="Arial" pitchFamily="34" charset="0"/>
                <a:cs typeface="Arial" pitchFamily="34" charset="0"/>
              </a:rPr>
              <a:t> metal iyonlarının </a:t>
            </a:r>
            <a:r>
              <a:rPr lang="tr-TR" sz="2400" dirty="0" err="1" smtClean="0">
                <a:latin typeface="Arial" pitchFamily="34" charset="0"/>
                <a:cs typeface="Arial" pitchFamily="34" charset="0"/>
              </a:rPr>
              <a:t>şelatlanmamış</a:t>
            </a:r>
            <a:r>
              <a:rPr lang="tr-TR" sz="2400" dirty="0" smtClean="0">
                <a:latin typeface="Arial" pitchFamily="34" charset="0"/>
                <a:cs typeface="Arial" pitchFamily="34" charset="0"/>
              </a:rPr>
              <a:t> olanlara oranı, </a:t>
            </a:r>
            <a:r>
              <a:rPr lang="tr-TR" sz="2400" dirty="0" err="1" smtClean="0">
                <a:latin typeface="Arial" pitchFamily="34" charset="0"/>
                <a:cs typeface="Arial" pitchFamily="34" charset="0"/>
              </a:rPr>
              <a:t>stabilite</a:t>
            </a:r>
            <a:r>
              <a:rPr lang="tr-TR" sz="2400" dirty="0" smtClean="0">
                <a:latin typeface="Arial" pitchFamily="34" charset="0"/>
                <a:cs typeface="Arial" pitchFamily="34" charset="0"/>
              </a:rPr>
              <a:t> sabiti(K) olarak isimlendirilmektedir.</a:t>
            </a:r>
          </a:p>
          <a:p>
            <a:pPr marL="0" indent="0" algn="just">
              <a:buNone/>
            </a:pPr>
            <a:endParaRPr lang="tr-TR" sz="2400" dirty="0" smtClean="0">
              <a:latin typeface="Arial" pitchFamily="34" charset="0"/>
              <a:cs typeface="Arial" pitchFamily="34" charset="0"/>
            </a:endParaRPr>
          </a:p>
          <a:p>
            <a:pPr algn="just">
              <a:buFont typeface="Wingdings" panose="05000000000000000000" pitchFamily="2" charset="2"/>
              <a:buChar char="Ø"/>
            </a:pPr>
            <a:r>
              <a:rPr lang="tr-TR" sz="2400" dirty="0" smtClean="0">
                <a:latin typeface="Arial" pitchFamily="34" charset="0"/>
                <a:cs typeface="Arial" pitchFamily="34" charset="0"/>
              </a:rPr>
              <a:t>K= (metal </a:t>
            </a:r>
            <a:r>
              <a:rPr lang="tr-TR" sz="2400" dirty="0" err="1" smtClean="0">
                <a:latin typeface="Arial" pitchFamily="34" charset="0"/>
                <a:cs typeface="Arial" pitchFamily="34" charset="0"/>
              </a:rPr>
              <a:t>şelat</a:t>
            </a:r>
            <a:r>
              <a:rPr lang="tr-TR" sz="2400" dirty="0" smtClean="0">
                <a:latin typeface="Arial" pitchFamily="34" charset="0"/>
                <a:cs typeface="Arial" pitchFamily="34" charset="0"/>
              </a:rPr>
              <a:t> ajanı)/(metal) (</a:t>
            </a:r>
            <a:r>
              <a:rPr lang="tr-TR" sz="2400" dirty="0" err="1" smtClean="0">
                <a:latin typeface="Arial" pitchFamily="34" charset="0"/>
                <a:cs typeface="Arial" pitchFamily="34" charset="0"/>
              </a:rPr>
              <a:t>şelat</a:t>
            </a:r>
            <a:r>
              <a:rPr lang="tr-TR" sz="2400" dirty="0" smtClean="0">
                <a:latin typeface="Arial" pitchFamily="34" charset="0"/>
                <a:cs typeface="Arial" pitchFamily="34" charset="0"/>
              </a:rPr>
              <a:t> ajanı) </a:t>
            </a:r>
          </a:p>
          <a:p>
            <a:pPr algn="just">
              <a:buFont typeface="Wingdings" panose="05000000000000000000" pitchFamily="2" charset="2"/>
              <a:buChar char="Ø"/>
            </a:pPr>
            <a:endParaRPr lang="tr-TR" sz="2400" dirty="0">
              <a:latin typeface="Arial" pitchFamily="34" charset="0"/>
              <a:cs typeface="Arial" pitchFamily="34" charset="0"/>
            </a:endParaRPr>
          </a:p>
          <a:p>
            <a:pPr marL="0" indent="0" algn="just">
              <a:buNone/>
            </a:pPr>
            <a:r>
              <a:rPr lang="tr-TR" sz="2400" dirty="0" err="1" smtClean="0">
                <a:latin typeface="Arial" pitchFamily="34" charset="0"/>
                <a:cs typeface="Arial" pitchFamily="34" charset="0"/>
              </a:rPr>
              <a:t>Stabilite</a:t>
            </a:r>
            <a:r>
              <a:rPr lang="tr-TR" sz="2400" dirty="0" smtClean="0">
                <a:latin typeface="Arial" pitchFamily="34" charset="0"/>
                <a:cs typeface="Arial" pitchFamily="34" charset="0"/>
              </a:rPr>
              <a:t> sabitinin artması, </a:t>
            </a:r>
            <a:r>
              <a:rPr lang="tr-TR" sz="2400" dirty="0" err="1" smtClean="0">
                <a:latin typeface="Arial" pitchFamily="34" charset="0"/>
                <a:cs typeface="Arial" pitchFamily="34" charset="0"/>
              </a:rPr>
              <a:t>şelat</a:t>
            </a:r>
            <a:r>
              <a:rPr lang="tr-TR" sz="2400" dirty="0" smtClean="0">
                <a:latin typeface="Arial" pitchFamily="34" charset="0"/>
                <a:cs typeface="Arial" pitchFamily="34" charset="0"/>
              </a:rPr>
              <a:t> ajanlarının </a:t>
            </a:r>
            <a:r>
              <a:rPr lang="tr-TR" sz="2400" dirty="0" err="1" smtClean="0">
                <a:latin typeface="Arial" pitchFamily="34" charset="0"/>
                <a:cs typeface="Arial" pitchFamily="34" charset="0"/>
              </a:rPr>
              <a:t>şelatlama</a:t>
            </a:r>
            <a:r>
              <a:rPr lang="tr-TR" sz="2400" dirty="0" smtClean="0">
                <a:latin typeface="Arial" pitchFamily="34" charset="0"/>
                <a:cs typeface="Arial" pitchFamily="34" charset="0"/>
              </a:rPr>
              <a:t> eğilimini arttırmaktadır.</a:t>
            </a:r>
          </a:p>
          <a:p>
            <a:pPr marL="0" indent="0" algn="just">
              <a:buNone/>
            </a:pPr>
            <a:r>
              <a:rPr lang="tr-TR" sz="2400" dirty="0" smtClean="0">
                <a:latin typeface="Arial" pitchFamily="34" charset="0"/>
                <a:cs typeface="Arial" pitchFamily="34" charset="0"/>
              </a:rPr>
              <a:t>Ayrıca </a:t>
            </a:r>
            <a:r>
              <a:rPr lang="tr-TR" sz="2400" dirty="0" err="1" smtClean="0">
                <a:latin typeface="Arial" pitchFamily="34" charset="0"/>
                <a:cs typeface="Arial" pitchFamily="34" charset="0"/>
              </a:rPr>
              <a:t>şelat</a:t>
            </a:r>
            <a:r>
              <a:rPr lang="tr-TR" sz="2400" dirty="0" smtClean="0">
                <a:latin typeface="Arial" pitchFamily="34" charset="0"/>
                <a:cs typeface="Arial" pitchFamily="34" charset="0"/>
              </a:rPr>
              <a:t> alanları, antioksidan değildir fakat </a:t>
            </a:r>
            <a:r>
              <a:rPr lang="tr-TR" sz="2400" dirty="0" err="1" smtClean="0">
                <a:latin typeface="Arial" pitchFamily="34" charset="0"/>
                <a:cs typeface="Arial" pitchFamily="34" charset="0"/>
              </a:rPr>
              <a:t>oksidasyonu</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katalizleyen</a:t>
            </a:r>
            <a:r>
              <a:rPr lang="tr-TR" sz="2400" dirty="0" smtClean="0">
                <a:latin typeface="Arial" pitchFamily="34" charset="0"/>
                <a:cs typeface="Arial" pitchFamily="34" charset="0"/>
              </a:rPr>
              <a:t> metal iyonlarını ortamdan uzaklaştırdığı için antioksidan </a:t>
            </a:r>
            <a:r>
              <a:rPr lang="tr-TR" sz="2400" dirty="0" err="1" smtClean="0">
                <a:latin typeface="Arial" pitchFamily="34" charset="0"/>
                <a:cs typeface="Arial" pitchFamily="34" charset="0"/>
              </a:rPr>
              <a:t>sinerjistleridir</a:t>
            </a:r>
            <a:r>
              <a:rPr lang="tr-TR" sz="2400" dirty="0" smtClean="0">
                <a:latin typeface="Arial" pitchFamily="34" charset="0"/>
                <a:cs typeface="Arial" pitchFamily="34" charset="0"/>
              </a:rPr>
              <a:t>. Bu nedenle, </a:t>
            </a:r>
            <a:r>
              <a:rPr lang="tr-TR" sz="2400" dirty="0" err="1">
                <a:latin typeface="Arial" pitchFamily="34" charset="0"/>
                <a:cs typeface="Arial" pitchFamily="34" charset="0"/>
              </a:rPr>
              <a:t>ş</a:t>
            </a:r>
            <a:r>
              <a:rPr lang="tr-TR" sz="2400" dirty="0" err="1" smtClean="0">
                <a:latin typeface="Arial" pitchFamily="34" charset="0"/>
                <a:cs typeface="Arial" pitchFamily="34" charset="0"/>
              </a:rPr>
              <a:t>elat</a:t>
            </a:r>
            <a:r>
              <a:rPr lang="tr-TR" sz="2400" dirty="0" smtClean="0">
                <a:latin typeface="Arial" pitchFamily="34" charset="0"/>
                <a:cs typeface="Arial" pitchFamily="34" charset="0"/>
              </a:rPr>
              <a:t> ajanları gıdalara antioksidanlarla birlikte katılmaktadır. </a:t>
            </a:r>
          </a:p>
          <a:p>
            <a:pPr marL="0" indent="0" algn="just">
              <a:buNone/>
            </a:pPr>
            <a:endParaRPr lang="tr-TR" sz="2400" dirty="0">
              <a:latin typeface="Arial" pitchFamily="34" charset="0"/>
              <a:cs typeface="Arial" pitchFamily="34" charset="0"/>
            </a:endParaRPr>
          </a:p>
          <a:p>
            <a:pPr marL="0" indent="0" algn="just">
              <a:buNone/>
            </a:pPr>
            <a:endParaRPr lang="tr-TR" sz="2400" dirty="0" smtClean="0">
              <a:latin typeface="Arial" pitchFamily="34" charset="0"/>
              <a:cs typeface="Arial" pitchFamily="34" charset="0"/>
            </a:endParaRPr>
          </a:p>
          <a:p>
            <a:pPr marL="0" indent="0" algn="just">
              <a:buNone/>
            </a:pPr>
            <a:endParaRPr lang="tr-TR" sz="2800" dirty="0" smtClean="0">
              <a:latin typeface="Arial" pitchFamily="34" charset="0"/>
              <a:cs typeface="Arial" pitchFamily="34" charset="0"/>
            </a:endParaRPr>
          </a:p>
          <a:p>
            <a:pPr algn="just">
              <a:buNone/>
            </a:pPr>
            <a:endParaRPr lang="tr-TR" sz="2800" dirty="0" smtClean="0"/>
          </a:p>
          <a:p>
            <a:pPr>
              <a:buNone/>
            </a:pP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1569</TotalTime>
  <Words>1228</Words>
  <Application>Microsoft Office PowerPoint</Application>
  <PresentationFormat>Ekran Gösterisi (4:3)</PresentationFormat>
  <Paragraphs>286</Paragraphs>
  <Slides>19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19</vt:i4>
      </vt:variant>
    </vt:vector>
  </HeadingPairs>
  <TitlesOfParts>
    <vt:vector size="24" baseType="lpstr">
      <vt:lpstr>Arial</vt:lpstr>
      <vt:lpstr>Calibri</vt:lpstr>
      <vt:lpstr>Calibri Light</vt:lpstr>
      <vt:lpstr>Wingdings</vt:lpstr>
      <vt:lpstr>Office Teması</vt:lpstr>
      <vt:lpstr>ŞELAT AJANLARI</vt:lpstr>
      <vt:lpstr>1. TANIM</vt:lpstr>
      <vt:lpstr>2. FONKSİYONLARI</vt:lpstr>
      <vt:lpstr>3. ETKİ MEKANİZMALARI</vt:lpstr>
      <vt:lpstr>3. ETKİ MEKANİZMALARI</vt:lpstr>
      <vt:lpstr>3. ETKİ MEKANİZMALARI</vt:lpstr>
      <vt:lpstr>3. ETKİ MEKANİZMALARI</vt:lpstr>
      <vt:lpstr>3. ETKİ MEKANİZMALARI</vt:lpstr>
      <vt:lpstr>3. ETKİ MEKANİZMALARI</vt:lpstr>
      <vt:lpstr>3. ETKİ MEKANİZMALARI</vt:lpstr>
      <vt:lpstr>3. ETKİ MEKANİZMALARI</vt:lpstr>
      <vt:lpstr>4. ŞELAT AJANLARININ    SINIFLANDIRILMASI</vt:lpstr>
      <vt:lpstr>4. ŞELAT AJANLARININ    SINIFLANDIRILMASI</vt:lpstr>
      <vt:lpstr>4. ŞELAT AJANLARININ    SINIFLANDIRILMASI</vt:lpstr>
      <vt:lpstr>4. ŞELAT AJANLARININ    SINIFLANDIRILMASI</vt:lpstr>
      <vt:lpstr>4. ŞELAT AJANLARININ    SINIFLANDIRILMASI</vt:lpstr>
      <vt:lpstr>4. ŞELAT AJANLARININ    SINIFLANDIRILMASI</vt:lpstr>
      <vt:lpstr>4. ŞELAT AJANLARININ    SINIFLANDIRILMASI</vt:lpstr>
      <vt:lpstr>SONUÇ</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Asitliği Düzenleyiciler</dc:title>
  <dc:creator>ekin</dc:creator>
  <cp:lastModifiedBy>Birce Taban</cp:lastModifiedBy>
  <cp:revision>123</cp:revision>
  <dcterms:created xsi:type="dcterms:W3CDTF">2018-11-20T12:30:36Z</dcterms:created>
  <dcterms:modified xsi:type="dcterms:W3CDTF">2019-01-02T13:57:31Z</dcterms:modified>
</cp:coreProperties>
</file>