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80" r:id="rId4"/>
    <p:sldId id="256" r:id="rId5"/>
    <p:sldId id="258" r:id="rId6"/>
    <p:sldId id="281" r:id="rId7"/>
    <p:sldId id="287" r:id="rId8"/>
    <p:sldId id="259" r:id="rId9"/>
    <p:sldId id="260" r:id="rId10"/>
    <p:sldId id="261" r:id="rId11"/>
    <p:sldId id="262" r:id="rId12"/>
    <p:sldId id="282" r:id="rId13"/>
    <p:sldId id="263" r:id="rId14"/>
    <p:sldId id="264" r:id="rId15"/>
    <p:sldId id="265" r:id="rId16"/>
    <p:sldId id="266" r:id="rId17"/>
    <p:sldId id="283" r:id="rId18"/>
    <p:sldId id="267" r:id="rId19"/>
    <p:sldId id="268" r:id="rId20"/>
    <p:sldId id="269" r:id="rId21"/>
    <p:sldId id="284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85" r:id="rId31"/>
    <p:sldId id="288" r:id="rId32"/>
    <p:sldId id="286" r:id="rId3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55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437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295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C43ED-7093-49FD-9B8A-5DCE90DEA67A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37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78235-7AEC-4F92-ADF8-3DF7A83863F9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70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D41AE-5689-4BFE-8989-EBD516608BCB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884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13AD2-7523-4A32-A467-DBA8467EB97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08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75C75-9D4E-4A9A-888E-6FC71BB5965D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96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83B0F-37A5-4CA5-B28F-A0B352B3BD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639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4EBFC-BB2B-450D-B8E4-199FCFC251A9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0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DC166-3784-4750-8DCF-D61213F0589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5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1980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C78B2-FFFA-48E9-B84A-2A54143C79A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03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64AC7-7A6D-4191-8570-A57C88ACDEC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977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201DF-46A4-4FA9-BB2B-6D0EAABC120B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5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05749-9129-41E6-A4CD-42AF2BA0DA4A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187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6B1B7-D47B-40D1-B0B9-3E6C578EACD6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30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A28E-CAFE-47B8-B3E3-AA5C907B135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969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CF47E-CF83-47E1-ADE3-1D702140FCA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32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725CF-3BA6-43FF-BFB9-16268B46F30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5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9597E-BEB3-47BC-9C42-8DDDE4C940F4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38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191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964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117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09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113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246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95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2660-6944-4B4C-B6EB-F12E67621AC4}" type="datetimeFigureOut">
              <a:rPr lang="tr-TR" smtClean="0"/>
              <a:t>3.11.2021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140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8C151-41D8-40CD-A0F5-A02A725D652D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3.11.2021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55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Manuel terapi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tr-TR" cap="none" dirty="0" smtClean="0"/>
              <a:t>Dr. Pınar Can</a:t>
            </a:r>
          </a:p>
          <a:p>
            <a:pPr algn="ctr"/>
            <a:r>
              <a:rPr lang="tr-TR" cap="none" dirty="0" smtClean="0"/>
              <a:t>pcan@ankara.edu.tr</a:t>
            </a:r>
            <a:endParaRPr lang="tr-TR" cap="none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08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845128"/>
            <a:ext cx="10131425" cy="2396835"/>
          </a:xfrm>
        </p:spPr>
        <p:txBody>
          <a:bodyPr>
            <a:normAutofit/>
          </a:bodyPr>
          <a:lstStyle/>
          <a:p>
            <a:r>
              <a:rPr lang="tr-TR" sz="2400" dirty="0"/>
              <a:t>Antikoagülan etkisi vardır ve hemodilüasyona yol </a:t>
            </a:r>
            <a:r>
              <a:rPr lang="tr-TR" sz="2400" dirty="0" smtClean="0"/>
              <a:t>açar</a:t>
            </a:r>
          </a:p>
          <a:p>
            <a:r>
              <a:rPr lang="tr-TR" sz="2400" dirty="0"/>
              <a:t>Ödemi azaltır (lenfatik drenajı artırarak)</a:t>
            </a:r>
          </a:p>
          <a:p>
            <a:r>
              <a:rPr lang="tr-TR" sz="2400" u="sng" dirty="0"/>
              <a:t>Düzenli</a:t>
            </a:r>
            <a:r>
              <a:rPr lang="tr-TR" sz="2400" dirty="0"/>
              <a:t> yapıldığı takdirde akyuvarların artmasını sağlayarak immün sistemi </a:t>
            </a:r>
            <a:r>
              <a:rPr lang="tr-TR" sz="2400" dirty="0" smtClean="0"/>
              <a:t>güçlendirir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1062663" y="3240594"/>
            <a:ext cx="4364182" cy="2676544"/>
            <a:chOff x="803564" y="3241963"/>
            <a:chExt cx="4364182" cy="2676544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9915" y="3241963"/>
              <a:ext cx="3605212" cy="2368767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803564" y="5610730"/>
              <a:ext cx="43641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https://encrypted-tbn0.gstatic.com/images?q=tbn:ANd9GcQPWlPOvVi8iEDEYfNuSF_yTxQEN8JY4QWrRg&amp;usqp=CAU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751514" y="3240594"/>
            <a:ext cx="4514546" cy="2570191"/>
            <a:chOff x="5751514" y="3240594"/>
            <a:chExt cx="4514546" cy="2570191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1514" y="3240594"/>
              <a:ext cx="4514546" cy="237013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076183" y="5610730"/>
              <a:ext cx="386520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https://www.vettimes.co.uk/app/uploads/2018/09/front-cover-dvd-photo-background-copy.jpg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509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41953" y="1031578"/>
            <a:ext cx="9975274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Kaslardaki kan akışını artırır, oksidasyonu ve difüzyonu artırarak kastan laktatın atılmasına yardımcı </a:t>
            </a:r>
            <a:r>
              <a:rPr lang="tr-TR" sz="2400" dirty="0" smtClean="0">
                <a:solidFill>
                  <a:prstClr val="white"/>
                </a:solidFill>
              </a:rPr>
              <a:t>olur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Aşırı </a:t>
            </a:r>
            <a:r>
              <a:rPr lang="tr-TR" sz="2400" dirty="0">
                <a:solidFill>
                  <a:prstClr val="white"/>
                </a:solidFill>
              </a:rPr>
              <a:t>aktivitenin neden olduğu kas hasarında damar duvarında biriken </a:t>
            </a:r>
            <a:r>
              <a:rPr lang="tr-TR" sz="2400" dirty="0" smtClean="0">
                <a:solidFill>
                  <a:prstClr val="white"/>
                </a:solidFill>
              </a:rPr>
              <a:t>akyuvarların azalmasına </a:t>
            </a:r>
            <a:r>
              <a:rPr lang="tr-TR" sz="2400" dirty="0">
                <a:solidFill>
                  <a:prstClr val="white"/>
                </a:solidFill>
              </a:rPr>
              <a:t>yardımcı </a:t>
            </a:r>
            <a:r>
              <a:rPr lang="tr-TR" sz="2400" dirty="0" smtClean="0">
                <a:solidFill>
                  <a:prstClr val="white"/>
                </a:solidFill>
              </a:rPr>
              <a:t>olur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A</a:t>
            </a:r>
            <a:r>
              <a:rPr lang="tr-TR" sz="2400" dirty="0" smtClean="0">
                <a:solidFill>
                  <a:prstClr val="white"/>
                </a:solidFill>
              </a:rPr>
              <a:t>ktivite </a:t>
            </a:r>
            <a:r>
              <a:rPr lang="tr-TR" sz="2400" dirty="0">
                <a:solidFill>
                  <a:prstClr val="white"/>
                </a:solidFill>
              </a:rPr>
              <a:t>sonrası yorgunluk seviyesini azaltır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493" y="3227051"/>
            <a:ext cx="4248150" cy="307194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01" y="3228812"/>
            <a:ext cx="4249387" cy="30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70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807044"/>
            <a:ext cx="10131425" cy="2352100"/>
          </a:xfrm>
        </p:spPr>
        <p:txBody>
          <a:bodyPr>
            <a:normAutofit/>
          </a:bodyPr>
          <a:lstStyle/>
          <a:p>
            <a:r>
              <a:rPr lang="tr-TR" sz="2400" dirty="0"/>
              <a:t>Kas kütlesini artırmaya yardımcı </a:t>
            </a:r>
            <a:r>
              <a:rPr lang="tr-TR" sz="2400" dirty="0" smtClean="0"/>
              <a:t>olur</a:t>
            </a:r>
          </a:p>
          <a:p>
            <a:r>
              <a:rPr lang="tr-TR" sz="2400" dirty="0" err="1" smtClean="0"/>
              <a:t>Endorfin</a:t>
            </a:r>
            <a:r>
              <a:rPr lang="tr-TR" sz="2400" dirty="0" smtClean="0"/>
              <a:t> salgılanmasını sağlayarak </a:t>
            </a:r>
            <a:r>
              <a:rPr lang="tr-TR" sz="2400" dirty="0"/>
              <a:t>ağrıyı azaltmaya yardımcı </a:t>
            </a:r>
            <a:r>
              <a:rPr lang="tr-TR" sz="2400" dirty="0" smtClean="0"/>
              <a:t>olur</a:t>
            </a:r>
          </a:p>
          <a:p>
            <a:r>
              <a:rPr lang="tr-TR" sz="2400" dirty="0" smtClean="0"/>
              <a:t>Rahatlama </a:t>
            </a:r>
            <a:r>
              <a:rPr lang="tr-TR" sz="2400" dirty="0"/>
              <a:t>sağlayarak stresi ve kaygıyı azaltır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3219450" y="3159143"/>
            <a:ext cx="4667250" cy="3278158"/>
            <a:chOff x="3219450" y="3159143"/>
            <a:chExt cx="4667250" cy="3278158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9450" y="3159143"/>
              <a:ext cx="4667250" cy="3099054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3819525" y="6218795"/>
              <a:ext cx="4067175" cy="218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https://s3-media0.fl.yelpcdn.com/bphoto/37vjL1PdtVHARiiWgdX7aQ/o.jpg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059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Dikkat!!!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1" y="1605619"/>
            <a:ext cx="5714999" cy="4074745"/>
          </a:xfrm>
        </p:spPr>
        <p:txBody>
          <a:bodyPr>
            <a:normAutofit/>
          </a:bodyPr>
          <a:lstStyle/>
          <a:p>
            <a:r>
              <a:rPr lang="tr-TR" sz="2400" dirty="0"/>
              <a:t>Atlarda ani hareketlerden kaçınılmalı</a:t>
            </a:r>
          </a:p>
          <a:p>
            <a:r>
              <a:rPr lang="tr-TR" sz="2400" dirty="0"/>
              <a:t>Box’ unda masaj yapılmalı</a:t>
            </a:r>
          </a:p>
          <a:p>
            <a:r>
              <a:rPr lang="tr-TR" sz="2400" dirty="0"/>
              <a:t>Kılların aksi istikametinde masaj </a:t>
            </a:r>
            <a:r>
              <a:rPr lang="tr-TR" sz="2400" u="sng" dirty="0"/>
              <a:t>yapılmamalı</a:t>
            </a:r>
          </a:p>
          <a:p>
            <a:r>
              <a:rPr lang="tr-TR" sz="2400" dirty="0"/>
              <a:t>Kramplı bölgelerde sirküler hareketler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774874" y="1605619"/>
            <a:ext cx="4570356" cy="3805280"/>
            <a:chOff x="6774874" y="1605619"/>
            <a:chExt cx="4570356" cy="380528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4874" y="1605619"/>
              <a:ext cx="4570356" cy="3589836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7329054" y="5195455"/>
              <a:ext cx="38931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https://i.pinimg.com/564x/61/3f/35/613f35324ec46af945084fb89325b9f2.jpg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866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0493" y="621237"/>
            <a:ext cx="10131425" cy="2537599"/>
          </a:xfrm>
        </p:spPr>
        <p:txBody>
          <a:bodyPr>
            <a:normAutofit/>
          </a:bodyPr>
          <a:lstStyle/>
          <a:p>
            <a:r>
              <a:rPr lang="tr-TR" sz="2400" dirty="0"/>
              <a:t>Kas lifleri yönünde veya transvers hareketler</a:t>
            </a:r>
          </a:p>
          <a:p>
            <a:r>
              <a:rPr lang="tr-TR" sz="2400" dirty="0"/>
              <a:t>Ağrı duyulan bölgede </a:t>
            </a:r>
            <a:r>
              <a:rPr lang="tr-TR" sz="2400" dirty="0" smtClean="0"/>
              <a:t>hasta </a:t>
            </a:r>
            <a:r>
              <a:rPr lang="tr-TR" sz="2400" dirty="0"/>
              <a:t>hareketleri ile belli eder</a:t>
            </a:r>
          </a:p>
          <a:p>
            <a:r>
              <a:rPr lang="tr-TR" sz="2400" dirty="0"/>
              <a:t>Masajı uygulayan kişinin konforlu olması gerekir</a:t>
            </a:r>
          </a:p>
          <a:p>
            <a:r>
              <a:rPr lang="tr-TR" sz="2400" dirty="0" smtClean="0"/>
              <a:t>Köpeğin </a:t>
            </a:r>
            <a:r>
              <a:rPr lang="tr-TR" sz="2400" dirty="0"/>
              <a:t>konforlu bir şekilde yan yatış pozisyonunda olması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6375932" y="3158836"/>
            <a:ext cx="3890128" cy="3352800"/>
            <a:chOff x="6211262" y="3280023"/>
            <a:chExt cx="3967036" cy="354735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1262" y="3280023"/>
              <a:ext cx="3879273" cy="3309505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6211263" y="6589530"/>
              <a:ext cx="3967035" cy="237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https://i.pinimg.com/originals/f4/c0/c9/f4c0c9a69ffcfdb84981473bf65867d8.jpg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1050644" y="3158836"/>
            <a:ext cx="4214084" cy="3382864"/>
            <a:chOff x="1050644" y="3158836"/>
            <a:chExt cx="4214084" cy="3382864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644" y="3158836"/>
              <a:ext cx="4214084" cy="3182809"/>
            </a:xfrm>
            <a:prstGeom prst="rect">
              <a:avLst/>
            </a:prstGeom>
          </p:spPr>
        </p:pic>
        <p:sp>
          <p:nvSpPr>
            <p:cNvPr id="9" name="Dikdörtgen 8"/>
            <p:cNvSpPr/>
            <p:nvPr/>
          </p:nvSpPr>
          <p:spPr>
            <a:xfrm>
              <a:off x="1459353" y="6341645"/>
              <a:ext cx="339666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https://i.pinimg.com/originals/93/0d/0f/930d0f954fba3e326c0fa0042d685766.jpg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66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965539"/>
          </a:xfrm>
        </p:spPr>
        <p:txBody>
          <a:bodyPr>
            <a:normAutofit/>
          </a:bodyPr>
          <a:lstStyle/>
          <a:p>
            <a:r>
              <a:rPr lang="tr-TR" sz="3200" cap="none" dirty="0" smtClean="0"/>
              <a:t>Masaj Teknikleri</a:t>
            </a:r>
            <a:endParaRPr lang="tr-TR" sz="28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1380802"/>
            <a:ext cx="7128163" cy="1950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FFFF00"/>
                </a:solidFill>
              </a:rPr>
              <a:t>Sıvazlama (stroking)</a:t>
            </a:r>
          </a:p>
          <a:p>
            <a:pPr marL="0" indent="0">
              <a:buNone/>
            </a:pPr>
            <a:r>
              <a:rPr lang="tr-TR" sz="2400" dirty="0"/>
              <a:t>Genellikle kasın yönüne paralel</a:t>
            </a:r>
            <a:r>
              <a:rPr lang="tr-TR" sz="2400" dirty="0" smtClean="0"/>
              <a:t>, </a:t>
            </a:r>
            <a:r>
              <a:rPr lang="tr-TR" sz="2400" dirty="0"/>
              <a:t>hafif ila orta basınçta uzun yavaş </a:t>
            </a:r>
            <a:r>
              <a:rPr lang="tr-TR" sz="2400" dirty="0" smtClean="0"/>
              <a:t>sıvazlama hareketlerinden oluşur. </a:t>
            </a:r>
            <a:r>
              <a:rPr lang="tr-TR" sz="2400" dirty="0" err="1" smtClean="0"/>
              <a:t>Proksimalden</a:t>
            </a:r>
            <a:r>
              <a:rPr lang="tr-TR" sz="2400" dirty="0" smtClean="0"/>
              <a:t> başlayarak </a:t>
            </a:r>
            <a:r>
              <a:rPr lang="tr-TR" sz="2400" dirty="0" err="1" smtClean="0"/>
              <a:t>distale</a:t>
            </a:r>
            <a:r>
              <a:rPr lang="tr-TR" sz="2400" dirty="0" smtClean="0"/>
              <a:t> doğru yapılır.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5493328" y="43440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Terapiye başlamak için iyi bir yöntemdir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Ağrı ve kas spazmını </a:t>
            </a:r>
            <a:r>
              <a:rPr lang="tr-TR" sz="2400" dirty="0" smtClean="0"/>
              <a:t>azaltır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/>
              <a:t>Uyarıcı </a:t>
            </a:r>
            <a:r>
              <a:rPr lang="tr-TR" sz="2400" dirty="0"/>
              <a:t>bir etkiye sahiptir</a:t>
            </a:r>
          </a:p>
        </p:txBody>
      </p:sp>
      <p:grpSp>
        <p:nvGrpSpPr>
          <p:cNvPr id="13" name="Grup 12"/>
          <p:cNvGrpSpPr/>
          <p:nvPr/>
        </p:nvGrpSpPr>
        <p:grpSpPr>
          <a:xfrm>
            <a:off x="7778493" y="802055"/>
            <a:ext cx="3810835" cy="2870907"/>
            <a:chOff x="7778493" y="802055"/>
            <a:chExt cx="3810835" cy="2870907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8493" y="802055"/>
              <a:ext cx="3810835" cy="2870907"/>
            </a:xfrm>
            <a:prstGeom prst="rect">
              <a:avLst/>
            </a:prstGeom>
          </p:spPr>
        </p:pic>
        <p:sp>
          <p:nvSpPr>
            <p:cNvPr id="12" name="Metin kutusu 11"/>
            <p:cNvSpPr txBox="1"/>
            <p:nvPr/>
          </p:nvSpPr>
          <p:spPr>
            <a:xfrm>
              <a:off x="7778494" y="3328239"/>
              <a:ext cx="1434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solidFill>
                    <a:schemeClr val="bg1"/>
                  </a:solidFill>
                </a:rPr>
                <a:t>Coates, 2018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810491" y="3328239"/>
            <a:ext cx="4807528" cy="3225564"/>
            <a:chOff x="810491" y="3328239"/>
            <a:chExt cx="4807528" cy="3225564"/>
          </a:xfrm>
        </p:grpSpPr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268" y="3328239"/>
              <a:ext cx="4034011" cy="3025509"/>
            </a:xfrm>
            <a:prstGeom prst="rect">
              <a:avLst/>
            </a:prstGeom>
          </p:spPr>
        </p:pic>
        <p:sp>
          <p:nvSpPr>
            <p:cNvPr id="15" name="Dikdörtgen 14"/>
            <p:cNvSpPr/>
            <p:nvPr/>
          </p:nvSpPr>
          <p:spPr>
            <a:xfrm>
              <a:off x="810491" y="6353748"/>
              <a:ext cx="480752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https://cdn.shopify.com/s/files/1/0062/5036/4993/files/Equine-Effleurage-and-Reiki-Plex_large.jpg?v=1548346704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41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02051" y="1507936"/>
            <a:ext cx="74245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/>
              <a:t>G</a:t>
            </a:r>
            <a:r>
              <a:rPr lang="tr-TR" sz="2000" dirty="0" smtClean="0"/>
              <a:t>enellikle masaja </a:t>
            </a:r>
            <a:r>
              <a:rPr lang="tr-TR" sz="2000" dirty="0"/>
              <a:t>başlamak için </a:t>
            </a:r>
            <a:r>
              <a:rPr lang="tr-TR" sz="2000" dirty="0" smtClean="0"/>
              <a:t>yapılır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/>
              <a:t>R</a:t>
            </a:r>
            <a:r>
              <a:rPr lang="tr-TR" sz="2000" dirty="0" smtClean="0"/>
              <a:t>ahatlama </a:t>
            </a:r>
            <a:r>
              <a:rPr lang="tr-TR" sz="2000" dirty="0"/>
              <a:t>ve şişliği azaltmak için </a:t>
            </a:r>
            <a:r>
              <a:rPr lang="tr-TR" sz="2000" dirty="0" smtClean="0"/>
              <a:t>faydalıdır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Patiler </a:t>
            </a:r>
            <a:r>
              <a:rPr lang="tr-TR" sz="2000" dirty="0"/>
              <a:t>gibi </a:t>
            </a:r>
            <a:r>
              <a:rPr lang="tr-TR" sz="2000" dirty="0" err="1" smtClean="0"/>
              <a:t>distal</a:t>
            </a:r>
            <a:r>
              <a:rPr lang="tr-TR" sz="2000" dirty="0" smtClean="0"/>
              <a:t> </a:t>
            </a:r>
            <a:r>
              <a:rPr lang="tr-TR" sz="2000" dirty="0"/>
              <a:t>bir bölgeden başlayarak, eller orta basınç kullanarak </a:t>
            </a:r>
            <a:r>
              <a:rPr lang="tr-TR" sz="2000" dirty="0" smtClean="0"/>
              <a:t>proksimale doğru </a:t>
            </a:r>
            <a:r>
              <a:rPr lang="tr-TR" sz="2000" dirty="0"/>
              <a:t>hareket </a:t>
            </a:r>
            <a:r>
              <a:rPr lang="tr-TR" sz="2000" dirty="0" smtClean="0"/>
              <a:t>ettirilir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Bu</a:t>
            </a:r>
            <a:r>
              <a:rPr lang="tr-TR" sz="2000" dirty="0"/>
              <a:t>, vücuttaki toksinleri lenf düğümlerine doğru hareket </a:t>
            </a:r>
            <a:r>
              <a:rPr lang="tr-TR" sz="2000" dirty="0" smtClean="0"/>
              <a:t>ettirmeye </a:t>
            </a:r>
            <a:r>
              <a:rPr lang="tr-TR" sz="2000" dirty="0"/>
              <a:t>ve drenaja yardımcı </a:t>
            </a:r>
            <a:r>
              <a:rPr lang="tr-TR" sz="2000" dirty="0" smtClean="0"/>
              <a:t>olur</a:t>
            </a:r>
            <a:endParaRPr lang="tr-TR" sz="2000" dirty="0"/>
          </a:p>
        </p:txBody>
      </p:sp>
      <p:sp>
        <p:nvSpPr>
          <p:cNvPr id="4" name="Dikdörtgen 3"/>
          <p:cNvSpPr/>
          <p:nvPr/>
        </p:nvSpPr>
        <p:spPr>
          <a:xfrm>
            <a:off x="902051" y="930625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FFFF00"/>
                </a:solidFill>
                <a:latin typeface="Frutiger-Bold"/>
              </a:rPr>
              <a:t>Öfloraj</a:t>
            </a:r>
            <a:endParaRPr lang="tr-TR" sz="2400" dirty="0">
              <a:solidFill>
                <a:srgbClr val="FFFF00"/>
              </a:solidFill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2877707" y="3920921"/>
            <a:ext cx="3473218" cy="2801457"/>
            <a:chOff x="2877707" y="3990108"/>
            <a:chExt cx="3473218" cy="2801457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 rotWithShape="1">
            <a:blip r:embed="rId2"/>
            <a:srcRect t="6333" b="2317"/>
            <a:stretch/>
          </p:blipFill>
          <p:spPr>
            <a:xfrm>
              <a:off x="2877707" y="3990108"/>
              <a:ext cx="3473218" cy="2507603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3415897" y="6483788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8533995" y="930625"/>
            <a:ext cx="3113404" cy="4391025"/>
            <a:chOff x="8533995" y="930625"/>
            <a:chExt cx="3113404" cy="4391025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3"/>
            <a:srcRect r="55134"/>
            <a:stretch/>
          </p:blipFill>
          <p:spPr>
            <a:xfrm>
              <a:off x="8533995" y="930625"/>
              <a:ext cx="2905991" cy="4391025"/>
            </a:xfrm>
            <a:prstGeom prst="rect">
              <a:avLst/>
            </a:prstGeom>
          </p:spPr>
        </p:pic>
        <p:sp>
          <p:nvSpPr>
            <p:cNvPr id="9" name="Dikdörtgen 8"/>
            <p:cNvSpPr/>
            <p:nvPr/>
          </p:nvSpPr>
          <p:spPr>
            <a:xfrm rot="16200000">
              <a:off x="9464267" y="2991590"/>
              <a:ext cx="415082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http://www.kirsty-davis-equine.co.uk/images/massage-images/KD_Image9_2_LG.jpg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10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1821195"/>
            <a:ext cx="7682343" cy="36491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Elin avuç </a:t>
            </a:r>
            <a:r>
              <a:rPr lang="tr-TR" sz="2400" dirty="0" smtClean="0"/>
              <a:t>içi, kas </a:t>
            </a:r>
            <a:r>
              <a:rPr lang="tr-TR" sz="2400" dirty="0"/>
              <a:t>üzerine yerleştirilerek basınç uygulanır</a:t>
            </a:r>
            <a:r>
              <a:rPr lang="tr-TR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Bu </a:t>
            </a:r>
            <a:r>
              <a:rPr lang="tr-TR" sz="2400" dirty="0"/>
              <a:t>basınç, başka bir alana geçmeden önce 15 saniye boyunca </a:t>
            </a:r>
            <a:r>
              <a:rPr lang="tr-TR" sz="2400" dirty="0" smtClean="0"/>
              <a:t>uygulanır.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Bu </a:t>
            </a:r>
            <a:r>
              <a:rPr lang="tr-TR" sz="2400" dirty="0"/>
              <a:t>manevra birkaç kez tekrarlanmalıdır</a:t>
            </a:r>
            <a:r>
              <a:rPr lang="tr-TR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İlk başta kan </a:t>
            </a:r>
            <a:r>
              <a:rPr lang="tr-TR" sz="2400" dirty="0"/>
              <a:t>akışını </a:t>
            </a:r>
            <a:r>
              <a:rPr lang="tr-TR" sz="2400" dirty="0" smtClean="0"/>
              <a:t>kısıtlanır </a:t>
            </a:r>
            <a:r>
              <a:rPr lang="tr-TR" sz="2400" dirty="0"/>
              <a:t>ve ardından </a:t>
            </a:r>
            <a:r>
              <a:rPr lang="tr-TR" sz="2400" dirty="0" smtClean="0"/>
              <a:t>basınç kaldırılarak dolaşım tekrar artar </a:t>
            </a:r>
            <a:r>
              <a:rPr lang="tr-TR" sz="2400" dirty="0"/>
              <a:t>ve </a:t>
            </a:r>
            <a:r>
              <a:rPr lang="tr-TR" sz="2400" dirty="0" smtClean="0"/>
              <a:t>bu gerginliği </a:t>
            </a:r>
            <a:r>
              <a:rPr lang="tr-TR" sz="2400" dirty="0"/>
              <a:t>azaltmaya yardımcı </a:t>
            </a:r>
            <a:r>
              <a:rPr lang="tr-TR" sz="2400" dirty="0" smtClean="0"/>
              <a:t>olur.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969875" y="75909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FFFF00"/>
                </a:solidFill>
              </a:rPr>
              <a:t>Kompresyon</a:t>
            </a:r>
            <a:endParaRPr lang="tr-TR" sz="2400" dirty="0">
              <a:solidFill>
                <a:srgbClr val="FFFF00"/>
              </a:solidFill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8246839" y="371587"/>
            <a:ext cx="3201101" cy="2899215"/>
            <a:chOff x="8505990" y="759090"/>
            <a:chExt cx="3201101" cy="2899215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990" y="759090"/>
              <a:ext cx="3201101" cy="2591438"/>
            </a:xfrm>
            <a:prstGeom prst="rect">
              <a:avLst/>
            </a:prstGeom>
          </p:spPr>
        </p:pic>
        <p:sp>
          <p:nvSpPr>
            <p:cNvPr id="9" name="Metin kutusu 8"/>
            <p:cNvSpPr txBox="1"/>
            <p:nvPr/>
          </p:nvSpPr>
          <p:spPr>
            <a:xfrm>
              <a:off x="9067641" y="3350528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8246839" y="3284124"/>
            <a:ext cx="3501816" cy="2621475"/>
            <a:chOff x="8246839" y="3284124"/>
            <a:chExt cx="3501816" cy="2621475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 rotWithShape="1">
            <a:blip r:embed="rId3"/>
            <a:srcRect r="7472" b="2355"/>
            <a:stretch/>
          </p:blipFill>
          <p:spPr>
            <a:xfrm>
              <a:off x="8246839" y="3284124"/>
              <a:ext cx="3385693" cy="2586451"/>
            </a:xfrm>
            <a:prstGeom prst="rect">
              <a:avLst/>
            </a:prstGeom>
          </p:spPr>
        </p:pic>
        <p:sp>
          <p:nvSpPr>
            <p:cNvPr id="12" name="Metin kutusu 11"/>
            <p:cNvSpPr txBox="1"/>
            <p:nvPr/>
          </p:nvSpPr>
          <p:spPr>
            <a:xfrm>
              <a:off x="10432473" y="5597822"/>
              <a:ext cx="1316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solidFill>
                    <a:schemeClr val="bg1"/>
                  </a:solidFill>
                </a:rPr>
                <a:t>Palmer, 2012</a:t>
              </a:r>
              <a:endParaRPr lang="tr-TR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15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7476" y="1168924"/>
            <a:ext cx="9497288" cy="2682640"/>
          </a:xfrm>
        </p:spPr>
        <p:txBody>
          <a:bodyPr>
            <a:normAutofit/>
          </a:bodyPr>
          <a:lstStyle/>
          <a:p>
            <a:r>
              <a:rPr lang="tr-TR" sz="2400" dirty="0" smtClean="0"/>
              <a:t>Tonusu </a:t>
            </a:r>
            <a:r>
              <a:rPr lang="tr-TR" sz="2400" dirty="0"/>
              <a:t>artmış bir alan veya spazm, bir elimizi o bölge üzerine yerleştirmek suretiyle gevşetilebilir</a:t>
            </a:r>
          </a:p>
          <a:p>
            <a:r>
              <a:rPr lang="tr-TR" sz="2400" dirty="0"/>
              <a:t>Isı bölgede hapsedilir, lokal dolaşım artırılır ve lokal gevşeme uyarılır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907476" y="984258"/>
            <a:ext cx="5498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FFFF00"/>
                </a:solidFill>
              </a:rPr>
              <a:t>Tutma ve Yerleştirme (Holding/Placing)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1248845" y="3717788"/>
            <a:ext cx="3404346" cy="2594340"/>
            <a:chOff x="1248845" y="3717788"/>
            <a:chExt cx="3404346" cy="259434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8845" y="3717788"/>
              <a:ext cx="3404346" cy="2286563"/>
            </a:xfrm>
            <a:prstGeom prst="rect">
              <a:avLst/>
            </a:prstGeom>
          </p:spPr>
        </p:pic>
        <p:sp>
          <p:nvSpPr>
            <p:cNvPr id="7" name="Metin kutusu 6"/>
            <p:cNvSpPr txBox="1"/>
            <p:nvPr/>
          </p:nvSpPr>
          <p:spPr>
            <a:xfrm>
              <a:off x="1752599" y="6004351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6160498" y="3717787"/>
            <a:ext cx="3546763" cy="2530613"/>
            <a:chOff x="6160498" y="3717787"/>
            <a:chExt cx="3546763" cy="2530613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958" y="3717787"/>
              <a:ext cx="3429845" cy="2286563"/>
            </a:xfrm>
            <a:prstGeom prst="rect">
              <a:avLst/>
            </a:prstGeom>
          </p:spPr>
        </p:pic>
        <p:sp>
          <p:nvSpPr>
            <p:cNvPr id="11" name="Dikdörtgen 10"/>
            <p:cNvSpPr/>
            <p:nvPr/>
          </p:nvSpPr>
          <p:spPr>
            <a:xfrm>
              <a:off x="6160498" y="5940623"/>
              <a:ext cx="35467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https://www.yourhorse.co.uk/advice/questions-and-answers/article/what-massage-can-i-do-in-winter-to-help-my-horse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913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857521" y="902915"/>
            <a:ext cx="4961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FFFF00"/>
                </a:solidFill>
              </a:rPr>
              <a:t>Darbeleme (Perküsyon/Tapotman</a:t>
            </a:r>
            <a:r>
              <a:rPr lang="tr-TR" sz="2400" dirty="0" smtClean="0">
                <a:solidFill>
                  <a:srgbClr val="FFFF00"/>
                </a:solidFill>
              </a:rPr>
              <a:t>)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857521" y="1364580"/>
            <a:ext cx="9408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Perküsyon; </a:t>
            </a:r>
            <a:r>
              <a:rPr lang="tr-TR" sz="2400" dirty="0"/>
              <a:t>hacking (devamlı ve tempolu vurma), clapping (alkışlar gibi vurma) ve pouding (havanda döver gibi vurma) gibi hareketleri içerir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Kaudal veya gluteal kaslar gibi bölgelerde tonus artışı varsa, claping ya da hacking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Kas güçsüzlüğü olan bölgelerde </a:t>
            </a:r>
          </a:p>
        </p:txBody>
      </p:sp>
      <p:grpSp>
        <p:nvGrpSpPr>
          <p:cNvPr id="12" name="Grup 11"/>
          <p:cNvGrpSpPr/>
          <p:nvPr/>
        </p:nvGrpSpPr>
        <p:grpSpPr>
          <a:xfrm>
            <a:off x="1389693" y="3760222"/>
            <a:ext cx="3455157" cy="2607042"/>
            <a:chOff x="1389693" y="3760222"/>
            <a:chExt cx="3455157" cy="2607042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693" y="3760222"/>
              <a:ext cx="3455157" cy="2299266"/>
            </a:xfrm>
            <a:prstGeom prst="rect">
              <a:avLst/>
            </a:prstGeom>
          </p:spPr>
        </p:pic>
        <p:sp>
          <p:nvSpPr>
            <p:cNvPr id="11" name="Metin kutusu 10"/>
            <p:cNvSpPr txBox="1"/>
            <p:nvPr/>
          </p:nvSpPr>
          <p:spPr>
            <a:xfrm>
              <a:off x="1899011" y="6059487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6143682" y="3760222"/>
            <a:ext cx="3758450" cy="2607041"/>
            <a:chOff x="6143682" y="3760222"/>
            <a:chExt cx="3758450" cy="2607041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3682" y="3760222"/>
              <a:ext cx="3758450" cy="2299265"/>
            </a:xfrm>
            <a:prstGeom prst="rect">
              <a:avLst/>
            </a:prstGeom>
          </p:spPr>
        </p:pic>
        <p:sp>
          <p:nvSpPr>
            <p:cNvPr id="13" name="Metin kutusu 12"/>
            <p:cNvSpPr txBox="1"/>
            <p:nvPr/>
          </p:nvSpPr>
          <p:spPr>
            <a:xfrm>
              <a:off x="7364816" y="6059486"/>
              <a:ext cx="1316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Palmer, 2012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09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55962" y="616089"/>
            <a:ext cx="91162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Manuel </a:t>
            </a:r>
            <a:r>
              <a:rPr lang="tr-TR" sz="2400" dirty="0" smtClean="0"/>
              <a:t>uygulamalar, hastanın iyi bir şekilde değerlendirilmesi </a:t>
            </a:r>
            <a:r>
              <a:rPr lang="tr-TR" sz="2400" dirty="0"/>
              <a:t>ve </a:t>
            </a:r>
            <a:r>
              <a:rPr lang="tr-TR" sz="2400" dirty="0" smtClean="0"/>
              <a:t>tedavisi </a:t>
            </a:r>
            <a:r>
              <a:rPr lang="tr-TR" sz="2400" dirty="0"/>
              <a:t>için çok </a:t>
            </a:r>
            <a:r>
              <a:rPr lang="tr-TR" sz="2400" dirty="0" smtClean="0"/>
              <a:t>önemlidir.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Yumuşak </a:t>
            </a:r>
            <a:r>
              <a:rPr lang="tr-TR" sz="2400" dirty="0"/>
              <a:t>doku anormalliklerinin, osteokinematik ve artrokinematik </a:t>
            </a:r>
            <a:r>
              <a:rPr lang="tr-TR" sz="2400" dirty="0" err="1"/>
              <a:t>disfonksiyonun</a:t>
            </a:r>
            <a:r>
              <a:rPr lang="tr-TR" sz="2400" dirty="0"/>
              <a:t> </a:t>
            </a:r>
            <a:r>
              <a:rPr lang="tr-TR" sz="2400" dirty="0" smtClean="0"/>
              <a:t>ve </a:t>
            </a:r>
            <a:r>
              <a:rPr lang="tr-TR" sz="2400" dirty="0"/>
              <a:t>ağrının değerlendirilmesi ve tedavisinde kullanılır</a:t>
            </a:r>
            <a:r>
              <a:rPr lang="tr-TR" sz="2400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manuel uygulamalar;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 </a:t>
            </a:r>
            <a:r>
              <a:rPr lang="tr-TR" sz="2400" dirty="0" smtClean="0"/>
              <a:t>  	- Yumuşak doku mobilizasyonu (masaj), 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smtClean="0"/>
              <a:t>- Pasif eklem açıklığı egzersizleri (PROM), 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smtClean="0"/>
              <a:t>- Germe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smtClean="0"/>
              <a:t>- Eklem mobilizasyonu</a:t>
            </a:r>
          </a:p>
        </p:txBody>
      </p:sp>
    </p:spTree>
    <p:extLst>
      <p:ext uri="{BB962C8B-B14F-4D97-AF65-F5344CB8AC3E}">
        <p14:creationId xmlns:p14="http://schemas.microsoft.com/office/powerpoint/2010/main" val="776941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122218" y="1134209"/>
            <a:ext cx="83681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Hacking, </a:t>
            </a:r>
            <a:r>
              <a:rPr lang="tr-TR" sz="2400" dirty="0" smtClean="0">
                <a:solidFill>
                  <a:prstClr val="white"/>
                </a:solidFill>
              </a:rPr>
              <a:t>kaslara dikey </a:t>
            </a:r>
            <a:r>
              <a:rPr lang="tr-TR" sz="2400" dirty="0">
                <a:solidFill>
                  <a:prstClr val="white"/>
                </a:solidFill>
              </a:rPr>
              <a:t>olarak düşen </a:t>
            </a:r>
            <a:r>
              <a:rPr lang="tr-TR" sz="2400" dirty="0" smtClean="0">
                <a:solidFill>
                  <a:prstClr val="white"/>
                </a:solidFill>
              </a:rPr>
              <a:t>ellerin </a:t>
            </a:r>
            <a:r>
              <a:rPr lang="tr-TR" sz="2400" dirty="0">
                <a:solidFill>
                  <a:prstClr val="white"/>
                </a:solidFill>
              </a:rPr>
              <a:t>ulnar sınırı ile dönüşümlü olarak açık eller </a:t>
            </a:r>
            <a:r>
              <a:rPr lang="tr-TR" sz="2400" dirty="0" smtClean="0">
                <a:solidFill>
                  <a:prstClr val="white"/>
                </a:solidFill>
              </a:rPr>
              <a:t>kullanılarak gerçekleştirilir.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tr-TR" sz="2400" dirty="0" smtClean="0">
                <a:solidFill>
                  <a:prstClr val="white"/>
                </a:solidFill>
              </a:rPr>
              <a:t>Hem clapping </a:t>
            </a:r>
            <a:r>
              <a:rPr lang="tr-TR" sz="2400" dirty="0">
                <a:solidFill>
                  <a:prstClr val="white"/>
                </a:solidFill>
              </a:rPr>
              <a:t>hem de </a:t>
            </a:r>
            <a:r>
              <a:rPr lang="tr-TR" sz="2400" dirty="0" smtClean="0">
                <a:solidFill>
                  <a:prstClr val="white"/>
                </a:solidFill>
              </a:rPr>
              <a:t>hacking, </a:t>
            </a:r>
            <a:r>
              <a:rPr lang="tr-TR" sz="2400" dirty="0">
                <a:solidFill>
                  <a:prstClr val="white"/>
                </a:solidFill>
              </a:rPr>
              <a:t>tedavi edilen alanlarda genel dolaşımı iyileştirerek rahatlamayı teşvik eder.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4114800" y="3309895"/>
            <a:ext cx="3404346" cy="2560680"/>
            <a:chOff x="1122218" y="3385428"/>
            <a:chExt cx="3404346" cy="256068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2218" y="3385428"/>
              <a:ext cx="3404346" cy="2248453"/>
            </a:xfrm>
            <a:prstGeom prst="rect">
              <a:avLst/>
            </a:prstGeom>
          </p:spPr>
        </p:pic>
        <p:sp>
          <p:nvSpPr>
            <p:cNvPr id="5" name="Metin kutusu 4"/>
            <p:cNvSpPr txBox="1"/>
            <p:nvPr/>
          </p:nvSpPr>
          <p:spPr>
            <a:xfrm>
              <a:off x="1625972" y="5638331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086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140347" y="902916"/>
            <a:ext cx="3676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FFFF00"/>
                </a:solidFill>
              </a:rPr>
              <a:t>Derin Transvers Friksiyon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780130" y="1499121"/>
            <a:ext cx="77265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 </a:t>
            </a:r>
            <a:r>
              <a:rPr lang="tr-TR" sz="2400" dirty="0" err="1" smtClean="0"/>
              <a:t>Skar</a:t>
            </a:r>
            <a:r>
              <a:rPr lang="tr-TR" sz="2400" dirty="0" smtClean="0"/>
              <a:t> </a:t>
            </a:r>
            <a:r>
              <a:rPr lang="tr-TR" sz="2400" dirty="0"/>
              <a:t>dokuyu azaltmak amacıyla kas, ligament ve tendo gibi derin yapılara </a:t>
            </a:r>
            <a:r>
              <a:rPr lang="tr-TR" sz="2400" dirty="0" smtClean="0"/>
              <a:t> </a:t>
            </a:r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 İşaret </a:t>
            </a:r>
            <a:r>
              <a:rPr lang="tr-TR" sz="2400" dirty="0"/>
              <a:t>ve orta parmak kas lifinin üzerine 90º açıyla yerleştirilir, kas lifinin yönüne dik gelecek şekilde basınç uygulanır.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Bu hareket 10 kez yapıldıktan sonra 3-10 set halinde </a:t>
            </a:r>
            <a:r>
              <a:rPr lang="tr-TR" sz="2400" dirty="0" smtClean="0"/>
              <a:t>uygulanabilir.</a:t>
            </a:r>
            <a:endParaRPr lang="tr-TR" sz="2400" dirty="0"/>
          </a:p>
        </p:txBody>
      </p:sp>
      <p:grpSp>
        <p:nvGrpSpPr>
          <p:cNvPr id="13" name="Grup 12"/>
          <p:cNvGrpSpPr/>
          <p:nvPr/>
        </p:nvGrpSpPr>
        <p:grpSpPr>
          <a:xfrm>
            <a:off x="8742218" y="902916"/>
            <a:ext cx="3080368" cy="4040332"/>
            <a:chOff x="8742218" y="902916"/>
            <a:chExt cx="3080368" cy="4040332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2218" y="902916"/>
              <a:ext cx="2767351" cy="4040332"/>
            </a:xfrm>
            <a:prstGeom prst="rect">
              <a:avLst/>
            </a:prstGeom>
          </p:spPr>
        </p:pic>
        <p:sp>
          <p:nvSpPr>
            <p:cNvPr id="12" name="Dikdörtgen 11"/>
            <p:cNvSpPr/>
            <p:nvPr/>
          </p:nvSpPr>
          <p:spPr>
            <a:xfrm rot="16200000">
              <a:off x="9705660" y="2826322"/>
              <a:ext cx="3920835" cy="313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https://practicalhorsemanmag.com/.image/c_limit%2Ccs_srgb%2Cq_auto:good%2Cw_600/MTQ0ODEwNTE0NTY3MzQxNDMw/ph-09-horse-hock-massage.webp</a:t>
              </a:r>
            </a:p>
          </p:txBody>
        </p:sp>
      </p:grpSp>
      <p:grpSp>
        <p:nvGrpSpPr>
          <p:cNvPr id="2" name="Grup 1"/>
          <p:cNvGrpSpPr/>
          <p:nvPr/>
        </p:nvGrpSpPr>
        <p:grpSpPr>
          <a:xfrm>
            <a:off x="3592566" y="4231707"/>
            <a:ext cx="3455157" cy="2581637"/>
            <a:chOff x="3592566" y="4231707"/>
            <a:chExt cx="3455157" cy="2581637"/>
          </a:xfrm>
        </p:grpSpPr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566" y="4231707"/>
              <a:ext cx="3455157" cy="2273860"/>
            </a:xfrm>
            <a:prstGeom prst="rect">
              <a:avLst/>
            </a:prstGeom>
          </p:spPr>
        </p:pic>
        <p:sp>
          <p:nvSpPr>
            <p:cNvPr id="15" name="Metin kutusu 14"/>
            <p:cNvSpPr txBox="1"/>
            <p:nvPr/>
          </p:nvSpPr>
          <p:spPr>
            <a:xfrm>
              <a:off x="4181952" y="6505567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7631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149927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EKLEM HAREKET AÇIKLIĞI VE GERME EGZERSİZLERİ</a:t>
            </a:r>
            <a:endParaRPr lang="tr-TR" sz="3200" cap="none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1" y="1732590"/>
            <a:ext cx="10131425" cy="1758756"/>
          </a:xfrm>
        </p:spPr>
        <p:txBody>
          <a:bodyPr>
            <a:normAutofit fontScale="85000" lnSpcReduction="10000"/>
          </a:bodyPr>
          <a:lstStyle/>
          <a:p>
            <a:r>
              <a:rPr lang="tr-TR" sz="2400" dirty="0"/>
              <a:t>Hareket açıklığı eklemin herhangi bir zorlama olmadan sahip olduğu hareket etme kapasitesidir, goniometre ile ölçülür ve her eklemin karakteristik açıları vardır</a:t>
            </a:r>
          </a:p>
          <a:p>
            <a:r>
              <a:rPr lang="tr-TR" sz="2400" dirty="0"/>
              <a:t>Kasların da hareket açıklığı vardır ve kasların fonksiyonel işlevi olarak adlandırılır. Bu, bir kasın maksimum uzamasından sonra kısalabildiği </a:t>
            </a:r>
            <a:r>
              <a:rPr lang="tr-TR" sz="2400" dirty="0" smtClean="0"/>
              <a:t>mesafedir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46" y="3818036"/>
            <a:ext cx="3534918" cy="280549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33" y="3818036"/>
            <a:ext cx="2208879" cy="28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8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5911" y="1575139"/>
            <a:ext cx="10131425" cy="2670850"/>
          </a:xfrm>
        </p:spPr>
        <p:txBody>
          <a:bodyPr>
            <a:normAutofit/>
          </a:bodyPr>
          <a:lstStyle/>
          <a:p>
            <a:r>
              <a:rPr lang="tr-TR" sz="2400" dirty="0"/>
              <a:t>operasyondan sonra ya da kronik rahatsızlığı olan hastalarda eklem hareketlerinin normale dönmesini sağlamada, </a:t>
            </a:r>
          </a:p>
          <a:p>
            <a:r>
              <a:rPr lang="tr-TR" sz="2400" dirty="0"/>
              <a:t>esnekliği artırmada, </a:t>
            </a:r>
          </a:p>
          <a:p>
            <a:r>
              <a:rPr lang="tr-TR" sz="2400" dirty="0"/>
              <a:t>yumuşak doku ve kemikler arasındaki adezyonları önlemede </a:t>
            </a:r>
          </a:p>
          <a:p>
            <a:r>
              <a:rPr lang="tr-TR" sz="2400" dirty="0"/>
              <a:t>periartiküler fibrozisin azaltılmasında fayda sağlar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997526" y="990364"/>
            <a:ext cx="246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Etkileri</a:t>
            </a:r>
            <a:endParaRPr lang="tr-TR" sz="3200" dirty="0"/>
          </a:p>
        </p:txBody>
      </p:sp>
      <p:grpSp>
        <p:nvGrpSpPr>
          <p:cNvPr id="7" name="Grup 6"/>
          <p:cNvGrpSpPr/>
          <p:nvPr/>
        </p:nvGrpSpPr>
        <p:grpSpPr>
          <a:xfrm>
            <a:off x="2576944" y="4245989"/>
            <a:ext cx="6961126" cy="2324672"/>
            <a:chOff x="2576944" y="4245989"/>
            <a:chExt cx="6961126" cy="2324672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6944" y="4245989"/>
              <a:ext cx="6961125" cy="2324672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7433188" y="6248400"/>
              <a:ext cx="21048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err="1" smtClean="0">
                  <a:solidFill>
                    <a:schemeClr val="bg1"/>
                  </a:solidFill>
                </a:rPr>
                <a:t>Millis</a:t>
              </a:r>
              <a:r>
                <a:rPr lang="tr-TR" sz="1400" dirty="0" smtClean="0">
                  <a:solidFill>
                    <a:schemeClr val="bg1"/>
                  </a:solidFill>
                </a:rPr>
                <a:t> </a:t>
              </a:r>
              <a:r>
                <a:rPr lang="tr-TR" sz="1400" dirty="0" err="1" smtClean="0">
                  <a:solidFill>
                    <a:schemeClr val="bg1"/>
                  </a:solidFill>
                </a:rPr>
                <a:t>and</a:t>
              </a:r>
              <a:r>
                <a:rPr lang="tr-TR" sz="1400" dirty="0" smtClean="0">
                  <a:solidFill>
                    <a:schemeClr val="bg1"/>
                  </a:solidFill>
                </a:rPr>
                <a:t> </a:t>
              </a:r>
              <a:r>
                <a:rPr lang="tr-TR" sz="1400" dirty="0" err="1" smtClean="0">
                  <a:solidFill>
                    <a:schemeClr val="bg1"/>
                  </a:solidFill>
                </a:rPr>
                <a:t>Levine</a:t>
              </a:r>
              <a:r>
                <a:rPr lang="tr-TR" sz="1400" dirty="0" smtClean="0">
                  <a:solidFill>
                    <a:schemeClr val="bg1"/>
                  </a:solidFill>
                </a:rPr>
                <a:t>, 2014</a:t>
              </a:r>
              <a:endParaRPr lang="tr-TR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010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642451"/>
            <a:ext cx="10131425" cy="2441971"/>
          </a:xfrm>
        </p:spPr>
        <p:txBody>
          <a:bodyPr>
            <a:normAutofit/>
          </a:bodyPr>
          <a:lstStyle/>
          <a:p>
            <a:r>
              <a:rPr lang="tr-TR" sz="2400" dirty="0"/>
              <a:t>Kas ve diğer yumuşak dokuların ekstensiyon kapasitesini artırarak eklem, kas, tendo ve ligamentlerin daha fazla yaralanmasını önlemeye yardım eder</a:t>
            </a:r>
          </a:p>
          <a:p>
            <a:r>
              <a:rPr lang="tr-TR" sz="2400" dirty="0" smtClean="0"/>
              <a:t>Eklem hareket açıklığını (EHA) </a:t>
            </a:r>
            <a:r>
              <a:rPr lang="tr-TR" sz="2400" dirty="0"/>
              <a:t>sağlamak için eklemler ve kaslar sahip oldukları normal hareket sınırı kapsamında hareket ettirilmelidir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3030900" y="3084422"/>
            <a:ext cx="5690609" cy="3364033"/>
            <a:chOff x="3030900" y="3084422"/>
            <a:chExt cx="5690609" cy="3364033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0900" y="3084422"/>
              <a:ext cx="5690609" cy="3163978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3809999" y="6248400"/>
              <a:ext cx="436418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https://cdn.shopify.com/s/files/1/1724/0827/articles/stretch_horse_1000x.jpg?v=1568562683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340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788883"/>
            <a:ext cx="10131425" cy="3673390"/>
          </a:xfrm>
        </p:spPr>
        <p:txBody>
          <a:bodyPr>
            <a:normAutofit/>
          </a:bodyPr>
          <a:lstStyle/>
          <a:p>
            <a:r>
              <a:rPr lang="tr-TR" sz="2400" u="sng" dirty="0">
                <a:solidFill>
                  <a:srgbClr val="FFC000"/>
                </a:solidFill>
              </a:rPr>
              <a:t>Pasif EHA, </a:t>
            </a:r>
            <a:r>
              <a:rPr lang="tr-TR" sz="2400" u="sng" dirty="0"/>
              <a:t>bir eklemin kas kontraksiyonu olmaksızın sahip olduğu EHA kapsamında dışarıdan bir kuvvetle yaptığı harekettir. </a:t>
            </a:r>
          </a:p>
          <a:p>
            <a:r>
              <a:rPr lang="tr-TR" sz="2400" u="sng" dirty="0"/>
              <a:t>Eklem kontraktürünü azaltır,</a:t>
            </a:r>
          </a:p>
          <a:p>
            <a:r>
              <a:rPr lang="tr-TR" sz="2400" u="sng" dirty="0"/>
              <a:t>Yumuşak doku katmanları arasındaki hareketliliği sağlar,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4032506" y="4027128"/>
            <a:ext cx="4068914" cy="2494036"/>
            <a:chOff x="4032506" y="4027128"/>
            <a:chExt cx="4068914" cy="2494036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2506" y="4027128"/>
              <a:ext cx="4068914" cy="2278592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4737112" y="6305720"/>
              <a:ext cx="265970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800" dirty="0"/>
                <a:t>https://i.ytimg.com/vi/pwPAi5qwphw/maxresdefault.jpg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4667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2" y="562505"/>
            <a:ext cx="5839689" cy="4702222"/>
          </a:xfrm>
        </p:spPr>
        <p:txBody>
          <a:bodyPr>
            <a:normAutofit/>
          </a:bodyPr>
          <a:lstStyle/>
          <a:p>
            <a:r>
              <a:rPr lang="tr-TR" sz="2400" dirty="0"/>
              <a:t>Ağrıyı azaltır,</a:t>
            </a:r>
          </a:p>
          <a:p>
            <a:r>
              <a:rPr lang="tr-TR" sz="2400" dirty="0"/>
              <a:t>Kan ve lenf akımını artırır, </a:t>
            </a:r>
          </a:p>
          <a:p>
            <a:r>
              <a:rPr lang="tr-TR" sz="2400" dirty="0"/>
              <a:t>Sinovial sıvı miktarını ve dağılımını artırır,</a:t>
            </a:r>
          </a:p>
          <a:p>
            <a:r>
              <a:rPr lang="tr-TR" sz="2400" dirty="0">
                <a:solidFill>
                  <a:srgbClr val="FFFF00"/>
                </a:solidFill>
              </a:rPr>
              <a:t>Kas atrofisini </a:t>
            </a:r>
            <a:r>
              <a:rPr lang="tr-TR" sz="2400" dirty="0" smtClean="0">
                <a:solidFill>
                  <a:srgbClr val="FFFF00"/>
                </a:solidFill>
              </a:rPr>
              <a:t>önleyemez!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837277" y="1434378"/>
            <a:ext cx="4769368" cy="3850295"/>
            <a:chOff x="6837277" y="1434378"/>
            <a:chExt cx="4769368" cy="3850295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7277" y="1434378"/>
              <a:ext cx="4769368" cy="365024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7217927" y="5084618"/>
              <a:ext cx="438871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https://drpatbona.com/wp-content/uploads/2016/07/Screen-Shot-2016-07-20-at-9.33.54-PM-1.png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458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0493" y="1232499"/>
            <a:ext cx="10131425" cy="4200145"/>
          </a:xfrm>
        </p:spPr>
        <p:txBody>
          <a:bodyPr>
            <a:normAutofit/>
          </a:bodyPr>
          <a:lstStyle/>
          <a:p>
            <a:r>
              <a:rPr lang="tr-TR" sz="2400" u="sng" dirty="0">
                <a:solidFill>
                  <a:srgbClr val="FFC000"/>
                </a:solidFill>
              </a:rPr>
              <a:t>Aktif yardımlı EHA, </a:t>
            </a:r>
            <a:r>
              <a:rPr lang="tr-TR" sz="2400" u="sng" dirty="0"/>
              <a:t>terapistin rehberliğinde hastanın kendi kas aktivitesiyle bir dereceye kadar eklem hareketini sağladığı durumdur</a:t>
            </a:r>
          </a:p>
          <a:p>
            <a:r>
              <a:rPr lang="tr-TR" sz="2400" u="sng" dirty="0"/>
              <a:t>Güçsüz ya da aşağı motor nöron (AMN) hasarından sonra iyileşmenin ilk safhalarında olan hastalarda;</a:t>
            </a:r>
          </a:p>
          <a:p>
            <a:r>
              <a:rPr lang="tr-TR" sz="2400" u="sng" dirty="0"/>
              <a:t>   - Hayvan kaygan olmayan bir zeminde ya da yürüme bandında yürürken</a:t>
            </a:r>
          </a:p>
          <a:p>
            <a:r>
              <a:rPr lang="tr-TR" sz="2400" u="sng" dirty="0"/>
              <a:t>    - Yüzme havuzunda terapistin hayvanın ekstremitelerini yavaşça, yüzer gibi hareket ettirmesi şeklinde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40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3620" y="912198"/>
            <a:ext cx="10131425" cy="2740829"/>
          </a:xfrm>
        </p:spPr>
        <p:txBody>
          <a:bodyPr>
            <a:normAutofit/>
          </a:bodyPr>
          <a:lstStyle/>
          <a:p>
            <a:r>
              <a:rPr lang="tr-TR" sz="2400" u="sng" dirty="0">
                <a:solidFill>
                  <a:srgbClr val="FFC000"/>
                </a:solidFill>
              </a:rPr>
              <a:t>Aktif EHA </a:t>
            </a:r>
            <a:r>
              <a:rPr lang="tr-TR" sz="2400" u="sng" dirty="0"/>
              <a:t>aktif kas kontraksiyonu tarafından sağlanan eklem hareketidir. Kas gücünü artırır, kas koordinasyonunu sağlar.</a:t>
            </a:r>
          </a:p>
          <a:p>
            <a:r>
              <a:rPr lang="tr-TR" sz="2400" u="sng" dirty="0"/>
              <a:t>Suda yürüme, yüzme, merdiven çıkma, uzun çimde yürüme, kar veya kumda yürüme, tünelde emekleme gibi aktiviteler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186984" y="3546764"/>
            <a:ext cx="4533261" cy="3080709"/>
            <a:chOff x="6283966" y="3653027"/>
            <a:chExt cx="4257677" cy="271120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0474" y="3653027"/>
              <a:ext cx="3825586" cy="2511154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6283966" y="6164181"/>
              <a:ext cx="425767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https://www.theveterinarynurse.com/media/32137/vetn201899497_f01.jpg?&amp;width=780&amp;quality=60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1381047" y="3546763"/>
            <a:ext cx="3971156" cy="3053444"/>
            <a:chOff x="1381047" y="3546763"/>
            <a:chExt cx="3971156" cy="3053444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1047" y="3546763"/>
              <a:ext cx="3804518" cy="2853389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1749671" y="6400152"/>
              <a:ext cx="360253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http://www.tah.co.za/blog/wp-content/uploads/2015/07/IMG_2112.jpg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233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84976" y="1836470"/>
            <a:ext cx="101660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i="1" dirty="0"/>
              <a:t>Sahip olunan EHA’ nın üstünde yaptırılan her hareket </a:t>
            </a:r>
            <a:r>
              <a:rPr lang="tr-TR" sz="2400" i="1" dirty="0">
                <a:solidFill>
                  <a:srgbClr val="FFC000"/>
                </a:solidFill>
              </a:rPr>
              <a:t>germe</a:t>
            </a:r>
            <a:r>
              <a:rPr lang="tr-TR" sz="2400" i="1" dirty="0"/>
              <a:t> olarak adlandırılır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Germe, ROM egzersizlerinden farklıdır, çünkü </a:t>
            </a:r>
            <a:r>
              <a:rPr lang="tr-TR" sz="2400" dirty="0" smtClean="0"/>
              <a:t>dokular </a:t>
            </a:r>
            <a:r>
              <a:rPr lang="tr-TR" sz="2400" dirty="0"/>
              <a:t>normal </a:t>
            </a:r>
            <a:r>
              <a:rPr lang="tr-TR" sz="2400" dirty="0" smtClean="0"/>
              <a:t>hareket açıklığının üstünde hareket etmeye zorlanır</a:t>
            </a:r>
            <a:r>
              <a:rPr lang="tr-TR" sz="2400" dirty="0" smtClean="0"/>
              <a:t>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93975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4088" y="471501"/>
            <a:ext cx="10131425" cy="1169945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rgbClr val="FFFF00"/>
                </a:solidFill>
              </a:rPr>
              <a:t>MASAJ</a:t>
            </a:r>
            <a:endParaRPr lang="tr-TR" sz="3200" dirty="0">
              <a:solidFill>
                <a:srgbClr val="FFFF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096016" y="1447686"/>
            <a:ext cx="94456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Deri, tendonlar, bağlar, fasya ve kas dahil olmak üzere yumuşak </a:t>
            </a:r>
            <a:r>
              <a:rPr lang="tr-TR" sz="2400" dirty="0" smtClean="0"/>
              <a:t>dokulara uygulanan </a:t>
            </a:r>
            <a:r>
              <a:rPr lang="tr-TR" sz="2400" dirty="0"/>
              <a:t>manuel </a:t>
            </a:r>
            <a:r>
              <a:rPr lang="tr-TR" sz="2400" dirty="0" smtClean="0"/>
              <a:t>basınç </a:t>
            </a:r>
            <a:r>
              <a:rPr lang="tr-TR" sz="2400" dirty="0"/>
              <a:t>ve </a:t>
            </a:r>
            <a:r>
              <a:rPr lang="tr-TR" sz="2400" dirty="0" smtClean="0"/>
              <a:t>hareketlerin </a:t>
            </a:r>
            <a:r>
              <a:rPr lang="tr-TR" sz="2400" dirty="0"/>
              <a:t>sistematik </a:t>
            </a:r>
            <a:r>
              <a:rPr lang="tr-TR" sz="2400" dirty="0" smtClean="0"/>
              <a:t>uygulanmasıdır.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/>
              <a:t>Dolaşım</a:t>
            </a:r>
            <a:r>
              <a:rPr lang="tr-TR" sz="2400" dirty="0"/>
              <a:t>, kas, lenfatik ve endokrin sistemler üzerinde olumlu </a:t>
            </a:r>
            <a:r>
              <a:rPr lang="tr-TR" sz="2400" dirty="0" smtClean="0"/>
              <a:t>etkileri vardır.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4128655" y="3763805"/>
            <a:ext cx="3976254" cy="2785221"/>
            <a:chOff x="4128655" y="3949770"/>
            <a:chExt cx="3976254" cy="2785221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2"/>
            <a:srcRect t="4061" b="11091"/>
            <a:stretch/>
          </p:blipFill>
          <p:spPr>
            <a:xfrm>
              <a:off x="4128655" y="3949770"/>
              <a:ext cx="3893127" cy="2477444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4128655" y="6427214"/>
              <a:ext cx="397625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https://s3.amazonaws.com/cdn-origin-etr.akc.org/wp-content/uploads/2018/10/10161422/ThinkstockPhotos-177754174viszlamassage-800x600.jpg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0587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D50C-B4BD-4DB3-B21F-8716090E55C1}" type="slidenum">
              <a:rPr lang="tr-TR" smtClean="0"/>
              <a:t>30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2" y="1132964"/>
            <a:ext cx="3740658" cy="248021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783" y="1133027"/>
            <a:ext cx="4428850" cy="248015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940049" y="3864716"/>
            <a:ext cx="4142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Eklemlerin </a:t>
            </a:r>
            <a:r>
              <a:rPr lang="tr-TR" dirty="0"/>
              <a:t>esnekliğini artırır, </a:t>
            </a:r>
            <a:r>
              <a:rPr lang="tr-TR" dirty="0" err="1"/>
              <a:t>periartiküler</a:t>
            </a:r>
            <a:r>
              <a:rPr lang="tr-TR" dirty="0"/>
              <a:t> dokuların, kasların ve </a:t>
            </a:r>
            <a:r>
              <a:rPr lang="tr-TR" dirty="0" err="1"/>
              <a:t>tendoların</a:t>
            </a:r>
            <a:r>
              <a:rPr lang="tr-TR" dirty="0"/>
              <a:t> </a:t>
            </a:r>
            <a:r>
              <a:rPr lang="tr-TR" dirty="0" err="1"/>
              <a:t>ekstensiyon</a:t>
            </a:r>
            <a:r>
              <a:rPr lang="tr-TR" dirty="0"/>
              <a:t> kapasitesini artırmaya yardımcı </a:t>
            </a:r>
            <a:r>
              <a:rPr lang="tr-TR" dirty="0" smtClean="0"/>
              <a:t>olur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6237782" y="3864716"/>
            <a:ext cx="47684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İmmobilizasyona, azalmış harekete, yaralanma ve </a:t>
            </a:r>
            <a:r>
              <a:rPr lang="tr-TR" dirty="0" err="1"/>
              <a:t>periartiküler</a:t>
            </a:r>
            <a:r>
              <a:rPr lang="tr-TR" dirty="0"/>
              <a:t> dokunun </a:t>
            </a:r>
            <a:r>
              <a:rPr lang="tr-TR" dirty="0" err="1"/>
              <a:t>fibrozisine</a:t>
            </a:r>
            <a:r>
              <a:rPr lang="tr-TR" dirty="0"/>
              <a:t> bağlı olarak gelişen ve dokuların </a:t>
            </a:r>
            <a:r>
              <a:rPr lang="tr-TR" dirty="0" err="1"/>
              <a:t>atrofisiyle</a:t>
            </a:r>
            <a:r>
              <a:rPr lang="tr-TR" dirty="0"/>
              <a:t> sonuçlanan durumlarda germe egzersizlerine iyi yanıt </a:t>
            </a:r>
            <a:r>
              <a:rPr lang="tr-TR" dirty="0" smtClean="0"/>
              <a:t>alınır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0486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cap="none" smtClean="0"/>
              <a:t>Kaynaklar 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Palmer</a:t>
            </a:r>
            <a:r>
              <a:rPr lang="tr-TR" dirty="0" smtClean="0"/>
              <a:t> S (2012) </a:t>
            </a:r>
            <a:r>
              <a:rPr lang="en-US" dirty="0" smtClean="0"/>
              <a:t>Horse </a:t>
            </a:r>
            <a:r>
              <a:rPr lang="en-US" dirty="0"/>
              <a:t>Massage for Horse Owners: Improve Your Horse's Health and </a:t>
            </a:r>
            <a:r>
              <a:rPr lang="en-US" dirty="0" smtClean="0"/>
              <a:t>Wellbeing</a:t>
            </a:r>
            <a:r>
              <a:rPr lang="tr-TR" dirty="0" smtClean="0"/>
              <a:t>, </a:t>
            </a:r>
            <a:r>
              <a:rPr lang="tr-TR" dirty="0" err="1"/>
              <a:t>J.A.Allen</a:t>
            </a:r>
            <a:r>
              <a:rPr lang="tr-TR" dirty="0"/>
              <a:t> &amp; </a:t>
            </a:r>
            <a:r>
              <a:rPr lang="tr-TR" dirty="0" err="1"/>
              <a:t>Co</a:t>
            </a:r>
            <a:r>
              <a:rPr lang="tr-TR" dirty="0"/>
              <a:t> </a:t>
            </a:r>
            <a:r>
              <a:rPr lang="tr-TR" dirty="0" err="1" smtClean="0"/>
              <a:t>Ltd</a:t>
            </a:r>
            <a:r>
              <a:rPr lang="tr-TR" dirty="0" smtClean="0"/>
              <a:t>, </a:t>
            </a:r>
            <a:r>
              <a:rPr lang="tr-TR" dirty="0" err="1" smtClean="0"/>
              <a:t>London</a:t>
            </a:r>
            <a:r>
              <a:rPr lang="tr-TR" dirty="0" smtClean="0"/>
              <a:t>, UK.</a:t>
            </a:r>
          </a:p>
          <a:p>
            <a:r>
              <a:rPr lang="tr-TR" dirty="0" smtClean="0"/>
              <a:t> </a:t>
            </a:r>
            <a:r>
              <a:rPr lang="tr-TR" dirty="0" err="1" smtClean="0"/>
              <a:t>Sutton</a:t>
            </a:r>
            <a:r>
              <a:rPr lang="tr-TR" dirty="0" smtClean="0"/>
              <a:t> A, </a:t>
            </a:r>
            <a:r>
              <a:rPr lang="tr-TR" dirty="0" err="1" smtClean="0"/>
              <a:t>Whitlock</a:t>
            </a:r>
            <a:r>
              <a:rPr lang="tr-TR" dirty="0" smtClean="0"/>
              <a:t> D (2014) </a:t>
            </a:r>
            <a:r>
              <a:rPr lang="tr-TR" dirty="0" err="1" smtClean="0"/>
              <a:t>Massage</a:t>
            </a:r>
            <a:r>
              <a:rPr lang="tr-TR" dirty="0" smtClean="0"/>
              <a:t>, In; </a:t>
            </a:r>
            <a:r>
              <a:rPr lang="en-US" dirty="0" smtClean="0"/>
              <a:t>Canine </a:t>
            </a:r>
            <a:r>
              <a:rPr lang="en-US" dirty="0"/>
              <a:t>Rehabilitation and Physical </a:t>
            </a:r>
            <a:r>
              <a:rPr lang="en-US" dirty="0" smtClean="0"/>
              <a:t>Therapy</a:t>
            </a:r>
            <a:r>
              <a:rPr lang="tr-TR" dirty="0"/>
              <a:t>, </a:t>
            </a:r>
            <a:r>
              <a:rPr lang="tr-TR" dirty="0" err="1" smtClean="0"/>
              <a:t>editors</a:t>
            </a:r>
            <a:r>
              <a:rPr lang="tr-TR" dirty="0" smtClean="0"/>
              <a:t> </a:t>
            </a:r>
            <a:r>
              <a:rPr lang="tr-TR" dirty="0" err="1" smtClean="0"/>
              <a:t>Darryl</a:t>
            </a:r>
            <a:r>
              <a:rPr lang="tr-TR" dirty="0" smtClean="0"/>
              <a:t> </a:t>
            </a:r>
            <a:r>
              <a:rPr lang="tr-TR" dirty="0" err="1" smtClean="0"/>
              <a:t>Millis</a:t>
            </a:r>
            <a:r>
              <a:rPr lang="tr-TR" dirty="0" smtClean="0"/>
              <a:t>, </a:t>
            </a:r>
            <a:r>
              <a:rPr lang="tr-TR" dirty="0"/>
              <a:t>David </a:t>
            </a:r>
            <a:r>
              <a:rPr lang="tr-TR" dirty="0" err="1" smtClean="0"/>
              <a:t>Levine</a:t>
            </a:r>
            <a:r>
              <a:rPr lang="tr-TR" dirty="0" smtClean="0"/>
              <a:t>, </a:t>
            </a:r>
            <a:r>
              <a:rPr lang="en-US" dirty="0" smtClean="0"/>
              <a:t>2nd Edition</a:t>
            </a:r>
            <a:r>
              <a:rPr lang="tr-TR" dirty="0" smtClean="0"/>
              <a:t>, </a:t>
            </a:r>
            <a:r>
              <a:rPr lang="tr-TR" dirty="0" err="1" smtClean="0"/>
              <a:t>Saunders</a:t>
            </a:r>
            <a:r>
              <a:rPr lang="tr-TR" dirty="0" smtClean="0"/>
              <a:t>, </a:t>
            </a:r>
            <a:r>
              <a:rPr lang="tr-TR" dirty="0" err="1" smtClean="0"/>
              <a:t>Philadelphia</a:t>
            </a:r>
            <a:r>
              <a:rPr lang="tr-TR" dirty="0" smtClean="0"/>
              <a:t>, USA.</a:t>
            </a:r>
          </a:p>
          <a:p>
            <a:r>
              <a:rPr lang="tr-TR" dirty="0" err="1" smtClean="0"/>
              <a:t>Millis</a:t>
            </a:r>
            <a:r>
              <a:rPr lang="tr-TR" dirty="0" smtClean="0"/>
              <a:t> D, </a:t>
            </a:r>
            <a:r>
              <a:rPr lang="tr-TR" dirty="0" err="1" smtClean="0"/>
              <a:t>Levine</a:t>
            </a:r>
            <a:r>
              <a:rPr lang="tr-TR" dirty="0" smtClean="0"/>
              <a:t> D (2014) </a:t>
            </a:r>
            <a:r>
              <a:rPr lang="tr-TR" dirty="0" err="1" smtClean="0"/>
              <a:t>Range</a:t>
            </a:r>
            <a:r>
              <a:rPr lang="tr-TR" dirty="0" smtClean="0"/>
              <a:t> of </a:t>
            </a:r>
            <a:r>
              <a:rPr lang="tr-TR" dirty="0" err="1" smtClean="0"/>
              <a:t>motion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scretching</a:t>
            </a:r>
            <a:r>
              <a:rPr lang="tr-TR" dirty="0" smtClean="0"/>
              <a:t> </a:t>
            </a:r>
            <a:r>
              <a:rPr lang="tr-TR" dirty="0" err="1" smtClean="0"/>
              <a:t>exercises</a:t>
            </a:r>
            <a:r>
              <a:rPr lang="tr-TR" dirty="0" smtClean="0"/>
              <a:t>, </a:t>
            </a:r>
            <a:r>
              <a:rPr lang="en-US" dirty="0"/>
              <a:t>In; Canine Rehabilitation and Physical Therapy, editors Darryl Millis, David Levine, 2nd Edition, Saunders, Philadelphia, USA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 err="1" smtClean="0"/>
              <a:t>Coates</a:t>
            </a:r>
            <a:r>
              <a:rPr lang="tr-TR" dirty="0" smtClean="0"/>
              <a:t> JC (2018) Manual </a:t>
            </a:r>
            <a:r>
              <a:rPr lang="tr-TR" dirty="0" err="1" smtClean="0"/>
              <a:t>therapy</a:t>
            </a:r>
            <a:r>
              <a:rPr lang="tr-TR" dirty="0" smtClean="0"/>
              <a:t>, In; Canine </a:t>
            </a:r>
            <a:r>
              <a:rPr lang="tr-TR" dirty="0"/>
              <a:t>Sports </a:t>
            </a:r>
            <a:r>
              <a:rPr lang="tr-TR" dirty="0" err="1"/>
              <a:t>Medicine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Rehabilitation</a:t>
            </a:r>
            <a:r>
              <a:rPr lang="tr-TR" dirty="0"/>
              <a:t>, </a:t>
            </a:r>
            <a:r>
              <a:rPr lang="tr-TR" dirty="0" err="1"/>
              <a:t>Chris</a:t>
            </a:r>
            <a:r>
              <a:rPr lang="tr-TR" dirty="0"/>
              <a:t> </a:t>
            </a:r>
            <a:r>
              <a:rPr lang="tr-TR" dirty="0" err="1" smtClean="0"/>
              <a:t>Zink</a:t>
            </a:r>
            <a:r>
              <a:rPr lang="tr-TR" dirty="0"/>
              <a:t>, </a:t>
            </a:r>
            <a:r>
              <a:rPr lang="tr-TR" dirty="0" err="1"/>
              <a:t>Janet</a:t>
            </a:r>
            <a:r>
              <a:rPr lang="tr-TR" dirty="0"/>
              <a:t> B. Van </a:t>
            </a:r>
            <a:r>
              <a:rPr lang="tr-TR" dirty="0" err="1" smtClean="0"/>
              <a:t>Dyke</a:t>
            </a:r>
            <a:r>
              <a:rPr lang="tr-TR" dirty="0" smtClean="0"/>
              <a:t>, 2nd Edition, </a:t>
            </a:r>
            <a:r>
              <a:rPr lang="tr-TR" dirty="0" err="1" smtClean="0"/>
              <a:t>Wiley</a:t>
            </a:r>
            <a:r>
              <a:rPr lang="tr-TR" dirty="0" smtClean="0"/>
              <a:t> </a:t>
            </a:r>
            <a:r>
              <a:rPr lang="tr-TR" dirty="0" err="1" smtClean="0"/>
              <a:t>Blackwell</a:t>
            </a:r>
            <a:r>
              <a:rPr lang="tr-TR" dirty="0" smtClean="0"/>
              <a:t>,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9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49037" y="609600"/>
            <a:ext cx="5313217" cy="1390505"/>
          </a:xfrm>
        </p:spPr>
        <p:txBody>
          <a:bodyPr>
            <a:normAutofit/>
          </a:bodyPr>
          <a:lstStyle/>
          <a:p>
            <a:r>
              <a:rPr lang="tr-TR" sz="3200" cap="none" dirty="0" smtClean="0">
                <a:latin typeface="+mn-lt"/>
              </a:rPr>
              <a:t>Amaçlar</a:t>
            </a:r>
            <a:endParaRPr lang="tr-TR" sz="3200" cap="none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49037" y="2000104"/>
            <a:ext cx="5821716" cy="4059382"/>
          </a:xfrm>
        </p:spPr>
        <p:txBody>
          <a:bodyPr>
            <a:normAutofit/>
          </a:bodyPr>
          <a:lstStyle/>
          <a:p>
            <a:r>
              <a:rPr lang="tr-TR" sz="2800" dirty="0"/>
              <a:t>Fiziksel kondisyonu korumak, </a:t>
            </a:r>
          </a:p>
          <a:p>
            <a:r>
              <a:rPr lang="tr-TR" sz="2800" dirty="0"/>
              <a:t>Kas </a:t>
            </a:r>
            <a:r>
              <a:rPr lang="tr-TR" sz="2800" dirty="0" err="1"/>
              <a:t>tonusunu</a:t>
            </a:r>
            <a:r>
              <a:rPr lang="tr-TR" sz="2800" dirty="0"/>
              <a:t> </a:t>
            </a:r>
            <a:r>
              <a:rPr lang="tr-TR" sz="2800" dirty="0" smtClean="0"/>
              <a:t>arttırmak</a:t>
            </a:r>
            <a:r>
              <a:rPr lang="tr-TR" sz="2800" dirty="0"/>
              <a:t>, </a:t>
            </a:r>
          </a:p>
          <a:p>
            <a:r>
              <a:rPr lang="tr-TR" sz="2800" dirty="0"/>
              <a:t>Gevşeme sağlamak, </a:t>
            </a:r>
          </a:p>
          <a:p>
            <a:r>
              <a:rPr lang="tr-TR" sz="2800" dirty="0"/>
              <a:t>Dolaşımı uyarmak,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031923" y="1533958"/>
            <a:ext cx="5231823" cy="4008304"/>
            <a:chOff x="6031923" y="1533958"/>
            <a:chExt cx="5231823" cy="4008304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923" y="1533958"/>
              <a:ext cx="5231823" cy="366975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6633154" y="5203708"/>
              <a:ext cx="418407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 smtClean="0"/>
                <a:t>https://horseandrider.com/.image/c_limit%2Ccs_srgb%2Cq_auto:good%2Cw_700/MTY0MjkwMzc5ODAwMTI3NDM1/hr_sum19_massage03.webp</a:t>
              </a:r>
              <a:endParaRPr lang="tr-T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9419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45126" y="1808018"/>
            <a:ext cx="5735783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Kardiovasküler sistem ve sinir sisteminde tedavi edici etkiler </a:t>
            </a:r>
            <a:r>
              <a:rPr lang="tr-TR" sz="2400" dirty="0" smtClean="0">
                <a:solidFill>
                  <a:prstClr val="white"/>
                </a:solidFill>
              </a:rPr>
              <a:t>oluşturmak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Tüm </a:t>
            </a:r>
            <a:r>
              <a:rPr lang="tr-TR" sz="2400" dirty="0">
                <a:solidFill>
                  <a:prstClr val="white"/>
                </a:solidFill>
              </a:rPr>
              <a:t>vücut sistemleri arasındaki etkileşimi dengelemek </a:t>
            </a:r>
            <a:endParaRPr lang="tr-TR" sz="2400" dirty="0" smtClean="0">
              <a:solidFill>
                <a:prstClr val="white"/>
              </a:solidFill>
            </a:endParaRP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Tetik noktaları veya hassas noktaları ortadan </a:t>
            </a:r>
            <a:r>
              <a:rPr lang="tr-TR" sz="2400" dirty="0" smtClean="0">
                <a:solidFill>
                  <a:prstClr val="white"/>
                </a:solidFill>
              </a:rPr>
              <a:t>kaldırmak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Tendon </a:t>
            </a:r>
            <a:r>
              <a:rPr lang="tr-TR" sz="2400" dirty="0">
                <a:solidFill>
                  <a:prstClr val="white"/>
                </a:solidFill>
              </a:rPr>
              <a:t>ve </a:t>
            </a:r>
            <a:r>
              <a:rPr lang="tr-TR" sz="2400" dirty="0" smtClean="0">
                <a:solidFill>
                  <a:prstClr val="white"/>
                </a:solidFill>
              </a:rPr>
              <a:t>ligament </a:t>
            </a:r>
            <a:r>
              <a:rPr lang="tr-TR" sz="2400" dirty="0">
                <a:solidFill>
                  <a:prstClr val="white"/>
                </a:solidFill>
              </a:rPr>
              <a:t>iyileşmesini teşvik </a:t>
            </a:r>
            <a:r>
              <a:rPr lang="tr-TR" sz="2400" dirty="0" smtClean="0">
                <a:solidFill>
                  <a:prstClr val="white"/>
                </a:solidFill>
              </a:rPr>
              <a:t>etmek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6580909" y="1808018"/>
            <a:ext cx="5267729" cy="3700684"/>
            <a:chOff x="6414653" y="1808018"/>
            <a:chExt cx="5433985" cy="369301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4653" y="1808018"/>
              <a:ext cx="5433985" cy="3482394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7218219" y="5285588"/>
              <a:ext cx="423631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 smtClean="0"/>
                <a:t>https://www.echiropractor.org/wp-content/uploads/2014/10/Animal-Massage.jpg</a:t>
              </a:r>
              <a:endParaRPr lang="tr-T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479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343890" y="2163818"/>
            <a:ext cx="845127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Hareket açıklığını (</a:t>
            </a:r>
            <a:r>
              <a:rPr lang="tr-TR" sz="2400" dirty="0" err="1" smtClean="0">
                <a:solidFill>
                  <a:prstClr val="white"/>
                </a:solidFill>
              </a:rPr>
              <a:t>Range</a:t>
            </a:r>
            <a:r>
              <a:rPr lang="tr-TR" sz="2400" dirty="0" smtClean="0">
                <a:solidFill>
                  <a:prstClr val="white"/>
                </a:solidFill>
              </a:rPr>
              <a:t> of </a:t>
            </a:r>
            <a:r>
              <a:rPr lang="tr-TR" sz="2400" dirty="0" err="1" smtClean="0">
                <a:solidFill>
                  <a:prstClr val="white"/>
                </a:solidFill>
              </a:rPr>
              <a:t>motion</a:t>
            </a:r>
            <a:r>
              <a:rPr lang="tr-TR" sz="2400" dirty="0" smtClean="0">
                <a:solidFill>
                  <a:prstClr val="white"/>
                </a:solidFill>
              </a:rPr>
              <a:t>, ROM) arttırmak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Ağrıyı azaltmak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Kas </a:t>
            </a:r>
            <a:r>
              <a:rPr lang="tr-TR" sz="2400" dirty="0">
                <a:solidFill>
                  <a:prstClr val="white"/>
                </a:solidFill>
              </a:rPr>
              <a:t>spazmını </a:t>
            </a:r>
            <a:r>
              <a:rPr lang="tr-TR" sz="2400" dirty="0" smtClean="0">
                <a:solidFill>
                  <a:prstClr val="white"/>
                </a:solidFill>
              </a:rPr>
              <a:t>azaltmak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Nöromüsküler </a:t>
            </a:r>
            <a:r>
              <a:rPr lang="tr-TR" sz="2400" dirty="0">
                <a:solidFill>
                  <a:prstClr val="white"/>
                </a:solidFill>
              </a:rPr>
              <a:t>aktiviteyi </a:t>
            </a:r>
            <a:r>
              <a:rPr lang="tr-TR" sz="2400" dirty="0" smtClean="0">
                <a:solidFill>
                  <a:prstClr val="white"/>
                </a:solidFill>
              </a:rPr>
              <a:t>kolaylaştırmak </a:t>
            </a:r>
            <a:r>
              <a:rPr lang="tr-TR" sz="2400" dirty="0">
                <a:solidFill>
                  <a:prstClr val="white"/>
                </a:solidFill>
              </a:rPr>
              <a:t>veya inhibe </a:t>
            </a:r>
            <a:r>
              <a:rPr lang="tr-TR" sz="2400" dirty="0" smtClean="0">
                <a:solidFill>
                  <a:prstClr val="white"/>
                </a:solidFill>
              </a:rPr>
              <a:t>etmek</a:t>
            </a:r>
            <a:endParaRPr lang="tr-TR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3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32164" y="867449"/>
            <a:ext cx="4856017" cy="1274618"/>
          </a:xfrm>
        </p:spPr>
        <p:txBody>
          <a:bodyPr>
            <a:normAutofit/>
          </a:bodyPr>
          <a:lstStyle/>
          <a:p>
            <a:r>
              <a:rPr lang="tr-TR" sz="3200" cap="none" dirty="0"/>
              <a:t>Masajın etkileri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302769"/>
          </a:xfrm>
        </p:spPr>
        <p:txBody>
          <a:bodyPr>
            <a:normAutofit/>
          </a:bodyPr>
          <a:lstStyle/>
          <a:p>
            <a:r>
              <a:rPr lang="tr-TR" sz="2400" dirty="0"/>
              <a:t>Derideki kan dolaşımını </a:t>
            </a:r>
            <a:r>
              <a:rPr lang="tr-TR" sz="2400" dirty="0" smtClean="0"/>
              <a:t>artırarak </a:t>
            </a:r>
            <a:r>
              <a:rPr lang="tr-TR" sz="2400" dirty="0"/>
              <a:t>hücrelerin beslenmesini ve rejenerasyonunu sağlar</a:t>
            </a:r>
          </a:p>
          <a:p>
            <a:r>
              <a:rPr lang="tr-TR" sz="2400" dirty="0"/>
              <a:t>Yüzeydeki kapillerlerin dilatasyonu </a:t>
            </a:r>
          </a:p>
          <a:p>
            <a:r>
              <a:rPr lang="tr-TR" sz="2400" dirty="0"/>
              <a:t>Derinin elastikiyetini </a:t>
            </a:r>
            <a:r>
              <a:rPr lang="tr-TR" sz="2400" dirty="0" smtClean="0"/>
              <a:t>artırır</a:t>
            </a:r>
            <a:endParaRPr lang="tr-TR" sz="2400" dirty="0"/>
          </a:p>
          <a:p>
            <a:r>
              <a:rPr lang="tr-TR" sz="2400" dirty="0"/>
              <a:t>Sebum üretimini artırarak derinin enfeksiyonlara karşı daha dirençli olmasını </a:t>
            </a:r>
            <a:r>
              <a:rPr lang="tr-TR" sz="2400" dirty="0" smtClean="0"/>
              <a:t>sağlar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8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7475" y="1244818"/>
            <a:ext cx="10131425" cy="4504818"/>
          </a:xfrm>
        </p:spPr>
        <p:txBody>
          <a:bodyPr>
            <a:normAutofit/>
          </a:bodyPr>
          <a:lstStyle/>
          <a:p>
            <a:r>
              <a:rPr lang="tr-TR" sz="2400" dirty="0"/>
              <a:t>Subkutan skar dokusunu gevşetir, fibrosis ve skar gelişimini önler</a:t>
            </a:r>
          </a:p>
          <a:p>
            <a:r>
              <a:rPr lang="tr-TR" sz="2400" dirty="0"/>
              <a:t>Kalın bağırsaklardaki peristaltizmi artırarak konstipasyon, kolik ve gaz gibi yakınmaları azaltır</a:t>
            </a:r>
          </a:p>
          <a:p>
            <a:r>
              <a:rPr lang="tr-TR" sz="2400" dirty="0"/>
              <a:t>Aşırı kas aktivitesi sonrası kasta biriken toksinlerin ve diğer atık ürünlerin uzaklaştırılmasını sağlar</a:t>
            </a:r>
          </a:p>
          <a:p>
            <a:r>
              <a:rPr lang="tr-TR" sz="2400" dirty="0"/>
              <a:t>Kas aktivitesi yetersizliğinde toksik maddelerin venöz ve lenfatik akıma geçmesine yardım eder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0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1" y="576769"/>
            <a:ext cx="10841180" cy="3070440"/>
          </a:xfrm>
        </p:spPr>
        <p:txBody>
          <a:bodyPr>
            <a:noAutofit/>
          </a:bodyPr>
          <a:lstStyle/>
          <a:p>
            <a:r>
              <a:rPr lang="tr-TR" sz="2400" dirty="0"/>
              <a:t>Kan dolaşımını artırarak kasın daha fazla besin ve oksijen almasını sağlar. Bu etkisi ile kas yorgunluğu ve kas ağrısını azaltır</a:t>
            </a:r>
          </a:p>
          <a:p>
            <a:r>
              <a:rPr lang="tr-TR" sz="2400" dirty="0"/>
              <a:t>Venöz basıncı artırarak arteriel dolaşımın artmasına yardım eder</a:t>
            </a:r>
          </a:p>
          <a:p>
            <a:r>
              <a:rPr lang="tr-TR" sz="2400" dirty="0"/>
              <a:t>Venostazı </a:t>
            </a:r>
            <a:r>
              <a:rPr lang="tr-TR" sz="2400" dirty="0" smtClean="0"/>
              <a:t>önler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1075460" y="3427845"/>
            <a:ext cx="4230832" cy="3035999"/>
            <a:chOff x="1075460" y="3427845"/>
            <a:chExt cx="4230832" cy="303599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460" y="3427845"/>
              <a:ext cx="4230832" cy="2820555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272021" y="6248400"/>
              <a:ext cx="383771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https://pets-corner.co.uk/wp-content/uploads/2020/01/Massage-For-Animals.jpg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106391" y="3427845"/>
            <a:ext cx="4224363" cy="2997550"/>
            <a:chOff x="6106391" y="3427845"/>
            <a:chExt cx="4224363" cy="2997550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6391" y="3427845"/>
              <a:ext cx="4224363" cy="2820555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106391" y="6209951"/>
              <a:ext cx="403484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https://i0.wp.com/img.huglero.com/2018/07/dog-massage.jpg?fit=653%2C436&amp;ssl=1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85166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ökyüzü">
  <a:themeElements>
    <a:clrScheme name="Gökyüzü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ökyüzü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1289</Words>
  <Application>Microsoft Office PowerPoint</Application>
  <PresentationFormat>Geniş ekran</PresentationFormat>
  <Paragraphs>178</Paragraphs>
  <Slides>31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Frutiger-Bold</vt:lpstr>
      <vt:lpstr>Times New Roman</vt:lpstr>
      <vt:lpstr>Wingdings</vt:lpstr>
      <vt:lpstr>Office Teması</vt:lpstr>
      <vt:lpstr>Gökyüzü</vt:lpstr>
      <vt:lpstr>Manuel terapi</vt:lpstr>
      <vt:lpstr>PowerPoint Sunusu</vt:lpstr>
      <vt:lpstr>MASAJ</vt:lpstr>
      <vt:lpstr>Amaçlar</vt:lpstr>
      <vt:lpstr>PowerPoint Sunusu</vt:lpstr>
      <vt:lpstr>PowerPoint Sunusu</vt:lpstr>
      <vt:lpstr>Masajın etkileri</vt:lpstr>
      <vt:lpstr>PowerPoint Sunusu</vt:lpstr>
      <vt:lpstr>PowerPoint Sunusu</vt:lpstr>
      <vt:lpstr>PowerPoint Sunusu</vt:lpstr>
      <vt:lpstr>PowerPoint Sunusu</vt:lpstr>
      <vt:lpstr>PowerPoint Sunusu</vt:lpstr>
      <vt:lpstr>Dikkat!!!</vt:lpstr>
      <vt:lpstr>PowerPoint Sunusu</vt:lpstr>
      <vt:lpstr>Masaj Teknikleri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EKLEM HAREKET AÇIKLIĞI VE GERME EGZERSİZLERİ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Kaynaklar 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ronaldinho424</dc:creator>
  <cp:lastModifiedBy>parazitoloji</cp:lastModifiedBy>
  <cp:revision>79</cp:revision>
  <dcterms:created xsi:type="dcterms:W3CDTF">2021-03-20T18:28:36Z</dcterms:created>
  <dcterms:modified xsi:type="dcterms:W3CDTF">2021-11-03T08:18:11Z</dcterms:modified>
</cp:coreProperties>
</file>