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99" r:id="rId3"/>
    <p:sldId id="300" r:id="rId4"/>
    <p:sldId id="301" r:id="rId5"/>
    <p:sldId id="302" r:id="rId6"/>
    <p:sldId id="303" r:id="rId7"/>
    <p:sldId id="304" r:id="rId8"/>
    <p:sldId id="305" r:id="rId9"/>
    <p:sldId id="306" r:id="rId10"/>
    <p:sldId id="307" r:id="rId11"/>
    <p:sldId id="308" r:id="rId12"/>
    <p:sldId id="257" r:id="rId13"/>
    <p:sldId id="258" r:id="rId14"/>
    <p:sldId id="263" r:id="rId15"/>
    <p:sldId id="291" r:id="rId16"/>
    <p:sldId id="264" r:id="rId17"/>
    <p:sldId id="265" r:id="rId18"/>
    <p:sldId id="296" r:id="rId19"/>
    <p:sldId id="266" r:id="rId20"/>
    <p:sldId id="273" r:id="rId21"/>
    <p:sldId id="297" r:id="rId22"/>
    <p:sldId id="269" r:id="rId23"/>
    <p:sldId id="267" r:id="rId24"/>
    <p:sldId id="270" r:id="rId25"/>
    <p:sldId id="268" r:id="rId26"/>
    <p:sldId id="271" r:id="rId27"/>
    <p:sldId id="298" r:id="rId28"/>
    <p:sldId id="274" r:id="rId29"/>
    <p:sldId id="275" r:id="rId30"/>
    <p:sldId id="276" r:id="rId31"/>
    <p:sldId id="284" r:id="rId32"/>
    <p:sldId id="285" r:id="rId33"/>
    <p:sldId id="286" r:id="rId34"/>
    <p:sldId id="287" r:id="rId35"/>
    <p:sldId id="288" r:id="rId36"/>
    <p:sldId id="289" r:id="rId37"/>
    <p:sldId id="290" r:id="rId38"/>
    <p:sldId id="309" r:id="rId3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01C91DD2-7F21-402C-B58E-6DB00AEA225E}"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72D4BDA-98DB-432F-839D-681D1FAE325F}"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01C91DD2-7F21-402C-B58E-6DB00AEA225E}"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72D4BDA-98DB-432F-839D-681D1FAE325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1C91DD2-7F21-402C-B58E-6DB00AEA225E}"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72D4BDA-98DB-432F-839D-681D1FAE325F}" type="slidenum">
              <a:rPr lang="tr-TR" smtClean="0"/>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01C91DD2-7F21-402C-B58E-6DB00AEA225E}"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72D4BDA-98DB-432F-839D-681D1FAE325F}" type="slidenum">
              <a:rPr lang="tr-TR" smtClean="0"/>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1C91DD2-7F21-402C-B58E-6DB00AEA225E}" type="datetimeFigureOut">
              <a:rPr lang="tr-TR" smtClean="0"/>
              <a:t>8.02.2017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72D4BDA-98DB-432F-839D-681D1FAE325F}"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01C91DD2-7F21-402C-B58E-6DB00AEA225E}" type="datetimeFigureOut">
              <a:rPr lang="tr-TR" smtClean="0"/>
              <a:t>8.02.2017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72D4BDA-98DB-432F-839D-681D1FAE325F}" type="slidenum">
              <a:rPr lang="tr-TR" smtClean="0"/>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1C91DD2-7F21-402C-B58E-6DB00AEA225E}" type="datetimeFigureOut">
              <a:rPr lang="tr-TR" smtClean="0"/>
              <a:t>8.02.2017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72D4BDA-98DB-432F-839D-681D1FAE325F}"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01C91DD2-7F21-402C-B58E-6DB00AEA225E}" type="datetimeFigureOut">
              <a:rPr lang="tr-TR" smtClean="0"/>
              <a:t>8.02.2017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72D4BDA-98DB-432F-839D-681D1FAE325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01C91DD2-7F21-402C-B58E-6DB00AEA225E}" type="datetimeFigureOut">
              <a:rPr lang="tr-TR" smtClean="0"/>
              <a:t>8.02.2017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72D4BDA-98DB-432F-839D-681D1FAE325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1C91DD2-7F21-402C-B58E-6DB00AEA225E}" type="datetimeFigureOut">
              <a:rPr lang="tr-TR" smtClean="0"/>
              <a:t>8.02.2017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72D4BDA-98DB-432F-839D-681D1FAE325F}" type="slidenum">
              <a:rPr lang="tr-TR" smtClean="0"/>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1C91DD2-7F21-402C-B58E-6DB00AEA225E}" type="datetimeFigureOut">
              <a:rPr lang="tr-TR" smtClean="0"/>
              <a:t>8.02.2017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72D4BDA-98DB-432F-839D-681D1FAE325F}" type="slidenum">
              <a:rPr lang="tr-TR" smtClean="0"/>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01C91DD2-7F21-402C-B58E-6DB00AEA225E}" type="datetimeFigureOut">
              <a:rPr lang="tr-TR" smtClean="0"/>
              <a:t>8.02.2017</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472D4BDA-98DB-432F-839D-681D1FAE325F}" type="slidenum">
              <a:rPr lang="tr-TR" smtClean="0"/>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erabral.blogspot.com/2008/12/benim-ocuum-da-yaramazlk-yapabilseydi.html"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124744"/>
            <a:ext cx="7772400" cy="2255564"/>
          </a:xfrm>
        </p:spPr>
        <p:txBody>
          <a:bodyPr>
            <a:normAutofit/>
          </a:bodyPr>
          <a:lstStyle/>
          <a:p>
            <a:r>
              <a:rPr lang="tr-TR" b="1" dirty="0" smtClean="0">
                <a:solidFill>
                  <a:srgbClr val="FF0000"/>
                </a:solidFill>
              </a:rPr>
              <a:t>Engelli Çocuğa Sahip </a:t>
            </a:r>
            <a:r>
              <a:rPr lang="tr-TR" b="1" dirty="0">
                <a:solidFill>
                  <a:srgbClr val="FF0000"/>
                </a:solidFill>
              </a:rPr>
              <a:t>A</a:t>
            </a:r>
            <a:r>
              <a:rPr lang="tr-TR" b="1" dirty="0" smtClean="0">
                <a:solidFill>
                  <a:srgbClr val="FF0000"/>
                </a:solidFill>
              </a:rPr>
              <a:t>ilelerin Sorunları</a:t>
            </a:r>
            <a:endParaRPr lang="tr-TR" b="1" dirty="0">
              <a:solidFill>
                <a:srgbClr val="FF0000"/>
              </a:solidFill>
            </a:endParaRPr>
          </a:p>
        </p:txBody>
      </p:sp>
      <p:sp>
        <p:nvSpPr>
          <p:cNvPr id="3" name="Alt Başlık 2"/>
          <p:cNvSpPr>
            <a:spLocks noGrp="1"/>
          </p:cNvSpPr>
          <p:nvPr>
            <p:ph type="subTitle" idx="1"/>
          </p:nvPr>
        </p:nvSpPr>
        <p:spPr>
          <a:xfrm>
            <a:off x="1403648" y="4149080"/>
            <a:ext cx="6400800" cy="1296144"/>
          </a:xfrm>
        </p:spPr>
        <p:txBody>
          <a:bodyPr>
            <a:normAutofit fontScale="92500" lnSpcReduction="20000"/>
          </a:bodyPr>
          <a:lstStyle/>
          <a:p>
            <a:r>
              <a:rPr lang="tr-TR" dirty="0" smtClean="0"/>
              <a:t>Doç. Dr. Ender DURUALP</a:t>
            </a:r>
          </a:p>
          <a:p>
            <a:r>
              <a:rPr lang="tr-TR" dirty="0" smtClean="0"/>
              <a:t>Ankara Üniversitesi</a:t>
            </a:r>
          </a:p>
          <a:p>
            <a:r>
              <a:rPr lang="tr-TR" dirty="0" smtClean="0"/>
              <a:t>Sağlık Bilimleri Fakültesi</a:t>
            </a:r>
          </a:p>
          <a:p>
            <a:r>
              <a:rPr lang="tr-TR" dirty="0" smtClean="0"/>
              <a:t>Çocuk Gelişimi Bölümü</a:t>
            </a:r>
            <a:endParaRPr lang="tr-TR" dirty="0"/>
          </a:p>
        </p:txBody>
      </p:sp>
    </p:spTree>
    <p:extLst>
      <p:ext uri="{BB962C8B-B14F-4D97-AF65-F5344CB8AC3E}">
        <p14:creationId xmlns:p14="http://schemas.microsoft.com/office/powerpoint/2010/main" val="4177787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66696" y="3068960"/>
            <a:ext cx="8248708" cy="3217561"/>
          </a:xfrm>
        </p:spPr>
        <p:txBody>
          <a:bodyPr>
            <a:normAutofit/>
          </a:bodyPr>
          <a:lstStyle/>
          <a:p>
            <a:r>
              <a:rPr lang="tr-TR" dirty="0" smtClean="0"/>
              <a:t>Çocuğun hastalığı hakkında yeterli bilgiye sahip olmayan aileler sürekli arayış içine girerek çocukları için gerekli ve önemli olan eğitimi ihmal etmektedir. Bu süreç uzun sürerse çocuğun gelişiminde kalıcı bozukluklar olmaktadır.</a:t>
            </a:r>
          </a:p>
          <a:p>
            <a:r>
              <a:rPr lang="tr-TR" dirty="0" smtClean="0"/>
              <a:t>Ailelerin erken dönemde çocuğun rehabilitasyonu ve eğitimi ile ilgili bilgilendirme yapılmalıdır.  </a:t>
            </a:r>
            <a:endParaRPr lang="tr-TR" dirty="0"/>
          </a:p>
        </p:txBody>
      </p:sp>
    </p:spTree>
    <p:extLst>
      <p:ext uri="{BB962C8B-B14F-4D97-AF65-F5344CB8AC3E}">
        <p14:creationId xmlns:p14="http://schemas.microsoft.com/office/powerpoint/2010/main" val="8232157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p:txBody>
          <a:bodyPr/>
          <a:lstStyle/>
          <a:p>
            <a:r>
              <a:rPr lang="tr-TR" dirty="0" smtClean="0"/>
              <a:t>ENGELLİ HABERLER</a:t>
            </a:r>
            <a:endParaRPr lang="tr-TR" dirty="0"/>
          </a:p>
        </p:txBody>
      </p:sp>
      <p:sp>
        <p:nvSpPr>
          <p:cNvPr id="5" name="Alt Başlık 4"/>
          <p:cNvSpPr>
            <a:spLocks noGrp="1"/>
          </p:cNvSpPr>
          <p:nvPr>
            <p:ph type="subTitle" idx="1"/>
          </p:nvPr>
        </p:nvSpPr>
        <p:spPr/>
        <p:txBody>
          <a:bodyPr/>
          <a:lstStyle/>
          <a:p>
            <a:endParaRPr lang="tr-TR"/>
          </a:p>
        </p:txBody>
      </p:sp>
    </p:spTree>
    <p:extLst>
      <p:ext uri="{BB962C8B-B14F-4D97-AF65-F5344CB8AC3E}">
        <p14:creationId xmlns:p14="http://schemas.microsoft.com/office/powerpoint/2010/main" val="4215249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a:solidFill>
                  <a:srgbClr val="FF0000"/>
                </a:solidFill>
              </a:rPr>
              <a:t>Engelli Kızının Başarısı </a:t>
            </a:r>
            <a:r>
              <a:rPr lang="tr-TR" b="1" dirty="0" smtClean="0">
                <a:solidFill>
                  <a:srgbClr val="FF0000"/>
                </a:solidFill>
              </a:rPr>
              <a:t>İçin</a:t>
            </a:r>
            <a:endParaRPr lang="tr-TR" dirty="0">
              <a:solidFill>
                <a:srgbClr val="FF0000"/>
              </a:solidFill>
            </a:endParaRPr>
          </a:p>
        </p:txBody>
      </p:sp>
      <p:sp>
        <p:nvSpPr>
          <p:cNvPr id="4" name="Dikdörtgen 3"/>
          <p:cNvSpPr/>
          <p:nvPr/>
        </p:nvSpPr>
        <p:spPr>
          <a:xfrm>
            <a:off x="559055" y="2852936"/>
            <a:ext cx="8136904" cy="3108543"/>
          </a:xfrm>
          <a:prstGeom prst="rect">
            <a:avLst/>
          </a:prstGeom>
        </p:spPr>
        <p:txBody>
          <a:bodyPr wrap="square">
            <a:spAutoFit/>
          </a:bodyPr>
          <a:lstStyle/>
          <a:p>
            <a:r>
              <a:rPr lang="tr-TR" sz="2800" dirty="0"/>
              <a:t>Kahramanmaraşlı baba, doğuştan iki kolu olmayan 10 yaşındaki kızının yüzme antrenmanlarına devam edebilmesi için işini bırakmak zorunda kaldı. </a:t>
            </a:r>
            <a:r>
              <a:rPr lang="tr-TR" sz="2800" dirty="0" smtClean="0"/>
              <a:t>Hayatını engelli kızına adayan baba, yaşadıkları ekonomik sıkıntıya rağmen Sevilay'ın antrenmanlardan geri kalmasını istemiyor.</a:t>
            </a:r>
          </a:p>
          <a:p>
            <a:endParaRPr lang="tr-TR" sz="2800" dirty="0"/>
          </a:p>
        </p:txBody>
      </p:sp>
      <p:sp>
        <p:nvSpPr>
          <p:cNvPr id="3" name="İçerik Yer Tutucusu 2"/>
          <p:cNvSpPr>
            <a:spLocks noGrp="1"/>
          </p:cNvSpPr>
          <p:nvPr>
            <p:ph idx="1"/>
          </p:nvPr>
        </p:nvSpPr>
        <p:spPr/>
        <p:txBody>
          <a:bodyPr/>
          <a:lstStyle/>
          <a:p>
            <a:endParaRPr lang="tr-TR" dirty="0"/>
          </a:p>
        </p:txBody>
      </p:sp>
    </p:spTree>
    <p:extLst>
      <p:ext uri="{BB962C8B-B14F-4D97-AF65-F5344CB8AC3E}">
        <p14:creationId xmlns:p14="http://schemas.microsoft.com/office/powerpoint/2010/main" val="19262307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92696"/>
            <a:ext cx="8229600" cy="5976664"/>
          </a:xfrm>
        </p:spPr>
        <p:txBody>
          <a:bodyPr>
            <a:normAutofit/>
          </a:bodyPr>
          <a:lstStyle/>
          <a:p>
            <a:r>
              <a:rPr lang="tr-TR" dirty="0"/>
              <a:t>Kendisi gibi iki kolu olmayan milli yüzücü </a:t>
            </a:r>
            <a:r>
              <a:rPr lang="tr-TR" dirty="0" smtClean="0"/>
              <a:t>B.E. </a:t>
            </a:r>
            <a:r>
              <a:rPr lang="tr-TR" dirty="0"/>
              <a:t>ile tesadüfen hastanede karşılaştıktan sonra yüzmeye başlayan Sevilay, yaklaşık 2 yıldır antrenmanlarını aksatmıyor. Azmi ve gayretiyle dikkat çeken Sevilay, bedensel engelliler yüzme şampiyonalarında 3 birincilik ve 2 de ikincilik elde etti</a:t>
            </a:r>
            <a:r>
              <a:rPr lang="tr-TR" dirty="0" smtClean="0"/>
              <a:t>.</a:t>
            </a:r>
          </a:p>
          <a:p>
            <a:r>
              <a:rPr lang="tr-TR" dirty="0" smtClean="0"/>
              <a:t>Evladının </a:t>
            </a:r>
            <a:r>
              <a:rPr lang="tr-TR" dirty="0"/>
              <a:t>istikbalini düşünmek zorunda olduğunu dile getiren Öztürk, "İşimle kızım arasında seçim yapmak zorunda kaldım ve Sevilay'ın geleceği daha ağır bastı. Kendisi 8 yaşından bu yana havuzda ve bu süre içerisinde önemli mesafe aldı. İnşallah gelecekte ülkemizde büyük başarılar getirecek. Alacağı madalyalar aile olarak tesellimiz olacak" ifadelerini kullandı. </a:t>
            </a:r>
            <a:endParaRPr lang="tr-TR" dirty="0" smtClean="0"/>
          </a:p>
          <a:p>
            <a:r>
              <a:rPr lang="tr-TR" dirty="0" smtClean="0"/>
              <a:t>Öztürk</a:t>
            </a:r>
            <a:r>
              <a:rPr lang="tr-TR" dirty="0"/>
              <a:t>, Sevilay'ın mutluluğu ve başarısının her şeye değdiğini dile getirdi.</a:t>
            </a:r>
          </a:p>
        </p:txBody>
      </p:sp>
      <p:sp>
        <p:nvSpPr>
          <p:cNvPr id="2" name="Başlık 1"/>
          <p:cNvSpPr>
            <a:spLocks noGrp="1"/>
          </p:cNvSpPr>
          <p:nvPr>
            <p:ph type="title"/>
          </p:nvPr>
        </p:nvSpPr>
        <p:spPr/>
        <p:txBody>
          <a:bodyPr/>
          <a:lstStyle/>
          <a:p>
            <a:r>
              <a:rPr lang="tr-TR" dirty="0" smtClean="0"/>
              <a:t>.</a:t>
            </a:r>
            <a:endParaRPr lang="tr-TR" dirty="0"/>
          </a:p>
        </p:txBody>
      </p:sp>
    </p:spTree>
    <p:extLst>
      <p:ext uri="{BB962C8B-B14F-4D97-AF65-F5344CB8AC3E}">
        <p14:creationId xmlns:p14="http://schemas.microsoft.com/office/powerpoint/2010/main" val="2737608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a:t>1992 yılında oğlum Umut Can dünyaya geldi. Prematüre doğduğu için gelişemedi. Doktorlar, ‘Al çocuğunu götür, evde ölümünü bekle’ dedi. Umutlarını kaybetmişlerdi. </a:t>
            </a:r>
            <a:endParaRPr lang="tr-TR" dirty="0" smtClean="0"/>
          </a:p>
        </p:txBody>
      </p:sp>
      <p:sp>
        <p:nvSpPr>
          <p:cNvPr id="2" name="Başlık 1"/>
          <p:cNvSpPr>
            <a:spLocks noGrp="1"/>
          </p:cNvSpPr>
          <p:nvPr>
            <p:ph type="title"/>
          </p:nvPr>
        </p:nvSpPr>
        <p:spPr/>
        <p:txBody>
          <a:bodyPr>
            <a:normAutofit fontScale="90000"/>
          </a:bodyPr>
          <a:lstStyle/>
          <a:p>
            <a:r>
              <a:rPr lang="tr-TR" b="1" dirty="0" smtClean="0">
                <a:solidFill>
                  <a:srgbClr val="FF0000"/>
                </a:solidFill>
              </a:rPr>
              <a:t>Al Götür Ölümünü Bekle</a:t>
            </a:r>
            <a:r>
              <a:rPr lang="tr-TR" dirty="0"/>
              <a:t/>
            </a:r>
            <a:br>
              <a:rPr lang="tr-TR" dirty="0"/>
            </a:br>
            <a:endParaRPr lang="tr-TR" dirty="0"/>
          </a:p>
        </p:txBody>
      </p:sp>
    </p:spTree>
    <p:extLst>
      <p:ext uri="{BB962C8B-B14F-4D97-AF65-F5344CB8AC3E}">
        <p14:creationId xmlns:p14="http://schemas.microsoft.com/office/powerpoint/2010/main" val="6079563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Apse yapmasın diye sütümü kesmek için iğne vurdular. Üniversite bitirmişsiniz, iki yabancı diliniz var. Almanya’da eğitim almışsınız. Kariyer için çalışıyorsunuz birden hayatınız tamamen değişiyor. Dört duvar arasında her an ölecek diye beklediğiniz bir bebekle bir başınızasınız. Dile kolay... </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783757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Ancak yaşayan bilir. Su topladıkça kafası büyümeye başladı. Beyin zarının aşırı inceliğinden ameliyat edilemedi. Ailecek bunalıma girdik. Dışarı çıkıyorsunuz koca bir kafa. Bütün gözler çocuğun üzerinde. İster istemez yaşama direnciniz kırılıyor, kendinizi eve kapatıyorsunuz</a:t>
            </a:r>
            <a:r>
              <a:rPr lang="tr-TR" dirty="0" smtClean="0"/>
              <a:t>.</a:t>
            </a:r>
            <a:endParaRPr lang="tr-TR" dirty="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1010290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a:t>Yıllarca çocuk sahibi olmak istedim. Gitmediğim doktor kalmadı. Bana “senin çocuğun olmaz” dediler. Eşime “Boşanalım” dedim. Eşim “Ben seninle çocuk için evlenmedim” dedi. Ama benim içimdeki çocuk sevgisi giderek büyüdü. Ve akrabalardan bir çocuk alıp büyütmeye karar verdik. </a:t>
            </a:r>
          </a:p>
        </p:txBody>
      </p:sp>
      <p:sp>
        <p:nvSpPr>
          <p:cNvPr id="2" name="Başlık 1"/>
          <p:cNvSpPr>
            <a:spLocks noGrp="1"/>
          </p:cNvSpPr>
          <p:nvPr>
            <p:ph type="title"/>
          </p:nvPr>
        </p:nvSpPr>
        <p:spPr/>
        <p:txBody>
          <a:bodyPr>
            <a:normAutofit/>
          </a:bodyPr>
          <a:lstStyle/>
          <a:p>
            <a:r>
              <a:rPr lang="tr-TR" b="1" dirty="0" smtClean="0">
                <a:solidFill>
                  <a:srgbClr val="FF0000"/>
                </a:solidFill>
              </a:rPr>
              <a:t>Çocuğum duymuyor….</a:t>
            </a:r>
            <a:endParaRPr lang="tr-TR" dirty="0">
              <a:solidFill>
                <a:srgbClr val="FF0000"/>
              </a:solidFill>
            </a:endParaRPr>
          </a:p>
        </p:txBody>
      </p:sp>
    </p:spTree>
    <p:extLst>
      <p:ext uri="{BB962C8B-B14F-4D97-AF65-F5344CB8AC3E}">
        <p14:creationId xmlns:p14="http://schemas.microsoft.com/office/powerpoint/2010/main" val="24302761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çerik Yer Tutucusu 7"/>
          <p:cNvSpPr>
            <a:spLocks noGrp="1"/>
          </p:cNvSpPr>
          <p:nvPr>
            <p:ph idx="1"/>
          </p:nvPr>
        </p:nvSpPr>
        <p:spPr>
          <a:xfrm>
            <a:off x="457200" y="1916832"/>
            <a:ext cx="8229600" cy="4209331"/>
          </a:xfrm>
        </p:spPr>
        <p:txBody>
          <a:bodyPr>
            <a:normAutofit/>
          </a:bodyPr>
          <a:lstStyle/>
          <a:p>
            <a:r>
              <a:rPr lang="tr-TR" dirty="0"/>
              <a:t>9 aylık bir kız çocuğu, kızım Cansu’yu aldık. Dünyalar benim oldu. Artık benim de bir çocuğum vardı, ben anne olmuştum. Kızımın “anne” diyeceği günleri iple çekmeye başladım. Bu arada bir komşum bizi ziyarete geldi. Kızımı severken birden “Kızım bu çocuk duymuyor. Bir an evvel doktora götürmelisiniz” dedi. Bir an şok geçirdim, komşuma bağırmaya başladım ve onu evden kovdum. Komşum çok üzüldü.</a:t>
            </a:r>
          </a:p>
        </p:txBody>
      </p:sp>
      <p:sp>
        <p:nvSpPr>
          <p:cNvPr id="7" name="Başlık 6"/>
          <p:cNvSpPr>
            <a:spLocks noGrp="1"/>
          </p:cNvSpPr>
          <p:nvPr>
            <p:ph type="title"/>
          </p:nvPr>
        </p:nvSpPr>
        <p:spPr/>
        <p:txBody>
          <a:bodyPr/>
          <a:lstStyle/>
          <a:p>
            <a:endParaRPr lang="tr-TR"/>
          </a:p>
        </p:txBody>
      </p:sp>
    </p:spTree>
    <p:extLst>
      <p:ext uri="{BB962C8B-B14F-4D97-AF65-F5344CB8AC3E}">
        <p14:creationId xmlns:p14="http://schemas.microsoft.com/office/powerpoint/2010/main" val="9992057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988840"/>
            <a:ext cx="8229600" cy="4536504"/>
          </a:xfrm>
        </p:spPr>
        <p:txBody>
          <a:bodyPr>
            <a:normAutofit/>
          </a:bodyPr>
          <a:lstStyle/>
          <a:p>
            <a:r>
              <a:rPr lang="tr-TR" dirty="0" smtClean="0"/>
              <a:t>Ama </a:t>
            </a:r>
            <a:r>
              <a:rPr lang="tr-TR" dirty="0"/>
              <a:t>ben söylediklerini kabul edemiyordum. “Benim kızıma nasıl sağır der” diye hop oturup hop kalkıyordum. Yine de içime bir kuşku düşmüştü. Kızımı bir doktora götürdüm. Komşum haklıydı. Benim çocuğumda ileri derecede işitme kaybı vardı. Doktorun bu açıklamasından sonra bir an kendimi kaybettim. Hele konuşamayacağını söyleyince dünyam başıma yıkıldı. Derdimi çevremle paylaştığımız zaman kendi ailem dahil herkes çocuğu geri vermemizi, başkasının çocuğu ile uğraşmamamızı söylediler</a:t>
            </a:r>
            <a:r>
              <a:rPr lang="tr-TR" dirty="0" smtClean="0"/>
              <a:t>.</a:t>
            </a:r>
            <a:endParaRPr lang="tr-TR" dirty="0"/>
          </a:p>
        </p:txBody>
      </p:sp>
      <p:sp>
        <p:nvSpPr>
          <p:cNvPr id="2" name="Başlık 1"/>
          <p:cNvSpPr>
            <a:spLocks noGrp="1"/>
          </p:cNvSpPr>
          <p:nvPr>
            <p:ph type="title"/>
          </p:nvPr>
        </p:nvSpPr>
        <p:spPr/>
        <p:txBody>
          <a:bodyPr/>
          <a:lstStyle/>
          <a:p>
            <a:endParaRPr lang="tr-TR" dirty="0"/>
          </a:p>
        </p:txBody>
      </p:sp>
    </p:spTree>
    <p:extLst>
      <p:ext uri="{BB962C8B-B14F-4D97-AF65-F5344CB8AC3E}">
        <p14:creationId xmlns:p14="http://schemas.microsoft.com/office/powerpoint/2010/main" val="1881467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EKONOMİK SORUNLAR</a:t>
            </a:r>
            <a:endParaRPr lang="tr-TR" dirty="0"/>
          </a:p>
        </p:txBody>
      </p:sp>
      <p:sp>
        <p:nvSpPr>
          <p:cNvPr id="3" name="İçerik Yer Tutucusu 2"/>
          <p:cNvSpPr>
            <a:spLocks noGrp="1"/>
          </p:cNvSpPr>
          <p:nvPr>
            <p:ph idx="1"/>
          </p:nvPr>
        </p:nvSpPr>
        <p:spPr/>
        <p:txBody>
          <a:bodyPr/>
          <a:lstStyle/>
          <a:p>
            <a:pPr marL="0" indent="0">
              <a:buNone/>
            </a:pPr>
            <a:r>
              <a:rPr lang="tr-TR" dirty="0" smtClean="0"/>
              <a:t>Aileler çocuğun engeli ile ilgili olarak doğduğunda </a:t>
            </a:r>
          </a:p>
          <a:p>
            <a:r>
              <a:rPr lang="tr-TR" dirty="0"/>
              <a:t>T</a:t>
            </a:r>
            <a:r>
              <a:rPr lang="tr-TR" dirty="0" smtClean="0"/>
              <a:t>ıbbi müdahaleler-gereksinimler, </a:t>
            </a:r>
          </a:p>
          <a:p>
            <a:r>
              <a:rPr lang="tr-TR" dirty="0"/>
              <a:t>E</a:t>
            </a:r>
            <a:r>
              <a:rPr lang="tr-TR" dirty="0" smtClean="0"/>
              <a:t>ngeli kabul etmemek için hastane-doktor gezip bekledikleri cevabı alabilmek,</a:t>
            </a:r>
          </a:p>
          <a:p>
            <a:r>
              <a:rPr lang="tr-TR" dirty="0" smtClean="0"/>
              <a:t>Tedavi edici yanlış inanışlardan çözüm beklemek adına ek masraflar yapabilirler.</a:t>
            </a:r>
          </a:p>
          <a:p>
            <a:r>
              <a:rPr lang="tr-TR" dirty="0" smtClean="0"/>
              <a:t>İş kaybı yaşayabilirler.  </a:t>
            </a:r>
            <a:endParaRPr lang="tr-TR" dirty="0"/>
          </a:p>
        </p:txBody>
      </p:sp>
    </p:spTree>
    <p:extLst>
      <p:ext uri="{BB962C8B-B14F-4D97-AF65-F5344CB8AC3E}">
        <p14:creationId xmlns:p14="http://schemas.microsoft.com/office/powerpoint/2010/main" val="39139550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2708920"/>
            <a:ext cx="8424936" cy="3816424"/>
          </a:xfrm>
        </p:spPr>
        <p:txBody>
          <a:bodyPr>
            <a:normAutofit/>
          </a:bodyPr>
          <a:lstStyle/>
          <a:p>
            <a:r>
              <a:rPr lang="tr-TR" dirty="0"/>
              <a:t>Tek katlı, ahşap köy evindeki hareket birden duruldu. Sevincin yerini üzüntü aldı. Ayşe Hanım doğum yapmış, kız çocuğu dünyaya getirmişti. Ufacık-tefecik, küçücük bir kız çocuğu. </a:t>
            </a:r>
          </a:p>
        </p:txBody>
      </p:sp>
      <p:sp>
        <p:nvSpPr>
          <p:cNvPr id="2" name="Başlık 1"/>
          <p:cNvSpPr>
            <a:spLocks noGrp="1"/>
          </p:cNvSpPr>
          <p:nvPr>
            <p:ph type="title"/>
          </p:nvPr>
        </p:nvSpPr>
        <p:spPr/>
        <p:txBody>
          <a:bodyPr>
            <a:normAutofit/>
          </a:bodyPr>
          <a:lstStyle/>
          <a:p>
            <a:r>
              <a:rPr lang="tr-TR" b="1" dirty="0" smtClean="0">
                <a:solidFill>
                  <a:srgbClr val="FF0000"/>
                </a:solidFill>
              </a:rPr>
              <a:t>Ben Hep Kısa Mı </a:t>
            </a:r>
            <a:r>
              <a:rPr lang="tr-TR" b="1" dirty="0" err="1" smtClean="0">
                <a:solidFill>
                  <a:srgbClr val="FF0000"/>
                </a:solidFill>
              </a:rPr>
              <a:t>Kalıcam</a:t>
            </a:r>
            <a:r>
              <a:rPr lang="tr-TR" b="1" dirty="0" smtClean="0">
                <a:solidFill>
                  <a:srgbClr val="FF0000"/>
                </a:solidFill>
              </a:rPr>
              <a:t>?</a:t>
            </a:r>
            <a:endParaRPr lang="tr-TR" dirty="0">
              <a:solidFill>
                <a:srgbClr val="FF0000"/>
              </a:solidFill>
            </a:endParaRPr>
          </a:p>
        </p:txBody>
      </p:sp>
    </p:spTree>
    <p:extLst>
      <p:ext uri="{BB962C8B-B14F-4D97-AF65-F5344CB8AC3E}">
        <p14:creationId xmlns:p14="http://schemas.microsoft.com/office/powerpoint/2010/main" val="7936923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72067" y="2348880"/>
            <a:ext cx="7408333" cy="3777283"/>
          </a:xfrm>
        </p:spPr>
        <p:txBody>
          <a:bodyPr/>
          <a:lstStyle/>
          <a:p>
            <a:r>
              <a:rPr lang="tr-TR" dirty="0"/>
              <a:t>Aradan on yıl geçti, on beş yıl geçti, yirmi yıl geçti, ama onun boyu 95 cm. idi, yani 1 metre bile değil. Daha sonra da boyu hiç uzamadı zaten, hep 95 cm. kaldı. Siyah saçlı, kahverengi gözlü ve güzel yüzlüydü. İyi kalpli, düşüncesi berrak, iradesi güçlüydü. Fakat zaman zaman elinde olmadan insanların bakışlarından etkileniyor ve bazı geceler sabaha kadar ben niye böyleyim diye ağlıyordu</a:t>
            </a:r>
            <a:r>
              <a:rPr lang="tr-TR" dirty="0" smtClean="0"/>
              <a:t>.</a:t>
            </a:r>
            <a:endParaRPr lang="tr-TR" dirty="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39687975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564904"/>
            <a:ext cx="8229600" cy="3816424"/>
          </a:xfrm>
        </p:spPr>
        <p:txBody>
          <a:bodyPr/>
          <a:lstStyle/>
          <a:p>
            <a:r>
              <a:rPr lang="tr-TR" dirty="0"/>
              <a:t>Nisa küçüklüğünden beri çok uyanık bir çocuktu ve çok az uyuyordu. Ama asla çok bağıran bir bebek olmadı, henüz bebekken bile saatlerce oturup beni yemek yaparken izleyebiliyor veya parmaklarıyla oynuyordu. Motor fonksiyonlarının gelişiminde oldukça hızlıydı, üç buçuk aylıkken kısa mesafelerde sürünerek ilerleyebiliyordu, 5 aylıkken emekledi, 10 aylıkken yürümeye başladı.</a:t>
            </a:r>
          </a:p>
        </p:txBody>
      </p:sp>
      <p:sp>
        <p:nvSpPr>
          <p:cNvPr id="2" name="Başlık 1"/>
          <p:cNvSpPr>
            <a:spLocks noGrp="1"/>
          </p:cNvSpPr>
          <p:nvPr>
            <p:ph type="title"/>
          </p:nvPr>
        </p:nvSpPr>
        <p:spPr/>
        <p:txBody>
          <a:bodyPr/>
          <a:lstStyle/>
          <a:p>
            <a:endParaRPr lang="tr-TR" b="1" dirty="0">
              <a:solidFill>
                <a:srgbClr val="FF0000"/>
              </a:solidFill>
            </a:endParaRPr>
          </a:p>
        </p:txBody>
      </p:sp>
    </p:spTree>
    <p:extLst>
      <p:ext uri="{BB962C8B-B14F-4D97-AF65-F5344CB8AC3E}">
        <p14:creationId xmlns:p14="http://schemas.microsoft.com/office/powerpoint/2010/main" val="35073767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204864"/>
            <a:ext cx="8229600" cy="3744416"/>
          </a:xfrm>
        </p:spPr>
        <p:txBody>
          <a:bodyPr>
            <a:normAutofit/>
          </a:bodyPr>
          <a:lstStyle/>
          <a:p>
            <a:endParaRPr lang="tr-TR" dirty="0" smtClean="0"/>
          </a:p>
          <a:p>
            <a:endParaRPr lang="tr-TR" dirty="0"/>
          </a:p>
          <a:p>
            <a:r>
              <a:rPr lang="tr-TR" dirty="0" smtClean="0"/>
              <a:t>Bir </a:t>
            </a:r>
            <a:r>
              <a:rPr lang="tr-TR" dirty="0"/>
              <a:t>yaşındayken 2-3 kelimelik cümlelerle konuşuyordu ve bir buçuk olduğunda artık onu susturamıyorduk. İki buçuk yaşındayken büyük ve küçük harfleri biliyordu. 3 yaşındayken iki haneli rakamları okumaya başladığında şoke oldum. Uzmanlar çocuğum üstün zekalı olduğunu söylediler. </a:t>
            </a:r>
            <a:r>
              <a:rPr lang="tr-TR" dirty="0" smtClean="0"/>
              <a:t>Şaşkındım……… Üzülmeli miydim </a:t>
            </a:r>
            <a:r>
              <a:rPr lang="tr-TR" dirty="0"/>
              <a:t>yoksa </a:t>
            </a:r>
            <a:r>
              <a:rPr lang="tr-TR" dirty="0" smtClean="0"/>
              <a:t>sevinmeli mi?</a:t>
            </a:r>
            <a:endParaRPr lang="tr-TR" dirty="0"/>
          </a:p>
        </p:txBody>
      </p:sp>
      <p:sp>
        <p:nvSpPr>
          <p:cNvPr id="2" name="Başlık 1"/>
          <p:cNvSpPr>
            <a:spLocks noGrp="1"/>
          </p:cNvSpPr>
          <p:nvPr>
            <p:ph type="title"/>
          </p:nvPr>
        </p:nvSpPr>
        <p:spPr/>
        <p:txBody>
          <a:bodyPr/>
          <a:lstStyle/>
          <a:p>
            <a:endParaRPr lang="tr-TR" dirty="0"/>
          </a:p>
        </p:txBody>
      </p:sp>
    </p:spTree>
    <p:extLst>
      <p:ext uri="{BB962C8B-B14F-4D97-AF65-F5344CB8AC3E}">
        <p14:creationId xmlns:p14="http://schemas.microsoft.com/office/powerpoint/2010/main" val="34092831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Yazı yazamadığı için "geri zekalı" muamelesi gören küçük çocuk, "ileri zekasıyla" herkesi şaşırttı. Derslerinden sürekli düşük not aldığından çevresi tarafından dışlanan küçük çocuk, Türkiye genelinde yapılan sınavda 19. oldu. İstanbul Şişli'de özel bir okula giden </a:t>
            </a:r>
            <a:r>
              <a:rPr lang="tr-TR" dirty="0" smtClean="0"/>
              <a:t>M. A. </a:t>
            </a:r>
            <a:r>
              <a:rPr lang="tr-TR" dirty="0"/>
              <a:t>(9), anaokulunda sözlü derslerde gösterdiği başarıyı, yazılı derslerde gösteremiyordu.</a:t>
            </a:r>
          </a:p>
        </p:txBody>
      </p:sp>
      <p:sp>
        <p:nvSpPr>
          <p:cNvPr id="2" name="Başlık 1"/>
          <p:cNvSpPr>
            <a:spLocks noGrp="1"/>
          </p:cNvSpPr>
          <p:nvPr>
            <p:ph type="title"/>
          </p:nvPr>
        </p:nvSpPr>
        <p:spPr>
          <a:xfrm>
            <a:off x="251520" y="404664"/>
            <a:ext cx="8712968" cy="1296144"/>
          </a:xfrm>
        </p:spPr>
        <p:txBody>
          <a:bodyPr>
            <a:noAutofit/>
          </a:bodyPr>
          <a:lstStyle/>
          <a:p>
            <a:r>
              <a:rPr lang="tr-TR" sz="3200" b="1" dirty="0">
                <a:solidFill>
                  <a:srgbClr val="FF0000"/>
                </a:solidFill>
              </a:rPr>
              <a:t>9 yaşındaki Meriç, yazamadığı için 'geri zekalı' muamelesi gördü. 'Üstün zekalı' çıkan çocuk, Türkiye genelinde yapılan sınavda 19. </a:t>
            </a:r>
            <a:r>
              <a:rPr lang="tr-TR" sz="3200" b="1" dirty="0" smtClean="0">
                <a:solidFill>
                  <a:srgbClr val="FF0000"/>
                </a:solidFill>
              </a:rPr>
              <a:t>oldu</a:t>
            </a:r>
            <a:endParaRPr lang="tr-TR" sz="3200" b="1" dirty="0">
              <a:solidFill>
                <a:srgbClr val="FF0000"/>
              </a:solidFill>
            </a:endParaRPr>
          </a:p>
        </p:txBody>
      </p:sp>
    </p:spTree>
    <p:extLst>
      <p:ext uri="{BB962C8B-B14F-4D97-AF65-F5344CB8AC3E}">
        <p14:creationId xmlns:p14="http://schemas.microsoft.com/office/powerpoint/2010/main" val="21104796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2204864"/>
            <a:ext cx="8280920" cy="4536504"/>
          </a:xfrm>
        </p:spPr>
        <p:txBody>
          <a:bodyPr>
            <a:normAutofit/>
          </a:bodyPr>
          <a:lstStyle/>
          <a:p>
            <a:r>
              <a:rPr lang="tr-TR" dirty="0" smtClean="0"/>
              <a:t>Sözlü </a:t>
            </a:r>
            <a:r>
              <a:rPr lang="tr-TR" dirty="0"/>
              <a:t>anlatımdaki başarısıyla dikkat çeken Meriç, ne zaman sınıfında yazı dersleri olsa okula gitmek istemiyordu. Çünkü arkadaşları kolay bir şekilde yazı yazarken, kendisi bunu başaramıyordu. Çevresi tarafından, "geri zekalı" olarak anılan Meriç, kendisine yazı yazmayı öğretmek isteyenlere sinirlenip, her şeyi yırtıp atıyordu. Meriç'in ödevlerini ise arkadaşları yapıyordu. Öğretmenler, Meriç'in ailesine, "Bu çocuğu okuldan alın" tavsiyesinde bulundu. </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39446639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780928"/>
            <a:ext cx="8229600" cy="3744416"/>
          </a:xfrm>
        </p:spPr>
        <p:txBody>
          <a:bodyPr>
            <a:normAutofit/>
          </a:bodyPr>
          <a:lstStyle/>
          <a:p>
            <a:r>
              <a:rPr lang="tr-TR" dirty="0"/>
              <a:t>Duydum ki dünya çok güzelmiş; gündüzü aydınlatan güneş, geceyi aydınlatan ay ve yıldızlar, masmavi denizler, gökyüzü ve dalgalar, bahar geldiği zaman renk </a:t>
            </a:r>
            <a:r>
              <a:rPr lang="tr-TR" dirty="0" err="1"/>
              <a:t>renk</a:t>
            </a:r>
            <a:r>
              <a:rPr lang="tr-TR" dirty="0"/>
              <a:t> açan çiçekler hepsi çok güzelmiş, bunların hiç birinin seyrine doyum </a:t>
            </a:r>
            <a:r>
              <a:rPr lang="tr-TR" dirty="0" smtClean="0"/>
              <a:t>olmazmış…</a:t>
            </a:r>
            <a:endParaRPr lang="tr-TR" dirty="0"/>
          </a:p>
        </p:txBody>
      </p:sp>
      <p:sp>
        <p:nvSpPr>
          <p:cNvPr id="2" name="Başlık 1"/>
          <p:cNvSpPr>
            <a:spLocks noGrp="1"/>
          </p:cNvSpPr>
          <p:nvPr>
            <p:ph type="title"/>
          </p:nvPr>
        </p:nvSpPr>
        <p:spPr/>
        <p:txBody>
          <a:bodyPr>
            <a:normAutofit fontScale="90000"/>
          </a:bodyPr>
          <a:lstStyle/>
          <a:p>
            <a:r>
              <a:rPr lang="tr-TR" b="1" dirty="0" smtClean="0">
                <a:solidFill>
                  <a:srgbClr val="FF0000"/>
                </a:solidFill>
              </a:rPr>
              <a:t>Görme Engelli Bir Çocuğun Annesi ile İlgili Duyguları</a:t>
            </a:r>
            <a:endParaRPr lang="tr-TR" dirty="0">
              <a:solidFill>
                <a:srgbClr val="FF0000"/>
              </a:solidFill>
            </a:endParaRPr>
          </a:p>
        </p:txBody>
      </p:sp>
    </p:spTree>
    <p:extLst>
      <p:ext uri="{BB962C8B-B14F-4D97-AF65-F5344CB8AC3E}">
        <p14:creationId xmlns:p14="http://schemas.microsoft.com/office/powerpoint/2010/main" val="38294821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Güneş doğarken ve batarken dünyayı ayrı bir güzellik sararmış. Ama ben, anlatılan bu güzelliklerin hiçbirini görmedim, onları hep kendi karanlık dünyamda yaşadım. Üzülmüyorum ve şikayetçi de değilim…</a:t>
            </a:r>
          </a:p>
          <a:p>
            <a:r>
              <a:rPr lang="tr-TR" dirty="0"/>
              <a:t>Ancak yüreğimi yakan tek şey, anneciğimi bir kere bile görememiş olmamdır</a:t>
            </a:r>
            <a:r>
              <a:rPr lang="tr-TR" dirty="0" smtClean="0"/>
              <a:t>…</a:t>
            </a:r>
            <a:endParaRPr lang="tr-TR" dirty="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760472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2348880"/>
            <a:ext cx="8568952" cy="4176464"/>
          </a:xfrm>
        </p:spPr>
        <p:txBody>
          <a:bodyPr>
            <a:normAutofit/>
          </a:bodyPr>
          <a:lstStyle/>
          <a:p>
            <a:r>
              <a:rPr lang="tr-TR" dirty="0"/>
              <a:t>24 yaşında engelli bir oğlu olan </a:t>
            </a:r>
            <a:r>
              <a:rPr lang="tr-TR" dirty="0" smtClean="0"/>
              <a:t>H. G., </a:t>
            </a:r>
            <a:r>
              <a:rPr lang="tr-TR" dirty="0"/>
              <a:t>bunlara şahit oldukça ağladığını söylüyor. Benim çocuğum da sağlıklı olsa da yaramazlık yapabilse diye düşünüp üzülüyormuş Hacer Hanım. Sonra da kızarmış şikâyetçi annelere, evlatlarının kıymetini bilmelerini öğütlermiş</a:t>
            </a:r>
            <a:r>
              <a:rPr lang="tr-TR" dirty="0" smtClean="0"/>
              <a:t>.</a:t>
            </a:r>
          </a:p>
          <a:p>
            <a:r>
              <a:rPr lang="tr-TR" dirty="0"/>
              <a:t>Sürekli kilo kaybeden bebeğe tüberküloz teşhisi konulmuş. 3 yaşına kadar üniversite hastanesinde tedavi edilmeye çalışılan, sürekli burnundan hortumla beslenen ve yatağa bağımlı olan çocuğun 15 günlük ömrü kaldığı söylenmiş bir gün</a:t>
            </a:r>
            <a:r>
              <a:rPr lang="tr-TR" dirty="0" smtClean="0"/>
              <a:t>.</a:t>
            </a:r>
            <a:endParaRPr lang="tr-TR" dirty="0"/>
          </a:p>
        </p:txBody>
      </p:sp>
      <p:sp>
        <p:nvSpPr>
          <p:cNvPr id="2" name="Başlık 1"/>
          <p:cNvSpPr>
            <a:spLocks noGrp="1"/>
          </p:cNvSpPr>
          <p:nvPr>
            <p:ph type="title"/>
          </p:nvPr>
        </p:nvSpPr>
        <p:spPr/>
        <p:txBody>
          <a:bodyPr>
            <a:normAutofit fontScale="90000"/>
          </a:bodyPr>
          <a:lstStyle/>
          <a:p>
            <a:r>
              <a:rPr lang="tr-TR" b="1" u="sng" dirty="0">
                <a:solidFill>
                  <a:srgbClr val="FF0000"/>
                </a:solidFill>
                <a:hlinkClick r:id="rId2"/>
              </a:rPr>
              <a:t>'Benim Çocuğum Da Yaramazlık Yapabilseydi Diye Çok İmrendim</a:t>
            </a:r>
            <a:r>
              <a:rPr lang="tr-TR" b="1" u="sng" dirty="0" smtClean="0">
                <a:solidFill>
                  <a:srgbClr val="FF0000"/>
                </a:solidFill>
                <a:hlinkClick r:id="rId2"/>
              </a:rPr>
              <a:t>'</a:t>
            </a:r>
            <a:endParaRPr lang="tr-TR" u="sng" dirty="0">
              <a:solidFill>
                <a:srgbClr val="FF0000"/>
              </a:solidFill>
            </a:endParaRPr>
          </a:p>
        </p:txBody>
      </p:sp>
    </p:spTree>
    <p:extLst>
      <p:ext uri="{BB962C8B-B14F-4D97-AF65-F5344CB8AC3E}">
        <p14:creationId xmlns:p14="http://schemas.microsoft.com/office/powerpoint/2010/main" val="3892995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772816"/>
            <a:ext cx="8229600" cy="4680520"/>
          </a:xfrm>
        </p:spPr>
        <p:txBody>
          <a:bodyPr>
            <a:normAutofit lnSpcReduction="10000"/>
          </a:bodyPr>
          <a:lstStyle/>
          <a:p>
            <a:r>
              <a:rPr lang="tr-TR" dirty="0"/>
              <a:t>Bütün ilaçları hastanede bırakıp `ölecekse de kucağımda ölsün` diyerek son bir umutla bebeğini alıp memleketi Sivas`ın Sarıçiçek yaylasına giden Hacer Hanım, onu yaşatmak için elinden geleni yapmış. Annelik içgüdüsüyle tamamen doğal ve günlük gıdalarla beslediği bebeğinin 4 ay içinde kilo almaya başlamasıyla yeniden umutlanmış. 5 yaşına kadar Yavuz`u iyileştirmek için uğraşan annenin asıl mücadelesi çocuğunun hiçbir zaman yürüyemeyeceği ve konuşamayacağı söylendiği zaman başlamış. Evladının engelli olabileceğine hiçbir zaman inanmayan ve bunu kabullenmeyen Hacer Hanım, `İyi ki kabul etmemişim. Ben mücadele etmesem Yavuz, şimdi hem bana hem devlete yük olacaktı.` diyor</a:t>
            </a:r>
            <a:r>
              <a:rPr lang="tr-TR" dirty="0" smtClean="0"/>
              <a:t>.</a:t>
            </a:r>
            <a:endParaRPr lang="tr-TR" dirty="0"/>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84338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67544" y="2420888"/>
            <a:ext cx="8248708" cy="3793625"/>
          </a:xfrm>
        </p:spPr>
        <p:txBody>
          <a:bodyPr/>
          <a:lstStyle/>
          <a:p>
            <a:r>
              <a:rPr lang="tr-TR" dirty="0" smtClean="0"/>
              <a:t>Özel eğitim kurumlarının verdiği hizmetler sosyal güvenlik kurumu tarafından maddi olarak desteklenmektedir. </a:t>
            </a:r>
          </a:p>
          <a:p>
            <a:r>
              <a:rPr lang="tr-TR" dirty="0" smtClean="0"/>
              <a:t>5378 sayılı Özürlüler Kanunu’na göre; engelli çocukların eğitimi Milli Eğitim Bakanlığı bütçesinden karşılanmaktadır.</a:t>
            </a:r>
          </a:p>
          <a:p>
            <a:r>
              <a:rPr lang="tr-TR" dirty="0" smtClean="0"/>
              <a:t>Belirlenen hastanelerden alınan raporlar doğrultusunda engelli çocuğa bakmakla yükümlüler %15 oranında vergi indiriminden yararlanmaktadır.  </a:t>
            </a:r>
            <a:endParaRPr lang="tr-TR" dirty="0"/>
          </a:p>
        </p:txBody>
      </p:sp>
    </p:spTree>
    <p:extLst>
      <p:ext uri="{BB962C8B-B14F-4D97-AF65-F5344CB8AC3E}">
        <p14:creationId xmlns:p14="http://schemas.microsoft.com/office/powerpoint/2010/main" val="33638255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916832"/>
            <a:ext cx="8229600" cy="4608512"/>
          </a:xfrm>
        </p:spPr>
        <p:txBody>
          <a:bodyPr>
            <a:normAutofit fontScale="92500" lnSpcReduction="10000"/>
          </a:bodyPr>
          <a:lstStyle/>
          <a:p>
            <a:r>
              <a:rPr lang="tr-TR" dirty="0"/>
              <a:t>Türkiye`ye konferans için gelen Amerikalı bir konuşma uzmanının, `Yavuz zihinsel engelli, konuşamaz!` sözleri annenin son umutlarını da silmiş. Ancak o arada söylediği `dilini tutup sağa sola sallayacak değilsin ya` ifadesi Hacer Hanım`a yeni bir kapı açmış. Yavuz`un çok sevdiği </a:t>
            </a:r>
            <a:r>
              <a:rPr lang="tr-TR" dirty="0" err="1"/>
              <a:t>çokokremi</a:t>
            </a:r>
            <a:r>
              <a:rPr lang="tr-TR" dirty="0"/>
              <a:t> dudaklarının kenarlarına sürerek dilini çıkarıp yalamayı öğretmiş. </a:t>
            </a:r>
            <a:r>
              <a:rPr lang="tr-TR" dirty="0" smtClean="0"/>
              <a:t>Dudağıyla </a:t>
            </a:r>
            <a:r>
              <a:rPr lang="tr-TR" dirty="0"/>
              <a:t>üfleme hareketini yapamayan Yavuz`la pinpon topunu birbirine üfleme ve köpüklü sudan baloncuk üfleme oyunlarına başlamış. Annesinin masa üzerinden üfleyerek kendine gönderdiği topu geri üflemeyi ancak bir haftada başarabilmiş Yavuz. </a:t>
            </a:r>
            <a:endParaRPr lang="tr-TR" dirty="0" smtClean="0"/>
          </a:p>
          <a:p>
            <a:r>
              <a:rPr lang="tr-TR" dirty="0" smtClean="0"/>
              <a:t>6 </a:t>
            </a:r>
            <a:r>
              <a:rPr lang="tr-TR" dirty="0"/>
              <a:t>ay sonra Türkiye`ye tekrar gelen doktor, Yavuz`un `anne, baba, getir, gel` gibi kelimeleri söyleyebildiğini görünce, `Ben konuşamaz derken, anne sevgisinin gücünü unutmuşum.` diyerek sevincini ifade etmiş.</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20788572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132856"/>
            <a:ext cx="8229600" cy="4320480"/>
          </a:xfrm>
        </p:spPr>
        <p:txBody>
          <a:bodyPr>
            <a:normAutofit/>
          </a:bodyPr>
          <a:lstStyle/>
          <a:p>
            <a:endParaRPr lang="tr-TR" dirty="0" smtClean="0"/>
          </a:p>
          <a:p>
            <a:r>
              <a:rPr lang="tr-TR" dirty="0" smtClean="0"/>
              <a:t>Bebeğim </a:t>
            </a:r>
            <a:r>
              <a:rPr lang="tr-TR" dirty="0"/>
              <a:t>olacaktı, heyecanlıydım. Doğduğunda dünyalar benim oldu. Allah’ın bir hediyesiydi. Günler ne zaman geçecek ne zaman anneciğim diyecek ve ne zaman sohbet edecektik. </a:t>
            </a:r>
            <a:br>
              <a:rPr lang="tr-TR" dirty="0"/>
            </a:br>
            <a:r>
              <a:rPr lang="tr-TR" dirty="0"/>
              <a:t>Oğlum 3 yaşlarına geldi fakat hala düzgün cümle kuramıyordu, tek kelime ile isteklerini söylüyor, parmağı ile gösteriyordu. Arkadaş aramıyor, olunca da oynamıyordu. Bir de en önemlisi büyük tuvalet ihtiyacını söyleyemiyordu. Bir gün doktora gittik ve tanı, OTİSTİK. </a:t>
            </a:r>
            <a:br>
              <a:rPr lang="tr-TR" dirty="0"/>
            </a:br>
            <a:endParaRPr lang="tr-TR" dirty="0"/>
          </a:p>
        </p:txBody>
      </p:sp>
      <p:sp>
        <p:nvSpPr>
          <p:cNvPr id="2" name="Başlık 1"/>
          <p:cNvSpPr>
            <a:spLocks noGrp="1"/>
          </p:cNvSpPr>
          <p:nvPr>
            <p:ph type="title"/>
          </p:nvPr>
        </p:nvSpPr>
        <p:spPr/>
        <p:txBody>
          <a:bodyPr>
            <a:normAutofit/>
          </a:bodyPr>
          <a:lstStyle/>
          <a:p>
            <a:r>
              <a:rPr lang="tr-TR" b="1" dirty="0">
                <a:solidFill>
                  <a:srgbClr val="FF0000"/>
                </a:solidFill>
              </a:rPr>
              <a:t>Bir Annenin Duyguları </a:t>
            </a:r>
          </a:p>
        </p:txBody>
      </p:sp>
    </p:spTree>
    <p:extLst>
      <p:ext uri="{BB962C8B-B14F-4D97-AF65-F5344CB8AC3E}">
        <p14:creationId xmlns:p14="http://schemas.microsoft.com/office/powerpoint/2010/main" val="28256069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a:t>Dünyam yıkıldı, ne idi otistik? İyileşecek mi, ne kadar zamanda.....? Doktor, “Her ay, aylık seanslara gelsin, oyun ile konuşmayı öğreteceğiz.” dedi. Her ay gittiğimde iyileşti mi diye soruyordum. Meğer asla iyileşmezmiş, ancak eğitimle biraz daha açılırmış. </a:t>
            </a:r>
            <a:br>
              <a:rPr lang="tr-TR" dirty="0"/>
            </a:br>
            <a:r>
              <a:rPr lang="tr-TR" dirty="0"/>
              <a:t/>
            </a:r>
            <a:br>
              <a:rPr lang="tr-TR" dirty="0"/>
            </a:br>
            <a:r>
              <a:rPr lang="tr-TR" dirty="0"/>
              <a:t>Kahroluyordum. Yüzüne baktıkça içim eriyordu, ciğerlerimden sanki duman çıkıyordu, gecelerim, uykularım bölünmüştü artık. </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39354700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700808"/>
            <a:ext cx="8229600" cy="4608512"/>
          </a:xfrm>
        </p:spPr>
        <p:txBody>
          <a:bodyPr>
            <a:normAutofit lnSpcReduction="10000"/>
          </a:bodyPr>
          <a:lstStyle/>
          <a:p>
            <a:r>
              <a:rPr lang="tr-TR" dirty="0"/>
              <a:t>Doktorların tavsiyelerine uyuyor, bol bol soru soruyordum. Kendi iç dünyasından çıkartıp, insanlara karışması için aklıma ne geliyorsa yapıyordum. </a:t>
            </a:r>
            <a:r>
              <a:rPr lang="tr-TR" dirty="0" err="1"/>
              <a:t>Gardrobun</a:t>
            </a:r>
            <a:r>
              <a:rPr lang="tr-TR" dirty="0"/>
              <a:t> içini yüklük yapmıştım. Yorganların üzerine çıkıp orada oynamayı çok seviyordu. Ben de onun yanına gittim, yorganların üzerine oturdum. Çok hoşuna gitti. Ben de burayı koz olarak kullandım. Sayıları, sen ve ben sıfatlarını burada çalıştık, şarkılar söyledik, ortak nokta bulmaya çalıştım. Sonraları o da benim dünyama karışmaya başladı. </a:t>
            </a:r>
            <a:br>
              <a:rPr lang="tr-TR" dirty="0"/>
            </a:br>
            <a:r>
              <a:rPr lang="tr-TR" dirty="0"/>
              <a:t/>
            </a:r>
            <a:br>
              <a:rPr lang="tr-TR" dirty="0"/>
            </a:br>
            <a:r>
              <a:rPr lang="tr-TR" dirty="0"/>
              <a:t>Ona karşıdan karşıya geçmesini öğretiyordum. 1 senede öğrendi. Ama ona güvenmem gene de 3 seneyi buldu. Okumayı yazmayı ise 4 yılda öğrendi. </a:t>
            </a:r>
          </a:p>
        </p:txBody>
      </p:sp>
      <p:sp>
        <p:nvSpPr>
          <p:cNvPr id="2" name="Başlık 1"/>
          <p:cNvSpPr>
            <a:spLocks noGrp="1"/>
          </p:cNvSpPr>
          <p:nvPr>
            <p:ph type="title"/>
          </p:nvPr>
        </p:nvSpPr>
        <p:spPr>
          <a:xfrm flipV="1">
            <a:off x="457200" y="1591056"/>
            <a:ext cx="8229600" cy="325776"/>
          </a:xfrm>
        </p:spPr>
        <p:txBody>
          <a:bodyPr>
            <a:normAutofit fontScale="90000"/>
          </a:bodyPr>
          <a:lstStyle/>
          <a:p>
            <a:endParaRPr lang="tr-TR" dirty="0"/>
          </a:p>
        </p:txBody>
      </p:sp>
    </p:spTree>
    <p:extLst>
      <p:ext uri="{BB962C8B-B14F-4D97-AF65-F5344CB8AC3E}">
        <p14:creationId xmlns:p14="http://schemas.microsoft.com/office/powerpoint/2010/main" val="30693109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276872"/>
            <a:ext cx="8229600" cy="3849291"/>
          </a:xfrm>
        </p:spPr>
        <p:txBody>
          <a:bodyPr>
            <a:normAutofit lnSpcReduction="10000"/>
          </a:bodyPr>
          <a:lstStyle/>
          <a:p>
            <a:r>
              <a:rPr lang="tr-TR" dirty="0"/>
              <a:t>Ne yapalım Otistik böyle işte. Her şeyi çok yavaş öğreniyor. En basit sayılar, 4 tane ana rengi bile seneler sonra öğrenebiliyor. Anne deyişi kaç sene sonraydı. Sadece parmağıyla “bunu </a:t>
            </a:r>
            <a:r>
              <a:rPr lang="tr-TR" dirty="0" err="1"/>
              <a:t>istiyo</a:t>
            </a:r>
            <a:r>
              <a:rPr lang="tr-TR" dirty="0"/>
              <a:t>” derdi. Hep ağlardım. Sabır, sabır, sabır. Hiçbir şeye sabretmek bu kadar ağır olamazdı. Çünkü düzgün bir cümleyi kurmak seneler alıyordu. Bazen ağlardı, “Ne oldu oğlum?” derdim, anlatamazdı garibim. Çünkü algılama ve anlatmada gerilik vardı. Duygularını içine saklardı, anlatsa boşalacaktı. Ve elbette ama </a:t>
            </a:r>
            <a:r>
              <a:rPr lang="tr-TR" dirty="0" smtClean="0"/>
              <a:t>hissedip de </a:t>
            </a:r>
            <a:r>
              <a:rPr lang="tr-TR" dirty="0"/>
              <a:t>söyleyememek, </a:t>
            </a:r>
            <a:r>
              <a:rPr lang="tr-TR" dirty="0" smtClean="0"/>
              <a:t>anlayıp da </a:t>
            </a:r>
            <a:r>
              <a:rPr lang="tr-TR" dirty="0"/>
              <a:t>anlatamamak çok acı olmalıydı. Arkadaşlarından geri olduğunu da hissediyordu. </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23499145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556792"/>
            <a:ext cx="8229600" cy="4968552"/>
          </a:xfrm>
        </p:spPr>
        <p:txBody>
          <a:bodyPr>
            <a:normAutofit fontScale="92500" lnSpcReduction="10000"/>
          </a:bodyPr>
          <a:lstStyle/>
          <a:p>
            <a:r>
              <a:rPr lang="tr-TR" dirty="0"/>
              <a:t>Bu sefer yaşı büyüdükçe ben, kendim için değil, onun kendisine üzüldüğü için üzülmeye başladım. </a:t>
            </a:r>
            <a:br>
              <a:rPr lang="tr-TR" dirty="0"/>
            </a:br>
            <a:r>
              <a:rPr lang="tr-TR" dirty="0"/>
              <a:t/>
            </a:r>
            <a:br>
              <a:rPr lang="tr-TR" dirty="0"/>
            </a:br>
            <a:r>
              <a:rPr lang="tr-TR" dirty="0"/>
              <a:t>Anaokuluna bile altı bağlanıyor diye kabul edilmezdi. Kabul etseler de, bir kenarda yer işgal ederdi. Bir keresinde müsamereye sokmamıştı öğretmeni ve onu çok iyi anlamış ve hissetmişti. O gece çok ağlamıştı ve sonra tik bile başlamıştı. </a:t>
            </a:r>
            <a:br>
              <a:rPr lang="tr-TR" dirty="0"/>
            </a:br>
            <a:r>
              <a:rPr lang="tr-TR" dirty="0"/>
              <a:t/>
            </a:r>
            <a:br>
              <a:rPr lang="tr-TR" dirty="0"/>
            </a:br>
            <a:r>
              <a:rPr lang="tr-TR" dirty="0"/>
              <a:t>İlkokulda idare ediyorlardı. 3. sınıfı bitirmişti ki (varlığı sınıfta idi) özel sınıf açıldı, bu tür özürlü, ağır öğrenen çocuklar için. Hemen o okula yazdırdık. O sene okumayı yazmayı, toplama - çıkarmayı öğrendi. Özel eğitim merkezleri de açıldı. Oraya da devam ederek sözeli biraz daha gelişti. İşin en güzel yanı ise, öğretmenini çok sevdi. Böylelikle hem derslerini, hem konuşmasını ilerletti. Bir faydası daha oldu. Bu özel sınıf öğretmenini çok sevmesi sebep olacak herhalde, büyük ihtiyacını artık tuvalette yapıyor. </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18935658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28800"/>
            <a:ext cx="8229600" cy="4824536"/>
          </a:xfrm>
        </p:spPr>
        <p:txBody>
          <a:bodyPr>
            <a:normAutofit lnSpcReduction="10000"/>
          </a:bodyPr>
          <a:lstStyle/>
          <a:p>
            <a:r>
              <a:rPr lang="tr-TR" dirty="0"/>
              <a:t>3 yıl anaokulu ve 5 yıl da ilköğretim olmak üzere 8 yıldır oğlumu okullara taşıyorum. Düşünsenize bir anne çocuğunu 1. sınıfta okula götürür, ben 8 yıllık ilköğretim süresince yollardayım. İşte ben ve benim gibi özürlü annelerinin çilesi ve sabrı. Şuna inanın ki 1 özürlü çocuk büyütene kadar 4-5 normal çocuk büyütülür. Çünkü 2 tane daha oğlum oldu ve onları da büyüttüm. </a:t>
            </a:r>
            <a:br>
              <a:rPr lang="tr-TR" dirty="0"/>
            </a:br>
            <a:r>
              <a:rPr lang="tr-TR" dirty="0"/>
              <a:t/>
            </a:r>
            <a:br>
              <a:rPr lang="tr-TR" dirty="0"/>
            </a:br>
            <a:r>
              <a:rPr lang="tr-TR" dirty="0"/>
              <a:t>Ama, masum melek onlar. Hiçbir suçu, hiçbir günahı yok. Ellerinden gelen de yok. Kendileri isterler mi böyle olmak? Arkadaşları “deli” dediklerinde anlamıyorlar mı sanıyorlar. Yavrum benim! Sen iyi ol, kendini idare edecek kadar geliştir. Ben hiç önemli değilim. Ömrüm, hizmetim sana feda olsun. Gün gelir belki bir gün çaresi bulunur. </a:t>
            </a:r>
          </a:p>
        </p:txBody>
      </p:sp>
      <p:sp>
        <p:nvSpPr>
          <p:cNvPr id="2" name="Başlık 1"/>
          <p:cNvSpPr>
            <a:spLocks noGrp="1"/>
          </p:cNvSpPr>
          <p:nvPr>
            <p:ph type="title"/>
          </p:nvPr>
        </p:nvSpPr>
        <p:spPr/>
        <p:txBody>
          <a:bodyPr/>
          <a:lstStyle/>
          <a:p>
            <a:endParaRPr lang="tr-TR"/>
          </a:p>
        </p:txBody>
      </p:sp>
    </p:spTree>
    <p:extLst>
      <p:ext uri="{BB962C8B-B14F-4D97-AF65-F5344CB8AC3E}">
        <p14:creationId xmlns:p14="http://schemas.microsoft.com/office/powerpoint/2010/main" val="26247942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276872"/>
            <a:ext cx="8229600" cy="3849291"/>
          </a:xfrm>
        </p:spPr>
        <p:txBody>
          <a:bodyPr>
            <a:normAutofit fontScale="92500"/>
          </a:bodyPr>
          <a:lstStyle/>
          <a:p>
            <a:r>
              <a:rPr lang="tr-TR" dirty="0"/>
              <a:t>Ben kendimi ve özürlü anneleri, “YILIN ANNELERİ” ilan ediyorum. </a:t>
            </a:r>
            <a:br>
              <a:rPr lang="tr-TR" dirty="0"/>
            </a:br>
            <a:r>
              <a:rPr lang="tr-TR" dirty="0"/>
              <a:t/>
            </a:r>
            <a:br>
              <a:rPr lang="tr-TR" dirty="0"/>
            </a:br>
            <a:r>
              <a:rPr lang="tr-TR" dirty="0"/>
              <a:t>SABIR ey anneler! </a:t>
            </a:r>
            <a:br>
              <a:rPr lang="tr-TR" dirty="0"/>
            </a:br>
            <a:r>
              <a:rPr lang="tr-TR" dirty="0"/>
              <a:t/>
            </a:r>
            <a:br>
              <a:rPr lang="tr-TR" dirty="0"/>
            </a:br>
            <a:r>
              <a:rPr lang="tr-TR" dirty="0"/>
              <a:t>SABIR ey masum yavrular! </a:t>
            </a:r>
            <a:br>
              <a:rPr lang="tr-TR" dirty="0"/>
            </a:br>
            <a:r>
              <a:rPr lang="tr-TR" dirty="0"/>
              <a:t/>
            </a:r>
            <a:br>
              <a:rPr lang="tr-TR" dirty="0"/>
            </a:br>
            <a:r>
              <a:rPr lang="tr-TR" dirty="0"/>
              <a:t>Bu dünyada değil, Cennette mutluluk var. </a:t>
            </a:r>
            <a:br>
              <a:rPr lang="tr-TR" dirty="0"/>
            </a:br>
            <a:r>
              <a:rPr lang="tr-TR" dirty="0"/>
              <a:t/>
            </a:r>
            <a:br>
              <a:rPr lang="tr-TR" dirty="0"/>
            </a:br>
            <a:r>
              <a:rPr lang="tr-TR" dirty="0"/>
              <a:t>Bir gün gelir de Allah bana sorarsa, benim için ne yaptın? Ömrünü nerede, tükettin? Ben de: “Senin bana verdiğin emaneti korudum, ona hizmet ettim, onun güçlüklerine sabrettim” diyeceğim. </a:t>
            </a:r>
          </a:p>
        </p:txBody>
      </p:sp>
      <p:sp>
        <p:nvSpPr>
          <p:cNvPr id="2" name="Başlık 1"/>
          <p:cNvSpPr>
            <a:spLocks noGrp="1"/>
          </p:cNvSpPr>
          <p:nvPr>
            <p:ph type="title"/>
          </p:nvPr>
        </p:nvSpPr>
        <p:spPr/>
        <p:txBody>
          <a:bodyPr/>
          <a:lstStyle/>
          <a:p>
            <a:endParaRPr lang="tr-TR" dirty="0"/>
          </a:p>
        </p:txBody>
      </p:sp>
    </p:spTree>
    <p:extLst>
      <p:ext uri="{BB962C8B-B14F-4D97-AF65-F5344CB8AC3E}">
        <p14:creationId xmlns:p14="http://schemas.microsoft.com/office/powerpoint/2010/main" val="37840485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r>
              <a:rPr lang="tr-TR" dirty="0"/>
              <a:t>Yararlanılacak kaynaklar:</a:t>
            </a:r>
          </a:p>
          <a:p>
            <a:r>
              <a:rPr lang="tr-TR" dirty="0"/>
              <a:t>Aral, N. ve Gürsoy, F. (2007). Özel Eğitim. İstanbul: </a:t>
            </a:r>
            <a:r>
              <a:rPr lang="tr-TR" dirty="0" err="1"/>
              <a:t>Morpa</a:t>
            </a:r>
            <a:r>
              <a:rPr lang="tr-TR" dirty="0"/>
              <a:t> Yayınları. </a:t>
            </a:r>
          </a:p>
          <a:p>
            <a:r>
              <a:rPr lang="tr-TR" b="1" i="1" dirty="0"/>
              <a:t>Öğretmenlik Alan Bilgisi/Okul Öncesi Öğretmenliği.(</a:t>
            </a:r>
            <a:r>
              <a:rPr lang="tr-TR" dirty="0"/>
              <a:t>2016).</a:t>
            </a:r>
            <a:r>
              <a:rPr lang="tr-TR" b="1" dirty="0"/>
              <a:t> </a:t>
            </a:r>
            <a:r>
              <a:rPr lang="tr-TR" dirty="0"/>
              <a:t>(</a:t>
            </a:r>
            <a:r>
              <a:rPr lang="tr-TR" dirty="0" err="1"/>
              <a:t>Ed</a:t>
            </a:r>
            <a:r>
              <a:rPr lang="tr-TR" dirty="0"/>
              <a:t>: Neriman Aral, Ümit Deniz ve Adnan Kan). Ankara: Nobel Akademik Yayıncılık, Alan Bilgisi Yayınları.</a:t>
            </a:r>
          </a:p>
          <a:p>
            <a:r>
              <a:rPr lang="tr-TR" dirty="0" err="1"/>
              <a:t>Kaytez</a:t>
            </a:r>
            <a:r>
              <a:rPr lang="tr-TR" dirty="0"/>
              <a:t>, N., </a:t>
            </a:r>
            <a:r>
              <a:rPr lang="tr-TR" b="1" dirty="0"/>
              <a:t>Durualp, E. </a:t>
            </a:r>
            <a:r>
              <a:rPr lang="tr-TR" dirty="0"/>
              <a:t>ve </a:t>
            </a:r>
            <a:r>
              <a:rPr lang="tr-TR" dirty="0" err="1"/>
              <a:t>Kadan</a:t>
            </a:r>
            <a:r>
              <a:rPr lang="tr-TR" dirty="0"/>
              <a:t>, G. (2015). Engelli Çocuğa Sahip Olan Ailelerin Gereksinimlerinin ve Stres Düzeylerinin İncelenmesi. </a:t>
            </a:r>
            <a:r>
              <a:rPr lang="tr-TR" i="1"/>
              <a:t>Eğitim ve Öğretim Araştırmaları Dergisi, </a:t>
            </a:r>
            <a:r>
              <a:rPr lang="tr-TR"/>
              <a:t>4 (1</a:t>
            </a:r>
            <a:r>
              <a:rPr lang="tr-TR"/>
              <a:t>): </a:t>
            </a:r>
            <a:r>
              <a:rPr lang="tr-TR" smtClean="0"/>
              <a:t>197-214</a:t>
            </a:r>
            <a:r>
              <a:rPr lang="tr-TR"/>
              <a:t>.</a:t>
            </a:r>
            <a:endParaRPr lang="tr-T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97257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Yeterli mi?</a:t>
            </a:r>
            <a:endParaRPr lang="tr-TR" dirty="0"/>
          </a:p>
        </p:txBody>
      </p:sp>
      <p:sp>
        <p:nvSpPr>
          <p:cNvPr id="3" name="İçerik Yer Tutucusu 2"/>
          <p:cNvSpPr>
            <a:spLocks noGrp="1"/>
          </p:cNvSpPr>
          <p:nvPr>
            <p:ph idx="1"/>
          </p:nvPr>
        </p:nvSpPr>
        <p:spPr/>
        <p:txBody>
          <a:bodyPr/>
          <a:lstStyle/>
          <a:p>
            <a:r>
              <a:rPr lang="tr-TR" dirty="0" smtClean="0"/>
              <a:t>Ancak bu masrafları hafifletmektedir.</a:t>
            </a:r>
          </a:p>
          <a:p>
            <a:r>
              <a:rPr lang="tr-TR" dirty="0" smtClean="0"/>
              <a:t>Ailelerin çocuklarının yalnızca eğitimi için değil aynı zamanda bakımı için ek masraflar yapmaları gerekmektedir. </a:t>
            </a:r>
          </a:p>
          <a:p>
            <a:r>
              <a:rPr lang="tr-TR" dirty="0" smtClean="0"/>
              <a:t>ÇÖZÜM?</a:t>
            </a:r>
          </a:p>
          <a:p>
            <a:r>
              <a:rPr lang="tr-TR" dirty="0" smtClean="0"/>
              <a:t>Daha fazla maddi ve manevi yardım ve destek……………………….</a:t>
            </a:r>
            <a:endParaRPr lang="tr-TR" dirty="0"/>
          </a:p>
        </p:txBody>
      </p:sp>
    </p:spTree>
    <p:extLst>
      <p:ext uri="{BB962C8B-B14F-4D97-AF65-F5344CB8AC3E}">
        <p14:creationId xmlns:p14="http://schemas.microsoft.com/office/powerpoint/2010/main" val="3884967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SOSYAL SORUNLAR</a:t>
            </a:r>
            <a:endParaRPr lang="tr-TR" dirty="0"/>
          </a:p>
        </p:txBody>
      </p:sp>
      <p:sp>
        <p:nvSpPr>
          <p:cNvPr id="3" name="İçerik Yer Tutucusu 2"/>
          <p:cNvSpPr>
            <a:spLocks noGrp="1"/>
          </p:cNvSpPr>
          <p:nvPr>
            <p:ph idx="1"/>
          </p:nvPr>
        </p:nvSpPr>
        <p:spPr/>
        <p:txBody>
          <a:bodyPr/>
          <a:lstStyle/>
          <a:p>
            <a:r>
              <a:rPr lang="tr-TR" dirty="0" smtClean="0"/>
              <a:t>Engelli çocuğa sahip olmak sosyal açıdan sınırlılık oluşturur. </a:t>
            </a:r>
          </a:p>
          <a:p>
            <a:r>
              <a:rPr lang="tr-TR" dirty="0" smtClean="0"/>
              <a:t>Engelli çocuğun varlığı sosyal aktivitelere katılımı olumsuz etkiler.</a:t>
            </a:r>
          </a:p>
          <a:p>
            <a:r>
              <a:rPr lang="tr-TR" dirty="0" smtClean="0"/>
              <a:t>Anne-babalar işlerini bırakmak zorunda kalabilir. </a:t>
            </a:r>
            <a:endParaRPr lang="tr-TR" dirty="0"/>
          </a:p>
        </p:txBody>
      </p:sp>
    </p:spTree>
    <p:extLst>
      <p:ext uri="{BB962C8B-B14F-4D97-AF65-F5344CB8AC3E}">
        <p14:creationId xmlns:p14="http://schemas.microsoft.com/office/powerpoint/2010/main" val="2073015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66696" y="2708920"/>
            <a:ext cx="8248708" cy="3577601"/>
          </a:xfrm>
        </p:spPr>
        <p:txBody>
          <a:bodyPr/>
          <a:lstStyle/>
          <a:p>
            <a:r>
              <a:rPr lang="tr-TR" dirty="0" smtClean="0"/>
              <a:t>Aile üyelerinin engelli çocuğun sosyal gelişimi için işbirliği yapmaları gerekir.</a:t>
            </a:r>
          </a:p>
          <a:p>
            <a:r>
              <a:rPr lang="tr-TR" dirty="0" smtClean="0"/>
              <a:t>Engelli çocuğa karşı sorumlulukları paylaşmak gerekir.</a:t>
            </a:r>
          </a:p>
          <a:p>
            <a:r>
              <a:rPr lang="tr-TR" dirty="0" smtClean="0"/>
              <a:t>Benzer aileler ile tanıştırmak yararlı olur. </a:t>
            </a:r>
          </a:p>
          <a:p>
            <a:r>
              <a:rPr lang="tr-TR" dirty="0" smtClean="0"/>
              <a:t>Çocuğun sosyal gelişimi için hem engelli hem de normal gelişim gösteren çocuklarla sosyal ilişkiler kurulmalıdır. </a:t>
            </a:r>
          </a:p>
          <a:p>
            <a:endParaRPr lang="tr-TR" dirty="0"/>
          </a:p>
        </p:txBody>
      </p:sp>
    </p:spTree>
    <p:extLst>
      <p:ext uri="{BB962C8B-B14F-4D97-AF65-F5344CB8AC3E}">
        <p14:creationId xmlns:p14="http://schemas.microsoft.com/office/powerpoint/2010/main" val="3664454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PSİKOLOJİK SORUNLAR</a:t>
            </a:r>
            <a:endParaRPr lang="tr-TR" dirty="0"/>
          </a:p>
        </p:txBody>
      </p:sp>
      <p:sp>
        <p:nvSpPr>
          <p:cNvPr id="3" name="İçerik Yer Tutucusu 2"/>
          <p:cNvSpPr>
            <a:spLocks noGrp="1"/>
          </p:cNvSpPr>
          <p:nvPr>
            <p:ph idx="1"/>
          </p:nvPr>
        </p:nvSpPr>
        <p:spPr/>
        <p:txBody>
          <a:bodyPr/>
          <a:lstStyle/>
          <a:p>
            <a:r>
              <a:rPr lang="tr-TR" dirty="0" smtClean="0"/>
              <a:t>Aile çocuğun durumunu öğrendiği andan itibaren psikolojik sorunlar yaşamaktadır. </a:t>
            </a:r>
          </a:p>
          <a:p>
            <a:r>
              <a:rPr lang="tr-TR" dirty="0" smtClean="0"/>
              <a:t>Engelli bir çocuğa sahip olmak gerçeğini kolaylıkla kabul etmek, duruma uyum sağlamak ve hayatını yeniden düzenlemek çok kolay değildir. </a:t>
            </a:r>
          </a:p>
          <a:p>
            <a:r>
              <a:rPr lang="tr-TR" dirty="0" smtClean="0"/>
              <a:t>Sonuçta anne-babalar duygusal anlamda pek çok zorluklar yaşarlar. </a:t>
            </a:r>
            <a:endParaRPr lang="tr-TR" dirty="0"/>
          </a:p>
        </p:txBody>
      </p:sp>
    </p:spTree>
    <p:extLst>
      <p:ext uri="{BB962C8B-B14F-4D97-AF65-F5344CB8AC3E}">
        <p14:creationId xmlns:p14="http://schemas.microsoft.com/office/powerpoint/2010/main" val="2417915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66696" y="2636912"/>
            <a:ext cx="8248708" cy="3649609"/>
          </a:xfrm>
        </p:spPr>
        <p:txBody>
          <a:bodyPr>
            <a:normAutofit/>
          </a:bodyPr>
          <a:lstStyle/>
          <a:p>
            <a:r>
              <a:rPr lang="tr-TR" dirty="0" smtClean="0"/>
              <a:t>Engelli bir çocuğa anne-babalık için kendini hazırlamaması, anne-babanın birbirlerini suçlaması, engel tipi, bağımlılık derecesi, yaşanan sınırlılıklar ve güçlükler, bireysel ödül eksikliği, çevresel etmenler, aile rehberliği alıp almadıkları ailelerin stres düzeyini etkilemektedir. </a:t>
            </a:r>
          </a:p>
          <a:p>
            <a:r>
              <a:rPr lang="tr-TR" dirty="0" smtClean="0"/>
              <a:t>Bu duygular içinde ne yapacaklarını bilemeyen aileler korku, öfke, çaresizlik gibi psikolojik süreçlerden geçerler.</a:t>
            </a:r>
            <a:endParaRPr lang="tr-TR" dirty="0"/>
          </a:p>
        </p:txBody>
      </p:sp>
    </p:spTree>
    <p:extLst>
      <p:ext uri="{BB962C8B-B14F-4D97-AF65-F5344CB8AC3E}">
        <p14:creationId xmlns:p14="http://schemas.microsoft.com/office/powerpoint/2010/main" val="3750018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EĞİTİMSEL SORUNLAR</a:t>
            </a:r>
            <a:endParaRPr lang="tr-TR" dirty="0"/>
          </a:p>
        </p:txBody>
      </p:sp>
      <p:sp>
        <p:nvSpPr>
          <p:cNvPr id="3" name="İçerik Yer Tutucusu 2"/>
          <p:cNvSpPr>
            <a:spLocks noGrp="1"/>
          </p:cNvSpPr>
          <p:nvPr>
            <p:ph idx="1"/>
          </p:nvPr>
        </p:nvSpPr>
        <p:spPr/>
        <p:txBody>
          <a:bodyPr/>
          <a:lstStyle/>
          <a:p>
            <a:r>
              <a:rPr lang="tr-TR" dirty="0" smtClean="0"/>
              <a:t>Engelli </a:t>
            </a:r>
            <a:r>
              <a:rPr lang="tr-TR" dirty="0"/>
              <a:t>bir çocuğa sahip olan </a:t>
            </a:r>
            <a:r>
              <a:rPr lang="tr-TR" dirty="0" smtClean="0"/>
              <a:t>anne-babalar hem kendilerinin hem de çocuklarının eğitimleri ile ilgili sorunlar yaşarlar. </a:t>
            </a:r>
          </a:p>
          <a:p>
            <a:r>
              <a:rPr lang="tr-TR" dirty="0" smtClean="0"/>
              <a:t>Öncelikle anne-babanın konu ile ilgili bilgilendirilmeye gereksinimi vardır. </a:t>
            </a:r>
          </a:p>
          <a:p>
            <a:r>
              <a:rPr lang="tr-TR" dirty="0" smtClean="0"/>
              <a:t>Engel çeşidi ve şiddeti gibi hastalığın kendi özgü özelliklerini ve neler yapabileceğini kapsamalıdır.</a:t>
            </a:r>
            <a:endParaRPr lang="tr-TR" dirty="0"/>
          </a:p>
        </p:txBody>
      </p:sp>
    </p:spTree>
    <p:extLst>
      <p:ext uri="{BB962C8B-B14F-4D97-AF65-F5344CB8AC3E}">
        <p14:creationId xmlns:p14="http://schemas.microsoft.com/office/powerpoint/2010/main" val="30090485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128</TotalTime>
  <Words>2113</Words>
  <Application>Microsoft Office PowerPoint</Application>
  <PresentationFormat>Ekran Gösterisi (4:3)</PresentationFormat>
  <Paragraphs>87</Paragraphs>
  <Slides>38</Slides>
  <Notes>0</Notes>
  <HiddenSlides>0</HiddenSlides>
  <MMClips>0</MMClips>
  <ScaleCrop>false</ScaleCrop>
  <HeadingPairs>
    <vt:vector size="4" baseType="variant">
      <vt:variant>
        <vt:lpstr>Tema</vt:lpstr>
      </vt:variant>
      <vt:variant>
        <vt:i4>1</vt:i4>
      </vt:variant>
      <vt:variant>
        <vt:lpstr>Slayt Başlıkları</vt:lpstr>
      </vt:variant>
      <vt:variant>
        <vt:i4>38</vt:i4>
      </vt:variant>
    </vt:vector>
  </HeadingPairs>
  <TitlesOfParts>
    <vt:vector size="39" baseType="lpstr">
      <vt:lpstr>Dalga Biçimi</vt:lpstr>
      <vt:lpstr>Engelli Çocuğa Sahip Ailelerin Sorunları</vt:lpstr>
      <vt:lpstr>EKONOMİK SORUNLAR</vt:lpstr>
      <vt:lpstr>PowerPoint Sunusu</vt:lpstr>
      <vt:lpstr>Yeterli mi?</vt:lpstr>
      <vt:lpstr>SOSYAL SORUNLAR</vt:lpstr>
      <vt:lpstr>PowerPoint Sunusu</vt:lpstr>
      <vt:lpstr>PSİKOLOJİK SORUNLAR</vt:lpstr>
      <vt:lpstr>PowerPoint Sunusu</vt:lpstr>
      <vt:lpstr>EĞİTİMSEL SORUNLAR</vt:lpstr>
      <vt:lpstr>PowerPoint Sunusu</vt:lpstr>
      <vt:lpstr>ENGELLİ HABERLER</vt:lpstr>
      <vt:lpstr>Engelli Kızının Başarısı İçin</vt:lpstr>
      <vt:lpstr>.</vt:lpstr>
      <vt:lpstr>Al Götür Ölümünü Bekle </vt:lpstr>
      <vt:lpstr>PowerPoint Sunusu</vt:lpstr>
      <vt:lpstr>PowerPoint Sunusu</vt:lpstr>
      <vt:lpstr>Çocuğum duymuyor….</vt:lpstr>
      <vt:lpstr>PowerPoint Sunusu</vt:lpstr>
      <vt:lpstr>PowerPoint Sunusu</vt:lpstr>
      <vt:lpstr>Ben Hep Kısa Mı Kalıcam?</vt:lpstr>
      <vt:lpstr>PowerPoint Sunusu</vt:lpstr>
      <vt:lpstr>PowerPoint Sunusu</vt:lpstr>
      <vt:lpstr>PowerPoint Sunusu</vt:lpstr>
      <vt:lpstr>9 yaşındaki Meriç, yazamadığı için 'geri zekalı' muamelesi gördü. 'Üstün zekalı' çıkan çocuk, Türkiye genelinde yapılan sınavda 19. oldu</vt:lpstr>
      <vt:lpstr>PowerPoint Sunusu</vt:lpstr>
      <vt:lpstr>Görme Engelli Bir Çocuğun Annesi ile İlgili Duyguları</vt:lpstr>
      <vt:lpstr>PowerPoint Sunusu</vt:lpstr>
      <vt:lpstr>'Benim Çocuğum Da Yaramazlık Yapabilseydi Diye Çok İmrendim'</vt:lpstr>
      <vt:lpstr>PowerPoint Sunusu</vt:lpstr>
      <vt:lpstr>PowerPoint Sunusu</vt:lpstr>
      <vt:lpstr>Bir Annenin Duyguları </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ENGELLİ HABERLER</dc:title>
  <dc:creator>sony</dc:creator>
  <cp:lastModifiedBy>EDurualp</cp:lastModifiedBy>
  <cp:revision>27</cp:revision>
  <dcterms:created xsi:type="dcterms:W3CDTF">2014-03-10T09:13:44Z</dcterms:created>
  <dcterms:modified xsi:type="dcterms:W3CDTF">2017-02-08T20:14:42Z</dcterms:modified>
</cp:coreProperties>
</file>