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83" r:id="rId4"/>
    <p:sldId id="285" r:id="rId5"/>
    <p:sldId id="279" r:id="rId6"/>
    <p:sldId id="288" r:id="rId7"/>
    <p:sldId id="289" r:id="rId8"/>
    <p:sldId id="290" r:id="rId9"/>
    <p:sldId id="281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Politropik</a:t>
            </a:r>
            <a:r>
              <a:rPr lang="tr-TR" dirty="0" smtClean="0"/>
              <a:t> </a:t>
            </a:r>
            <a:r>
              <a:rPr lang="tr-TR" dirty="0" smtClean="0"/>
              <a:t>İşlemler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KİM 237 - Termodinamik I</a:t>
            </a:r>
          </a:p>
          <a:p>
            <a:r>
              <a:rPr lang="tr-TR" dirty="0" smtClean="0"/>
              <a:t>14. </a:t>
            </a:r>
            <a:r>
              <a:rPr lang="tr-TR" dirty="0" smtClean="0"/>
              <a:t>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Politropik</a:t>
            </a:r>
            <a:r>
              <a:rPr lang="tr-TR" dirty="0"/>
              <a:t> İşlem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Politropik</a:t>
            </a:r>
            <a:r>
              <a:rPr lang="tr-TR" dirty="0"/>
              <a:t> işlemler sırasında sıcaklık, basınç, hacim, iç enerji, </a:t>
            </a:r>
            <a:r>
              <a:rPr lang="tr-TR" dirty="0" err="1"/>
              <a:t>entalpi</a:t>
            </a:r>
            <a:r>
              <a:rPr lang="tr-TR" dirty="0"/>
              <a:t> ve </a:t>
            </a:r>
            <a:r>
              <a:rPr lang="tr-TR" dirty="0" err="1"/>
              <a:t>entropi</a:t>
            </a:r>
            <a:r>
              <a:rPr lang="tr-TR" dirty="0"/>
              <a:t> niceliklerinin değişmesi yanında ısı ve iş alışverişleri de olmaktadır.</a:t>
            </a: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66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Politropik</a:t>
            </a:r>
            <a:r>
              <a:rPr lang="tr-TR" dirty="0"/>
              <a:t> 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97152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tr-TR" dirty="0" err="1" smtClean="0"/>
                  <a:t>Politropik</a:t>
                </a:r>
                <a:r>
                  <a:rPr lang="tr-TR" dirty="0" smtClean="0"/>
                  <a:t> </a:t>
                </a:r>
                <a:r>
                  <a:rPr lang="tr-TR" dirty="0"/>
                  <a:t>üs adı verilen </a:t>
                </a:r>
                <a14:m>
                  <m:oMath xmlns:m="http://schemas.openxmlformats.org/officeDocument/2006/math">
                    <m:r>
                      <a:rPr lang="tr-TR" i="1"/>
                      <m:t>𝑛</m:t>
                    </m:r>
                  </m:oMath>
                </a14:m>
                <a:r>
                  <a:rPr lang="tr-TR" dirty="0"/>
                  <a:t> değeri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1&lt;</m:t>
                      </m:r>
                      <m:r>
                        <a:rPr lang="tr-TR" i="1"/>
                        <m:t>𝑛</m:t>
                      </m:r>
                      <m:r>
                        <a:rPr lang="tr-TR" i="1"/>
                        <m:t>&lt;</m:t>
                      </m:r>
                      <m:r>
                        <a:rPr lang="tr-TR" i="1"/>
                        <m:t>𝛾</m:t>
                      </m:r>
                      <m:r>
                        <a:rPr lang="tr-TR" i="1"/>
                        <m:t>=</m:t>
                      </m:r>
                      <m:f>
                        <m:fPr>
                          <m:ctrlPr>
                            <a:rPr lang="tr-TR" i="1"/>
                          </m:ctrlPr>
                        </m:fPr>
                        <m:num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𝐶</m:t>
                              </m:r>
                            </m:e>
                            <m:sub>
                              <m:r>
                                <a:rPr lang="tr-TR" i="1"/>
                                <m:t>𝑝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𝐶</m:t>
                              </m:r>
                            </m:e>
                            <m:sub>
                              <m:r>
                                <a:rPr lang="tr-TR" i="1"/>
                                <m:t>𝑣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 smtClean="0"/>
                  <a:t>Değerini </a:t>
                </a:r>
                <a:r>
                  <a:rPr lang="tr-TR" dirty="0"/>
                  <a:t>sağlamak üzere </a:t>
                </a:r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i="1"/>
                          </m:ctrlPr>
                        </m:sSupPr>
                        <m:e>
                          <m:r>
                            <a:rPr lang="tr-TR" i="1"/>
                            <m:t>𝑝𝑣</m:t>
                          </m:r>
                        </m:e>
                        <m:sup>
                          <m:r>
                            <a:rPr lang="tr-TR" i="1"/>
                            <m:t>𝑛</m:t>
                          </m:r>
                        </m:sup>
                      </m:sSup>
                      <m:r>
                        <a:rPr lang="tr-TR" i="1"/>
                        <m:t>=</m:t>
                      </m:r>
                      <m:r>
                        <a:rPr lang="tr-TR" i="1"/>
                        <m:t>𝑠𝑎𝑏𝑖𝑡</m:t>
                      </m:r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:r>
                  <a:rPr lang="tr-TR" dirty="0" smtClean="0"/>
                  <a:t>Bağıntısına </a:t>
                </a:r>
                <a:endParaRPr lang="tr-TR" dirty="0"/>
              </a:p>
              <a:p>
                <a:pPr lvl="1"/>
                <a:r>
                  <a:rPr lang="tr-TR" dirty="0"/>
                  <a:t>uyan olaylara </a:t>
                </a:r>
                <a:r>
                  <a:rPr lang="tr-TR" b="1" i="1" dirty="0"/>
                  <a:t>tersinir </a:t>
                </a:r>
                <a:r>
                  <a:rPr lang="tr-TR" b="1" i="1" dirty="0" err="1"/>
                  <a:t>politropik</a:t>
                </a:r>
                <a:r>
                  <a:rPr lang="tr-TR" b="1" i="1" dirty="0"/>
                  <a:t> işlem</a:t>
                </a:r>
                <a:endParaRPr lang="tr-TR" dirty="0"/>
              </a:p>
              <a:p>
                <a:pPr lvl="1"/>
                <a:r>
                  <a:rPr lang="tr-TR" dirty="0"/>
                  <a:t>uymayan olaylara </a:t>
                </a:r>
                <a:r>
                  <a:rPr lang="tr-TR" b="1" i="1" dirty="0"/>
                  <a:t>tersinmez </a:t>
                </a:r>
                <a:r>
                  <a:rPr lang="tr-TR" b="1" i="1" dirty="0" err="1"/>
                  <a:t>politropik</a:t>
                </a:r>
                <a:r>
                  <a:rPr lang="tr-TR" b="1" i="1" dirty="0"/>
                  <a:t> işlem</a:t>
                </a:r>
                <a:endParaRPr lang="tr-TR" dirty="0"/>
              </a:p>
              <a:p>
                <a:pPr marL="0" indent="0">
                  <a:buNone/>
                </a:pPr>
                <a:r>
                  <a:rPr lang="tr-TR" dirty="0"/>
                  <a:t>denir.</a:t>
                </a:r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97152"/>
              </a:xfrm>
              <a:blipFill rotWithShape="0">
                <a:blip r:embed="rId2"/>
                <a:stretch>
                  <a:fillRect l="-1407" t="-2564" b="-183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324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Politropik</a:t>
            </a:r>
            <a:r>
              <a:rPr lang="tr-TR" dirty="0"/>
              <a:t> 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Termodinamik tablo ya da diyagramlar kullanılarak </a:t>
                </a:r>
                <a:r>
                  <a:rPr lang="tr-TR" dirty="0" err="1" smtClean="0"/>
                  <a:t>p</a:t>
                </a:r>
                <a:r>
                  <a:rPr lang="tr-TR" dirty="0" err="1" smtClean="0"/>
                  <a:t>olitropik</a:t>
                </a:r>
                <a:r>
                  <a:rPr lang="tr-TR" dirty="0" smtClean="0"/>
                  <a:t> </a:t>
                </a:r>
                <a:r>
                  <a:rPr lang="tr-TR" dirty="0"/>
                  <a:t>bir işlem sırasındaki termodinamik niceliklerindeki değişmeler devam slaytlardaki bağıntılar yardımı ile bulunur. </a:t>
                </a:r>
              </a:p>
              <a:p>
                <a:endParaRPr lang="tr-TR" dirty="0" smtClean="0"/>
              </a:p>
              <a:p>
                <a:r>
                  <a:rPr lang="tr-TR" i="1" dirty="0"/>
                  <a:t>İç enerji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624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Politropik</a:t>
            </a:r>
            <a:r>
              <a:rPr lang="tr-TR" dirty="0"/>
              <a:t> İşlem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i="1" dirty="0" smtClean="0"/>
                  <a:t>Hacim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 smtClean="0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tr-TR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i="1" dirty="0" smtClean="0"/>
              </a:p>
              <a:p>
                <a:pPr marL="0" indent="0">
                  <a:buNone/>
                </a:pPr>
                <a:endParaRPr lang="tr-TR" i="1" dirty="0" smtClean="0"/>
              </a:p>
              <a:p>
                <a:r>
                  <a:rPr lang="tr-TR" i="1" dirty="0" smtClean="0"/>
                  <a:t>Basınç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i="1" dirty="0" smtClean="0"/>
                  <a:t>Sıcaklık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84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Politropik</a:t>
            </a:r>
            <a:r>
              <a:rPr lang="tr-TR" dirty="0"/>
              <a:t> İşlem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tr-TR" i="1" dirty="0" smtClean="0"/>
              </a:p>
              <a:p>
                <a:r>
                  <a:rPr lang="tr-TR" i="1" dirty="0" err="1" smtClean="0"/>
                  <a:t>Entalpi</a:t>
                </a: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i="1" dirty="0" smtClean="0"/>
                  <a:t>İş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034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Politropik</a:t>
            </a:r>
            <a:r>
              <a:rPr lang="tr-TR" dirty="0"/>
              <a:t> İşlem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tr-TR" dirty="0" err="1" smtClean="0"/>
                  <a:t>İzentropik</a:t>
                </a:r>
                <a:r>
                  <a:rPr lang="tr-TR" dirty="0" smtClean="0"/>
                  <a:t> </a:t>
                </a:r>
                <a:r>
                  <a:rPr lang="tr-TR" dirty="0"/>
                  <a:t>işlem </a:t>
                </a:r>
                <a:r>
                  <a:rPr lang="tr-TR" dirty="0" err="1"/>
                  <a:t>sıasında</a:t>
                </a:r>
                <a:r>
                  <a:rPr lang="tr-TR" dirty="0"/>
                  <a:t> kullanılan akışkanın ideal gaz gibi davrandığı ve ısınma ısılarının sıcaklıktan bağımsız olduğu </a:t>
                </a:r>
                <a:r>
                  <a:rPr lang="tr-TR" dirty="0" smtClean="0"/>
                  <a:t>varsayıldığında</a:t>
                </a:r>
              </a:p>
              <a:p>
                <a:endParaRPr lang="tr-TR" sz="17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𝑝𝑣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𝑅𝑇</m:t>
                      </m:r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𝑣𝑒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𝑅</m:t>
                          </m:r>
                        </m:num>
                        <m:den>
                          <m:d>
                            <m:d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tr-TR" dirty="0"/>
              </a:p>
              <a:p>
                <a:r>
                  <a:rPr lang="tr-TR" dirty="0"/>
                  <a:t>Eşitlikleri </a:t>
                </a:r>
                <a:r>
                  <a:rPr lang="tr-TR" dirty="0" smtClean="0"/>
                  <a:t>kullanılır.</a:t>
                </a:r>
                <a:endParaRPr lang="tr-TR" dirty="0"/>
              </a:p>
            </p:txBody>
          </p:sp>
        </mc:Choice>
        <mc:Fallback xmlns=""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81" t="-2695" r="-2444" b="-215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4890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Politropik</a:t>
            </a:r>
            <a:r>
              <a:rPr lang="tr-TR" dirty="0"/>
              <a:t> 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069160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tr-TR" dirty="0" smtClean="0"/>
                  <a:t>Bu eşitlikler kullanılarak</a:t>
                </a:r>
              </a:p>
              <a:p>
                <a:endParaRPr lang="tr-TR" sz="1700" dirty="0"/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𝑅</m:t>
                          </m:r>
                        </m:num>
                        <m:den>
                          <m:d>
                            <m:d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den>
                      </m:f>
                      <m:d>
                        <m:d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den>
                          </m:f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tr-TR" dirty="0"/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𝛾</m:t>
                          </m:r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tr-TR" dirty="0" smtClean="0"/>
              </a:p>
              <a:p>
                <a:pPr marL="0" indent="0">
                  <a:lnSpc>
                    <a:spcPct val="160000"/>
                  </a:lnSpc>
                  <a:buNone/>
                </a:pPr>
                <a:endParaRPr lang="tr-TR" sz="1400" dirty="0"/>
              </a:p>
              <a:p>
                <a:r>
                  <a:rPr lang="tr-TR" dirty="0"/>
                  <a:t>Bağıntısı elde edilir ve birbirine eşit olan özgül iş alışverişi ve özgül iç enerji </a:t>
                </a:r>
                <a:r>
                  <a:rPr lang="tr-TR" dirty="0" smtClean="0"/>
                  <a:t>değişimi </a:t>
                </a:r>
                <a:r>
                  <a:rPr lang="tr-TR" dirty="0"/>
                  <a:t>bu son bağıntıdan hesaplanabilir.</a:t>
                </a:r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069160"/>
              </a:xfrm>
              <a:blipFill rotWithShape="0">
                <a:blip r:embed="rId2"/>
                <a:stretch>
                  <a:fillRect l="-1481" t="-3129" b="-373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951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Politropik</a:t>
            </a:r>
            <a:r>
              <a:rPr lang="tr-TR" dirty="0"/>
              <a:t> </a:t>
            </a:r>
            <a:r>
              <a:rPr lang="tr-TR" dirty="0" smtClean="0"/>
              <a:t>işlemler ile ilgili ders kitabından belirlenmiş olan soruların çözümü yapılacaktır.  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29059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143</Words>
  <Application>Microsoft Office PowerPoint</Application>
  <PresentationFormat>Ekran Gösterisi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 Math</vt:lpstr>
      <vt:lpstr>Ofis Teması</vt:lpstr>
      <vt:lpstr>Politropik İşlemler</vt:lpstr>
      <vt:lpstr>Politropik İşlem</vt:lpstr>
      <vt:lpstr>Politropik İşlem</vt:lpstr>
      <vt:lpstr>Politropik İşlem</vt:lpstr>
      <vt:lpstr>Politropik İşlem</vt:lpstr>
      <vt:lpstr>Politropik İşlem</vt:lpstr>
      <vt:lpstr>Politropik İşlem</vt:lpstr>
      <vt:lpstr>Politropik İşlem</vt:lpstr>
      <vt:lpstr>Uygulama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Termodinamik Nicelikler</dc:title>
  <dc:creator>Damla</dc:creator>
  <cp:lastModifiedBy>Evren Erk'akan</cp:lastModifiedBy>
  <cp:revision>31</cp:revision>
  <dcterms:created xsi:type="dcterms:W3CDTF">2018-04-28T07:33:16Z</dcterms:created>
  <dcterms:modified xsi:type="dcterms:W3CDTF">2018-06-30T19:44:54Z</dcterms:modified>
</cp:coreProperties>
</file>