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00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23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86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90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096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514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40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92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1944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463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499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86A78-9F72-45A1-AC64-DCF058B066FC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4D32E-02B6-4BD2-A82E-6F40E8138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06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Gazetecilerin </a:t>
            </a:r>
            <a:r>
              <a:rPr lang="tr-TR" sz="4800" b="1" dirty="0">
                <a:solidFill>
                  <a:srgbClr val="FF0000"/>
                </a:solidFill>
              </a:rPr>
              <a:t>Dönüşümü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23747" y="1304693"/>
            <a:ext cx="3447585" cy="541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1"/>
                </a:solidFill>
              </a:rPr>
              <a:t>18. yüzyılın sonundan 19. yüzyılın ortalarına kadar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000" dirty="0" smtClean="0"/>
              <a:t>Fikir adamları ve politik eyleyiciler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000" dirty="0" smtClean="0"/>
              <a:t>Edebi, sanatsal, felsefi donanımlı entelektüeller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000" dirty="0" smtClean="0"/>
              <a:t>Yazı işleri ve yazarlar arasında belirli bir özerklik var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000" dirty="0" smtClean="0"/>
              <a:t>Gazetecilerin işi toplumsal sorumluluk ile tanımlanıyordu</a:t>
            </a:r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036741" y="1304694"/>
            <a:ext cx="8062332" cy="5553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accent1"/>
                </a:solidFill>
              </a:rPr>
              <a:t>19. </a:t>
            </a:r>
            <a:r>
              <a:rPr lang="tr-TR" dirty="0">
                <a:solidFill>
                  <a:schemeClr val="accent1"/>
                </a:solidFill>
              </a:rPr>
              <a:t>y</a:t>
            </a:r>
            <a:r>
              <a:rPr lang="tr-TR" dirty="0" smtClean="0">
                <a:solidFill>
                  <a:schemeClr val="accent1"/>
                </a:solidFill>
              </a:rPr>
              <a:t>üzyıldan itibaren</a:t>
            </a:r>
            <a:br>
              <a:rPr lang="tr-TR" dirty="0" smtClean="0">
                <a:solidFill>
                  <a:schemeClr val="accent1"/>
                </a:solidFill>
              </a:rPr>
            </a:br>
            <a:endParaRPr lang="tr-TR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2000" dirty="0" smtClean="0"/>
              <a:t>-Edebi niteliklerin yitimi ile «gazetecilik» şeklinde uzmanlaşma/</a:t>
            </a:r>
            <a:r>
              <a:rPr lang="tr-TR" sz="2000" dirty="0" err="1" smtClean="0"/>
              <a:t>teknikleşme</a:t>
            </a:r>
            <a:r>
              <a:rPr lang="tr-TR" sz="2000" dirty="0" smtClean="0"/>
              <a:t> ve </a:t>
            </a:r>
            <a:r>
              <a:rPr lang="tr-TR" sz="2000" dirty="0" err="1" smtClean="0"/>
              <a:t>meslekleşme</a:t>
            </a:r>
            <a:endParaRPr lang="tr-TR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2000" dirty="0" smtClean="0"/>
              <a:t>- Toplumsal tartışma ya da politik savunuculuk yerine para kazanma/geçim faaliyetine dönüşüm («sözcüklerle ticaret yapan iş adamları»)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tr-TR" sz="2000" dirty="0" smtClean="0"/>
              <a:t>Toplumsal konumların değişimi (profesyoneller)</a:t>
            </a:r>
            <a:endParaRPr lang="tr-TR" sz="20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tr-TR" sz="2000" dirty="0" smtClean="0"/>
              <a:t>Kamunun ya da siyasal tartışmanın katılımcıları X</a:t>
            </a:r>
            <a:br>
              <a:rPr lang="tr-TR" sz="2000" dirty="0" smtClean="0"/>
            </a:br>
            <a:r>
              <a:rPr lang="tr-TR" sz="2000" dirty="0" smtClean="0"/>
              <a:t>Bunlar arasında bir gözlemci, aktarımcı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/>
              <a:t>-Gazetecinin yalnız işinin niteliği değil sınırları da değişiyor (işletme içi işbölümü ve mesleki katmanlaşma artıyor)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/>
              <a:t>-Gazetecilerin salt işgücü haline gelerek metalaşması</a:t>
            </a:r>
          </a:p>
        </p:txBody>
      </p:sp>
    </p:spTree>
    <p:extLst>
      <p:ext uri="{BB962C8B-B14F-4D97-AF65-F5344CB8AC3E}">
        <p14:creationId xmlns:p14="http://schemas.microsoft.com/office/powerpoint/2010/main" val="2696322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Gazetecilerin Dönüşümü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561171"/>
            <a:ext cx="11138210" cy="46114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sz="3000" dirty="0" smtClean="0">
                <a:solidFill>
                  <a:schemeClr val="accent1"/>
                </a:solidFill>
              </a:rPr>
              <a:t>20. yüzyılın ilk yarısı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000" dirty="0" smtClean="0"/>
              <a:t>-Gazeteciliğin tanımlanması çabaları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000" dirty="0" smtClean="0"/>
              <a:t>-Kapsamlı gazetecilik örgütlerinin kurulması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000" dirty="0" smtClean="0"/>
              <a:t>-Gazeteciliğe ilişkin ilk yasal düzenlemeler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000" dirty="0" smtClean="0"/>
              <a:t>-Gazetecilik eğitimi ve yaygınlaştırılması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3000" dirty="0" smtClean="0"/>
              <a:t>-Gazeteciliğin, ticari kaygılardan korunması ve kurtarılması</a:t>
            </a:r>
          </a:p>
          <a:p>
            <a:pPr marL="0" indent="0">
              <a:lnSpc>
                <a:spcPct val="114000"/>
              </a:lnSpc>
              <a:buNone/>
            </a:pPr>
            <a:endParaRPr lang="tr-TR" sz="3000" dirty="0"/>
          </a:p>
          <a:p>
            <a:pPr marL="0" indent="0">
              <a:lnSpc>
                <a:spcPct val="114000"/>
              </a:lnSpc>
              <a:buNone/>
            </a:pPr>
            <a:r>
              <a:rPr lang="tr-TR" sz="3000" b="1" dirty="0" smtClean="0"/>
              <a:t>BİLİMSEL GAZETECİLİK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7148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Gazetecilerin Dönüşümü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2152185"/>
            <a:ext cx="11193966" cy="4020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>
                <a:solidFill>
                  <a:schemeClr val="accent1"/>
                </a:solidFill>
              </a:rPr>
              <a:t>20. </a:t>
            </a:r>
            <a:r>
              <a:rPr lang="tr-TR" dirty="0">
                <a:solidFill>
                  <a:schemeClr val="accent1"/>
                </a:solidFill>
              </a:rPr>
              <a:t>y</a:t>
            </a:r>
            <a:r>
              <a:rPr lang="tr-TR" dirty="0" smtClean="0">
                <a:solidFill>
                  <a:schemeClr val="accent1"/>
                </a:solidFill>
              </a:rPr>
              <a:t>üzyılın ikinci yarısı (savaş sonrası dönem)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-Tekelleşmenin giderek artması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-Gazetecilik ve ticari faaliyetlerin iç içe girmesi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-Gazeteci patronlardan gazeteci olmayan şirket yöneticilerine/patronlarına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-Gazetecilikteki büyük sermayenin sınırlandırılması çabaları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-Toplumsal mücadeleler ve gazeteciler üzerindeki etkisi</a:t>
            </a:r>
          </a:p>
        </p:txBody>
      </p:sp>
    </p:spTree>
    <p:extLst>
      <p:ext uri="{BB962C8B-B14F-4D97-AF65-F5344CB8AC3E}">
        <p14:creationId xmlns:p14="http://schemas.microsoft.com/office/powerpoint/2010/main" val="2597497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Türkiye’de Gazetecilik ve Haber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2152185"/>
            <a:ext cx="11193966" cy="4020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>
                <a:solidFill>
                  <a:schemeClr val="accent1"/>
                </a:solidFill>
              </a:rPr>
              <a:t>Matbuat Dönemi (1940’ların ortalarına kadar)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>
                <a:solidFill>
                  <a:schemeClr val="accent1"/>
                </a:solidFill>
              </a:rPr>
              <a:t>Basın Dönemi (1946-1980)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>
                <a:solidFill>
                  <a:schemeClr val="accent1"/>
                </a:solidFill>
              </a:rPr>
              <a:t>Medya Dönemi (1980 sonrası)</a:t>
            </a:r>
            <a:r>
              <a:rPr lang="tr-TR" dirty="0" smtClean="0"/>
              <a:t>			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4282998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Geniş ekran</PresentationFormat>
  <Paragraphs>35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Gazetecilerin Dönüşümü</vt:lpstr>
      <vt:lpstr>Gazetecilerin Dönüşümü</vt:lpstr>
      <vt:lpstr>Gazetecilerin Dönüşümü</vt:lpstr>
      <vt:lpstr>Türkiye’de Gazetecilik ve Haber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Gazetecilerin Dönüşümü</dc:title>
  <dc:creator>Windows Kullanıcısı</dc:creator>
  <cp:lastModifiedBy>Windows Kullanıcısı</cp:lastModifiedBy>
  <cp:revision>1</cp:revision>
  <dcterms:created xsi:type="dcterms:W3CDTF">2020-01-30T15:50:01Z</dcterms:created>
  <dcterms:modified xsi:type="dcterms:W3CDTF">2020-01-30T15:50:39Z</dcterms:modified>
</cp:coreProperties>
</file>