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1" r:id="rId3"/>
    <p:sldId id="260" r:id="rId4"/>
    <p:sldId id="267" r:id="rId5"/>
    <p:sldId id="281" r:id="rId6"/>
    <p:sldId id="282" r:id="rId7"/>
    <p:sldId id="283" r:id="rId8"/>
    <p:sldId id="284" r:id="rId9"/>
    <p:sldId id="285" r:id="rId10"/>
    <p:sldId id="268" r:id="rId11"/>
    <p:sldId id="269" r:id="rId12"/>
    <p:sldId id="278" r:id="rId13"/>
    <p:sldId id="279" r:id="rId14"/>
    <p:sldId id="263" r:id="rId15"/>
    <p:sldId id="264" r:id="rId16"/>
    <p:sldId id="265" r:id="rId17"/>
    <p:sldId id="291" r:id="rId18"/>
    <p:sldId id="274" r:id="rId19"/>
    <p:sldId id="273" r:id="rId20"/>
    <p:sldId id="275" r:id="rId21"/>
    <p:sldId id="276" r:id="rId22"/>
    <p:sldId id="277" r:id="rId23"/>
    <p:sldId id="287" r:id="rId24"/>
    <p:sldId id="288" r:id="rId25"/>
    <p:sldId id="289" r:id="rId26"/>
    <p:sldId id="290" r:id="rId27"/>
    <p:sldId id="293" r:id="rId2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2286000" y="3124200"/>
            <a:ext cx="61722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7764621" y="1174097"/>
            <a:ext cx="2286000" cy="381000"/>
          </a:xfrm>
        </p:spPr>
        <p:txBody>
          <a:bodyPr/>
          <a:lstStyle/>
          <a:p>
            <a:fld id="{D7F30FB6-A441-4532-8A66-18FE43B77D56}" type="datetimeFigureOut">
              <a:rPr lang="tr-TR" smtClean="0"/>
              <a:pPr/>
              <a:t>24.09.2019</a:t>
            </a:fld>
            <a:endParaRPr lang="tr-TR"/>
          </a:p>
        </p:txBody>
      </p:sp>
      <p:sp>
        <p:nvSpPr>
          <p:cNvPr id="17" name="16 Altbilgi Yer Tutucusu"/>
          <p:cNvSpPr>
            <a:spLocks noGrp="1"/>
          </p:cNvSpPr>
          <p:nvPr>
            <p:ph type="ftr" sz="quarter" idx="11"/>
          </p:nvPr>
        </p:nvSpPr>
        <p:spPr bwMode="auto">
          <a:xfrm rot="5400000">
            <a:off x="7077269" y="4181669"/>
            <a:ext cx="3657600" cy="384048"/>
          </a:xfrm>
        </p:spPr>
        <p:txBody>
          <a:bodyPr/>
          <a:lstStyle/>
          <a:p>
            <a:endParaRPr lang="tr-TR"/>
          </a:p>
        </p:txBody>
      </p:sp>
      <p:sp>
        <p:nvSpPr>
          <p:cNvPr id="10" name="9 Dikdörtgen"/>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Dikdörtgen"/>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Dikdörtgen"/>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üz Bağlayıcı"/>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Düz Bağlayıcı"/>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19 Düz Bağlayıcı"/>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Düz Bağlayıcı"/>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Düz Bağlayıcı"/>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21 Düz Bağlayıcı"/>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26 Dikdörtgen"/>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Oval"/>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Oval"/>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23 Oval"/>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Oval"/>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24 Oval"/>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28 Slayt Numarası Yer Tutucusu"/>
          <p:cNvSpPr>
            <a:spLocks noGrp="1"/>
          </p:cNvSpPr>
          <p:nvPr>
            <p:ph type="sldNum" sz="quarter" idx="12"/>
          </p:nvPr>
        </p:nvSpPr>
        <p:spPr bwMode="auto">
          <a:xfrm>
            <a:off x="1325544" y="4928702"/>
            <a:ext cx="609600" cy="517524"/>
          </a:xfrm>
        </p:spPr>
        <p:txBody>
          <a:bodyPr/>
          <a:lstStyle/>
          <a:p>
            <a:fld id="{BA3B9FAA-90EA-4A08-B4A8-1CC2E341985B}"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7F30FB6-A441-4532-8A66-18FE43B77D56}" type="datetimeFigureOut">
              <a:rPr lang="tr-TR" smtClean="0"/>
              <a:pPr/>
              <a:t>24.09.2019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A3B9FAA-90EA-4A08-B4A8-1CC2E341985B}"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9"/>
            <a:ext cx="1676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7F30FB6-A441-4532-8A66-18FE43B77D56}" type="datetimeFigureOut">
              <a:rPr lang="tr-TR" smtClean="0"/>
              <a:pPr/>
              <a:t>24.09.2019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A3B9FAA-90EA-4A08-B4A8-1CC2E341985B}"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457200" y="1600200"/>
            <a:ext cx="74676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D7F30FB6-A441-4532-8A66-18FE43B77D56}" type="datetimeFigureOut">
              <a:rPr lang="tr-TR" smtClean="0"/>
              <a:pPr/>
              <a:t>24.09.2019</a:t>
            </a:fld>
            <a:endParaRPr lang="tr-TR"/>
          </a:p>
        </p:txBody>
      </p:sp>
      <p:sp>
        <p:nvSpPr>
          <p:cNvPr id="9" name="8 Slayt Numarası Yer Tutucusu"/>
          <p:cNvSpPr>
            <a:spLocks noGrp="1"/>
          </p:cNvSpPr>
          <p:nvPr>
            <p:ph type="sldNum" sz="quarter" idx="15"/>
          </p:nvPr>
        </p:nvSpPr>
        <p:spPr/>
        <p:txBody>
          <a:bodyPr rtlCol="0"/>
          <a:lstStyle/>
          <a:p>
            <a:fld id="{BA3B9FAA-90EA-4A08-B4A8-1CC2E341985B}"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2286000" y="2895600"/>
            <a:ext cx="61722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7763256" y="1170432"/>
            <a:ext cx="2286000" cy="381000"/>
          </a:xfrm>
        </p:spPr>
        <p:txBody>
          <a:bodyPr/>
          <a:lstStyle/>
          <a:p>
            <a:fld id="{D7F30FB6-A441-4532-8A66-18FE43B77D56}" type="datetimeFigureOut">
              <a:rPr lang="tr-TR" smtClean="0"/>
              <a:pPr/>
              <a:t>24.09.2019</a:t>
            </a:fld>
            <a:endParaRPr lang="tr-TR"/>
          </a:p>
        </p:txBody>
      </p:sp>
      <p:sp>
        <p:nvSpPr>
          <p:cNvPr id="5" name="4 Altbilgi Yer Tutucusu"/>
          <p:cNvSpPr>
            <a:spLocks noGrp="1"/>
          </p:cNvSpPr>
          <p:nvPr>
            <p:ph type="ftr" sz="quarter" idx="11"/>
          </p:nvPr>
        </p:nvSpPr>
        <p:spPr bwMode="auto">
          <a:xfrm rot="5400000">
            <a:off x="7077456" y="4178808"/>
            <a:ext cx="3657600" cy="384048"/>
          </a:xfrm>
        </p:spPr>
        <p:txBody>
          <a:bodyPr/>
          <a:lstStyle/>
          <a:p>
            <a:endParaRPr lang="tr-TR"/>
          </a:p>
        </p:txBody>
      </p:sp>
      <p:sp>
        <p:nvSpPr>
          <p:cNvPr id="9" name="8 Dikdörtgen"/>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üz Bağlayıcı"/>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Düz Bağlayıcı"/>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Düz Bağlayıcı"/>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Düz Bağlayıcı"/>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16 Düz Bağlayıcı"/>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Dikdörtgen"/>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18 Oval"/>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19 Oval"/>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Oval"/>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Oval"/>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Oval"/>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Düz Bağlayıcı"/>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Slayt Numarası Yer Tutucusu"/>
          <p:cNvSpPr>
            <a:spLocks noGrp="1"/>
          </p:cNvSpPr>
          <p:nvPr>
            <p:ph type="sldNum" sz="quarter" idx="12"/>
          </p:nvPr>
        </p:nvSpPr>
        <p:spPr bwMode="auto">
          <a:xfrm>
            <a:off x="1340616" y="4928702"/>
            <a:ext cx="609600" cy="517524"/>
          </a:xfrm>
        </p:spPr>
        <p:txBody>
          <a:bodyPr/>
          <a:lstStyle/>
          <a:p>
            <a:fld id="{BA3B9FAA-90EA-4A08-B4A8-1CC2E341985B}"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7F30FB6-A441-4532-8A66-18FE43B77D56}" type="datetimeFigureOut">
              <a:rPr lang="tr-TR" smtClean="0"/>
              <a:pPr/>
              <a:t>24.09.2019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A3B9FAA-90EA-4A08-B4A8-1CC2E341985B}" type="slidenum">
              <a:rPr lang="tr-TR" smtClean="0"/>
              <a:pPr/>
              <a:t>‹#›</a:t>
            </a:fld>
            <a:endParaRPr lang="tr-TR"/>
          </a:p>
        </p:txBody>
      </p:sp>
      <p:sp>
        <p:nvSpPr>
          <p:cNvPr id="9" name="8 İçerik Yer Tutucusu"/>
          <p:cNvSpPr>
            <a:spLocks noGrp="1"/>
          </p:cNvSpPr>
          <p:nvPr>
            <p:ph sz="quarter" idx="1"/>
          </p:nvPr>
        </p:nvSpPr>
        <p:spPr>
          <a:xfrm>
            <a:off x="457200"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270248"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75438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D7F30FB6-A441-4532-8A66-18FE43B77D56}" type="datetimeFigureOut">
              <a:rPr lang="tr-TR" smtClean="0"/>
              <a:pPr/>
              <a:t>24.09.2019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A3B9FAA-90EA-4A08-B4A8-1CC2E341985B}" type="slidenum">
              <a:rPr lang="tr-TR" smtClean="0"/>
              <a:pPr/>
              <a:t>‹#›</a:t>
            </a:fld>
            <a:endParaRPr lang="tr-TR"/>
          </a:p>
        </p:txBody>
      </p:sp>
      <p:sp>
        <p:nvSpPr>
          <p:cNvPr id="11" name="10 İçerik Yer Tutucusu"/>
          <p:cNvSpPr>
            <a:spLocks noGrp="1"/>
          </p:cNvSpPr>
          <p:nvPr>
            <p:ph sz="quarter" idx="2"/>
          </p:nvPr>
        </p:nvSpPr>
        <p:spPr>
          <a:xfrm>
            <a:off x="457200"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371975"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D7F30FB6-A441-4532-8A66-18FE43B77D56}" type="datetimeFigureOut">
              <a:rPr lang="tr-TR" smtClean="0"/>
              <a:pPr/>
              <a:t>24.09.2019</a:t>
            </a:fld>
            <a:endParaRPr lang="tr-TR"/>
          </a:p>
        </p:txBody>
      </p:sp>
      <p:sp>
        <p:nvSpPr>
          <p:cNvPr id="7" name="6 Slayt Numarası Yer Tutucusu"/>
          <p:cNvSpPr>
            <a:spLocks noGrp="1"/>
          </p:cNvSpPr>
          <p:nvPr>
            <p:ph type="sldNum" sz="quarter" idx="11"/>
          </p:nvPr>
        </p:nvSpPr>
        <p:spPr/>
        <p:txBody>
          <a:bodyPr rtlCol="0"/>
          <a:lstStyle/>
          <a:p>
            <a:fld id="{BA3B9FAA-90EA-4A08-B4A8-1CC2E341985B}"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7F30FB6-A441-4532-8A66-18FE43B77D56}" type="datetimeFigureOut">
              <a:rPr lang="tr-TR" smtClean="0"/>
              <a:pPr/>
              <a:t>24.09.2019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A3B9FAA-90EA-4A08-B4A8-1CC2E341985B}"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1 Başlık"/>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Düz Bağlayıcı"/>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10 Düz Bağlayıcı"/>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Dikdörtgen"/>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17 İçerik Yer Tutucusu"/>
          <p:cNvSpPr>
            <a:spLocks noGrp="1"/>
          </p:cNvSpPr>
          <p:nvPr>
            <p:ph sz="quarter" idx="1"/>
          </p:nvPr>
        </p:nvSpPr>
        <p:spPr>
          <a:xfrm>
            <a:off x="304800" y="274320"/>
            <a:ext cx="56388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D7F30FB6-A441-4532-8A66-18FE43B77D56}" type="datetimeFigureOut">
              <a:rPr lang="tr-TR" smtClean="0"/>
              <a:pPr/>
              <a:t>24.09.2019</a:t>
            </a:fld>
            <a:endParaRPr lang="tr-TR"/>
          </a:p>
        </p:txBody>
      </p:sp>
      <p:sp>
        <p:nvSpPr>
          <p:cNvPr id="22" name="21 Slayt Numarası Yer Tutucusu"/>
          <p:cNvSpPr>
            <a:spLocks noGrp="1"/>
          </p:cNvSpPr>
          <p:nvPr>
            <p:ph type="sldNum" sz="quarter" idx="15"/>
          </p:nvPr>
        </p:nvSpPr>
        <p:spPr/>
        <p:txBody>
          <a:bodyPr rtlCol="0"/>
          <a:lstStyle/>
          <a:p>
            <a:fld id="{BA3B9FAA-90EA-4A08-B4A8-1CC2E341985B}"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1 Başlık"/>
          <p:cNvSpPr>
            <a:spLocks noGrp="1"/>
          </p:cNvSpPr>
          <p:nvPr>
            <p:ph type="title"/>
          </p:nvPr>
        </p:nvSpPr>
        <p:spPr>
          <a:xfrm rot="5400000">
            <a:off x="3350133" y="3200400"/>
            <a:ext cx="6309360" cy="4572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10 Dikdörtgen"/>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18 Düz Bağlayıcı"/>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19 Düz Bağlayıcı"/>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16 Veri Yer Tutucusu"/>
          <p:cNvSpPr>
            <a:spLocks noGrp="1"/>
          </p:cNvSpPr>
          <p:nvPr>
            <p:ph type="dt" sz="half" idx="10"/>
          </p:nvPr>
        </p:nvSpPr>
        <p:spPr/>
        <p:txBody>
          <a:bodyPr rtlCol="0"/>
          <a:lstStyle/>
          <a:p>
            <a:fld id="{D7F30FB6-A441-4532-8A66-18FE43B77D56}" type="datetimeFigureOut">
              <a:rPr lang="tr-TR" smtClean="0"/>
              <a:pPr/>
              <a:t>24.09.2019</a:t>
            </a:fld>
            <a:endParaRPr lang="tr-TR"/>
          </a:p>
        </p:txBody>
      </p:sp>
      <p:sp>
        <p:nvSpPr>
          <p:cNvPr id="18" name="17 Slayt Numarası Yer Tutucusu"/>
          <p:cNvSpPr>
            <a:spLocks noGrp="1"/>
          </p:cNvSpPr>
          <p:nvPr>
            <p:ph type="sldNum" sz="quarter" idx="11"/>
          </p:nvPr>
        </p:nvSpPr>
        <p:spPr/>
        <p:txBody>
          <a:bodyPr rtlCol="0"/>
          <a:lstStyle/>
          <a:p>
            <a:fld id="{BA3B9FAA-90EA-4A08-B4A8-1CC2E341985B}"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21 Başlık Yer Tutucusu"/>
          <p:cNvSpPr>
            <a:spLocks noGrp="1"/>
          </p:cNvSpPr>
          <p:nvPr>
            <p:ph type="title"/>
          </p:nvPr>
        </p:nvSpPr>
        <p:spPr>
          <a:xfrm>
            <a:off x="457200" y="274638"/>
            <a:ext cx="74676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7F30FB6-A441-4532-8A66-18FE43B77D56}" type="datetimeFigureOut">
              <a:rPr lang="tr-TR" smtClean="0"/>
              <a:pPr/>
              <a:t>24.09.2019</a:t>
            </a:fld>
            <a:endParaRPr lang="tr-TR"/>
          </a:p>
        </p:txBody>
      </p:sp>
      <p:sp>
        <p:nvSpPr>
          <p:cNvPr id="3" name="2 Altbilgi Yer Tutucusu"/>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6 Düz Bağlayıcı"/>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8 Düz Bağlayıcı"/>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9 Dikdörtgen"/>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Slayt Numarası Yer Tutucusu"/>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A3B9FAA-90EA-4A08-B4A8-1CC2E341985B}"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Autofit/>
          </a:bodyPr>
          <a:lstStyle/>
          <a:p>
            <a:r>
              <a:rPr lang="tr-TR" sz="6000" dirty="0" smtClean="0">
                <a:latin typeface="Calibri" pitchFamily="34" charset="0"/>
                <a:cs typeface="Times New Roman" pitchFamily="18" charset="0"/>
              </a:rPr>
              <a:t>MADDE BAĞIMLILIĞI</a:t>
            </a:r>
            <a:endParaRPr lang="tr-TR" sz="6000" dirty="0">
              <a:latin typeface="Calibri" pitchFamily="34" charset="0"/>
              <a:cs typeface="Times New Roman" pitchFamily="18" charset="0"/>
            </a:endParaRPr>
          </a:p>
        </p:txBody>
      </p:sp>
      <p:sp>
        <p:nvSpPr>
          <p:cNvPr id="3" name="2 Alt Başlık"/>
          <p:cNvSpPr>
            <a:spLocks noGrp="1"/>
          </p:cNvSpPr>
          <p:nvPr>
            <p:ph type="subTitle" idx="1"/>
          </p:nvPr>
        </p:nvSpPr>
        <p:spPr/>
        <p:txBody>
          <a:bodyPr/>
          <a:lstStyle/>
          <a:p>
            <a:endParaRPr lang="tr-T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714348" y="785794"/>
            <a:ext cx="7467600" cy="846158"/>
          </a:xfrm>
        </p:spPr>
        <p:txBody>
          <a:bodyPr>
            <a:normAutofit/>
          </a:bodyPr>
          <a:lstStyle/>
          <a:p>
            <a:pPr algn="ctr"/>
            <a:r>
              <a:rPr lang="tr-TR" sz="4400" b="1" dirty="0" smtClean="0">
                <a:latin typeface="Calibri" pitchFamily="34" charset="0"/>
              </a:rPr>
              <a:t>MADDE NEDİR</a:t>
            </a:r>
            <a:endParaRPr lang="tr-TR" sz="4400" b="1" dirty="0">
              <a:latin typeface="Calibri" pitchFamily="34" charset="0"/>
            </a:endParaRPr>
          </a:p>
        </p:txBody>
      </p:sp>
      <p:sp>
        <p:nvSpPr>
          <p:cNvPr id="3" name="2 İçerik Yer Tutucusu"/>
          <p:cNvSpPr>
            <a:spLocks noGrp="1"/>
          </p:cNvSpPr>
          <p:nvPr>
            <p:ph sz="quarter" idx="1"/>
          </p:nvPr>
        </p:nvSpPr>
        <p:spPr>
          <a:xfrm>
            <a:off x="571472" y="2143116"/>
            <a:ext cx="7467600" cy="3186122"/>
          </a:xfrm>
        </p:spPr>
        <p:txBody>
          <a:bodyPr/>
          <a:lstStyle/>
          <a:p>
            <a:pPr algn="ctr">
              <a:buNone/>
            </a:pPr>
            <a:r>
              <a:rPr lang="tr-TR" sz="3200" dirty="0" smtClean="0">
                <a:latin typeface="Calibri" pitchFamily="34" charset="0"/>
              </a:rPr>
              <a:t>Madde sözcüğü, tıbbi amaçlar dışında kullanılan ilaçları ve birçok kimyasal içeriği tanımlamak için kullanılmaktadır. </a:t>
            </a:r>
          </a:p>
          <a:p>
            <a:endParaRPr lang="tr-T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714348" y="785794"/>
            <a:ext cx="7467600" cy="846158"/>
          </a:xfrm>
        </p:spPr>
        <p:txBody>
          <a:bodyPr>
            <a:normAutofit/>
          </a:bodyPr>
          <a:lstStyle/>
          <a:p>
            <a:pPr algn="ctr"/>
            <a:r>
              <a:rPr lang="tr-TR" sz="4400" b="1" dirty="0" smtClean="0">
                <a:latin typeface="Calibri" pitchFamily="34" charset="0"/>
              </a:rPr>
              <a:t>UYUŞTURUCU MADDE NEDİR</a:t>
            </a:r>
            <a:endParaRPr lang="tr-TR" sz="4400" b="1" dirty="0">
              <a:latin typeface="Calibri" pitchFamily="34" charset="0"/>
            </a:endParaRPr>
          </a:p>
        </p:txBody>
      </p:sp>
      <p:sp>
        <p:nvSpPr>
          <p:cNvPr id="3" name="2 İçerik Yer Tutucusu"/>
          <p:cNvSpPr>
            <a:spLocks noGrp="1"/>
          </p:cNvSpPr>
          <p:nvPr>
            <p:ph sz="quarter" idx="1"/>
          </p:nvPr>
        </p:nvSpPr>
        <p:spPr>
          <a:xfrm>
            <a:off x="571472" y="1643050"/>
            <a:ext cx="7715304" cy="4714908"/>
          </a:xfrm>
        </p:spPr>
        <p:txBody>
          <a:bodyPr>
            <a:normAutofit/>
          </a:bodyPr>
          <a:lstStyle/>
          <a:p>
            <a:pPr>
              <a:buNone/>
            </a:pPr>
            <a:r>
              <a:rPr lang="tr-TR" sz="2800" dirty="0" smtClean="0">
                <a:latin typeface="Calibri" pitchFamily="34" charset="0"/>
              </a:rPr>
              <a:t>Uyuşturucu madde, belirli dozlarda alındığı zaman, kişinin </a:t>
            </a:r>
            <a:r>
              <a:rPr lang="tr-TR" sz="2800" b="1" dirty="0" smtClean="0">
                <a:solidFill>
                  <a:srgbClr val="FF0000"/>
                </a:solidFill>
                <a:latin typeface="Calibri" pitchFamily="34" charset="0"/>
              </a:rPr>
              <a:t>sinir sistemi </a:t>
            </a:r>
            <a:r>
              <a:rPr lang="tr-TR" sz="2800" dirty="0" smtClean="0">
                <a:latin typeface="Calibri" pitchFamily="34" charset="0"/>
              </a:rPr>
              <a:t>üzerinde etkide bulunarak:</a:t>
            </a:r>
          </a:p>
          <a:p>
            <a:r>
              <a:rPr lang="tr-TR" sz="2800" b="1" dirty="0" smtClean="0">
                <a:solidFill>
                  <a:srgbClr val="FF0000"/>
                </a:solidFill>
                <a:latin typeface="Calibri" pitchFamily="34" charset="0"/>
              </a:rPr>
              <a:t>Akli</a:t>
            </a:r>
            <a:r>
              <a:rPr lang="tr-TR" sz="2800" dirty="0" smtClean="0">
                <a:latin typeface="Calibri" pitchFamily="34" charset="0"/>
              </a:rPr>
              <a:t>, </a:t>
            </a:r>
            <a:r>
              <a:rPr lang="tr-TR" sz="2800" b="1" dirty="0" smtClean="0">
                <a:solidFill>
                  <a:srgbClr val="FF0000"/>
                </a:solidFill>
                <a:latin typeface="Calibri" pitchFamily="34" charset="0"/>
              </a:rPr>
              <a:t>fiziki</a:t>
            </a:r>
            <a:r>
              <a:rPr lang="tr-TR" sz="2800" dirty="0" smtClean="0">
                <a:latin typeface="Calibri" pitchFamily="34" charset="0"/>
              </a:rPr>
              <a:t> ve</a:t>
            </a:r>
            <a:r>
              <a:rPr lang="tr-TR" sz="2800" b="1" dirty="0" smtClean="0">
                <a:latin typeface="Calibri" pitchFamily="34" charset="0"/>
              </a:rPr>
              <a:t> </a:t>
            </a:r>
            <a:r>
              <a:rPr lang="tr-TR" sz="2800" b="1" dirty="0" smtClean="0">
                <a:solidFill>
                  <a:srgbClr val="FF0000"/>
                </a:solidFill>
                <a:latin typeface="Calibri" pitchFamily="34" charset="0"/>
              </a:rPr>
              <a:t>psikolojik</a:t>
            </a:r>
            <a:r>
              <a:rPr lang="tr-TR" sz="2800" b="1" dirty="0" smtClean="0">
                <a:latin typeface="Calibri" pitchFamily="34" charset="0"/>
              </a:rPr>
              <a:t> </a:t>
            </a:r>
            <a:r>
              <a:rPr lang="tr-TR" sz="2800" dirty="0" smtClean="0">
                <a:latin typeface="Calibri" pitchFamily="34" charset="0"/>
              </a:rPr>
              <a:t>dengesini bozan</a:t>
            </a:r>
          </a:p>
          <a:p>
            <a:r>
              <a:rPr lang="tr-TR" sz="2800" dirty="0" smtClean="0">
                <a:latin typeface="Calibri" pitchFamily="34" charset="0"/>
              </a:rPr>
              <a:t>Birey ve toplum için ekonomik ve sosyal problemler ortaya çıkaran</a:t>
            </a:r>
          </a:p>
          <a:p>
            <a:r>
              <a:rPr lang="tr-TR" sz="2800" dirty="0" smtClean="0">
                <a:latin typeface="Calibri" pitchFamily="34" charset="0"/>
              </a:rPr>
              <a:t>Alışkanlık ve bağımlılık yapan</a:t>
            </a:r>
          </a:p>
          <a:p>
            <a:r>
              <a:rPr lang="tr-TR" sz="2800" dirty="0" smtClean="0">
                <a:latin typeface="Calibri" pitchFamily="34" charset="0"/>
              </a:rPr>
              <a:t>Kanunların, kullanılmasını, bulundurulmasını ve satışını yasakladığı </a:t>
            </a:r>
            <a:r>
              <a:rPr lang="tr-TR" sz="2800" b="1" dirty="0" smtClean="0">
                <a:solidFill>
                  <a:srgbClr val="FF0000"/>
                </a:solidFill>
                <a:latin typeface="Calibri" pitchFamily="34" charset="0"/>
              </a:rPr>
              <a:t>narkotik</a:t>
            </a:r>
            <a:r>
              <a:rPr lang="tr-TR" sz="2800" dirty="0" smtClean="0">
                <a:solidFill>
                  <a:srgbClr val="FF0000"/>
                </a:solidFill>
                <a:latin typeface="Calibri" pitchFamily="34" charset="0"/>
              </a:rPr>
              <a:t> </a:t>
            </a:r>
            <a:r>
              <a:rPr lang="tr-TR" sz="2800" dirty="0" smtClean="0">
                <a:latin typeface="Calibri" pitchFamily="34" charset="0"/>
              </a:rPr>
              <a:t>ve</a:t>
            </a:r>
            <a:r>
              <a:rPr lang="tr-TR" sz="2800" b="1" dirty="0" smtClean="0">
                <a:solidFill>
                  <a:srgbClr val="FF0000"/>
                </a:solidFill>
                <a:latin typeface="Calibri" pitchFamily="34" charset="0"/>
              </a:rPr>
              <a:t> </a:t>
            </a:r>
            <a:r>
              <a:rPr lang="tr-TR" sz="2800" b="1" dirty="0" err="1" smtClean="0">
                <a:solidFill>
                  <a:srgbClr val="FF0000"/>
                </a:solidFill>
                <a:latin typeface="Calibri" pitchFamily="34" charset="0"/>
              </a:rPr>
              <a:t>psikotrop</a:t>
            </a:r>
            <a:r>
              <a:rPr lang="tr-TR" sz="2800" b="1" dirty="0" smtClean="0">
                <a:solidFill>
                  <a:srgbClr val="FF0000"/>
                </a:solidFill>
                <a:latin typeface="Calibri" pitchFamily="34" charset="0"/>
              </a:rPr>
              <a:t> </a:t>
            </a:r>
            <a:r>
              <a:rPr lang="tr-TR" sz="2800" dirty="0" smtClean="0">
                <a:latin typeface="Calibri" pitchFamily="34" charset="0"/>
              </a:rPr>
              <a:t>sözcükleriyle tanımlanan maddelere denmektedir.</a:t>
            </a:r>
          </a:p>
          <a:p>
            <a:endParaRPr lang="tr-T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714348" y="785794"/>
            <a:ext cx="7467600" cy="846158"/>
          </a:xfrm>
        </p:spPr>
        <p:txBody>
          <a:bodyPr>
            <a:normAutofit/>
          </a:bodyPr>
          <a:lstStyle/>
          <a:p>
            <a:pPr algn="ctr"/>
            <a:r>
              <a:rPr lang="tr-TR" sz="4400" b="1" dirty="0" smtClean="0">
                <a:latin typeface="Calibri" pitchFamily="34" charset="0"/>
              </a:rPr>
              <a:t>MADDE BAĞIMLILIĞI </a:t>
            </a:r>
            <a:endParaRPr lang="tr-TR" sz="4400" b="1" dirty="0">
              <a:latin typeface="Calibri" pitchFamily="34" charset="0"/>
            </a:endParaRPr>
          </a:p>
        </p:txBody>
      </p:sp>
      <p:sp>
        <p:nvSpPr>
          <p:cNvPr id="3" name="2 İçerik Yer Tutucusu"/>
          <p:cNvSpPr>
            <a:spLocks noGrp="1"/>
          </p:cNvSpPr>
          <p:nvPr>
            <p:ph sz="quarter" idx="1"/>
          </p:nvPr>
        </p:nvSpPr>
        <p:spPr>
          <a:xfrm>
            <a:off x="571472" y="1643050"/>
            <a:ext cx="7715304" cy="4714908"/>
          </a:xfrm>
        </p:spPr>
        <p:txBody>
          <a:bodyPr>
            <a:normAutofit/>
          </a:bodyPr>
          <a:lstStyle/>
          <a:p>
            <a:pPr>
              <a:buNone/>
            </a:pPr>
            <a:r>
              <a:rPr lang="tr-TR" sz="2800" dirty="0" smtClean="0">
                <a:latin typeface="Calibri" pitchFamily="34" charset="0"/>
              </a:rPr>
              <a:t>Madde bağımlılığı, ilaç niteliğine sahip bir maddenin beyni etkilemesinden kaynaklanan, maddenin keyif verici etkilerini duyumsamak veya yokluğundan kaynaklanan huzursuzluktan sakınmak için, devamlı veya periyodik olarak madde alma arzusu ve bazı davranış bozukluklarıyla karakterize bir beyin hastalığı olarak tanımlanabilir</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714348" y="785794"/>
            <a:ext cx="7467600" cy="846158"/>
          </a:xfrm>
        </p:spPr>
        <p:txBody>
          <a:bodyPr>
            <a:normAutofit/>
          </a:bodyPr>
          <a:lstStyle/>
          <a:p>
            <a:pPr algn="ctr"/>
            <a:r>
              <a:rPr lang="tr-TR" sz="4400" b="1" dirty="0" smtClean="0">
                <a:latin typeface="Calibri" pitchFamily="34" charset="0"/>
              </a:rPr>
              <a:t>MADDE BAĞIMLILIĞI </a:t>
            </a:r>
            <a:endParaRPr lang="tr-TR" sz="4400" b="1" dirty="0">
              <a:latin typeface="Calibri" pitchFamily="34" charset="0"/>
            </a:endParaRPr>
          </a:p>
        </p:txBody>
      </p:sp>
      <p:sp>
        <p:nvSpPr>
          <p:cNvPr id="3" name="2 İçerik Yer Tutucusu"/>
          <p:cNvSpPr>
            <a:spLocks noGrp="1"/>
          </p:cNvSpPr>
          <p:nvPr>
            <p:ph sz="quarter" idx="1"/>
          </p:nvPr>
        </p:nvSpPr>
        <p:spPr>
          <a:xfrm>
            <a:off x="571472" y="1643050"/>
            <a:ext cx="7715304" cy="4714908"/>
          </a:xfrm>
        </p:spPr>
        <p:txBody>
          <a:bodyPr>
            <a:normAutofit/>
          </a:bodyPr>
          <a:lstStyle/>
          <a:p>
            <a:pPr>
              <a:buNone/>
            </a:pPr>
            <a:r>
              <a:rPr lang="tr-TR" sz="2800" dirty="0" smtClean="0">
                <a:latin typeface="Calibri" pitchFamily="34" charset="0"/>
              </a:rPr>
              <a:t>   Madde bağımlılığı aynı </a:t>
            </a:r>
            <a:r>
              <a:rPr lang="tr-TR" sz="2800" b="1" dirty="0" smtClean="0">
                <a:latin typeface="Calibri" pitchFamily="34" charset="0"/>
              </a:rPr>
              <a:t>şizofreni</a:t>
            </a:r>
            <a:r>
              <a:rPr lang="tr-TR" sz="2800" dirty="0" smtClean="0">
                <a:latin typeface="Calibri" pitchFamily="34" charset="0"/>
              </a:rPr>
              <a:t>, </a:t>
            </a:r>
            <a:r>
              <a:rPr lang="tr-TR" sz="2800" b="1" dirty="0" smtClean="0">
                <a:latin typeface="Calibri" pitchFamily="34" charset="0"/>
              </a:rPr>
              <a:t>depresyon</a:t>
            </a:r>
            <a:r>
              <a:rPr lang="tr-TR" sz="2800" dirty="0" smtClean="0">
                <a:latin typeface="Calibri" pitchFamily="34" charset="0"/>
              </a:rPr>
              <a:t>, </a:t>
            </a:r>
            <a:r>
              <a:rPr lang="tr-TR" sz="2800" b="1" dirty="0" smtClean="0">
                <a:latin typeface="Calibri" pitchFamily="34" charset="0"/>
              </a:rPr>
              <a:t>epilepsi</a:t>
            </a:r>
            <a:r>
              <a:rPr lang="tr-TR" sz="2800" dirty="0" smtClean="0">
                <a:latin typeface="Calibri" pitchFamily="34" charset="0"/>
              </a:rPr>
              <a:t>, </a:t>
            </a:r>
            <a:r>
              <a:rPr lang="tr-TR" sz="2800" b="1" dirty="0" smtClean="0">
                <a:latin typeface="Calibri" pitchFamily="34" charset="0"/>
              </a:rPr>
              <a:t>Parkinson </a:t>
            </a:r>
            <a:r>
              <a:rPr lang="tr-TR" sz="2800" dirty="0" smtClean="0">
                <a:latin typeface="Calibri" pitchFamily="34" charset="0"/>
              </a:rPr>
              <a:t>veya </a:t>
            </a:r>
            <a:r>
              <a:rPr lang="tr-TR" sz="2800" b="1" dirty="0" smtClean="0">
                <a:latin typeface="Calibri" pitchFamily="34" charset="0"/>
              </a:rPr>
              <a:t>Alzheimer</a:t>
            </a:r>
            <a:r>
              <a:rPr lang="tr-TR" sz="2800" dirty="0" smtClean="0">
                <a:latin typeface="Calibri" pitchFamily="34" charset="0"/>
              </a:rPr>
              <a:t> hastalığı gibi beynin işlevsel bozukluğu çerçevesinde ele alınması ve değerlendirilmesi gereken bir beyin hastalığıdır.</a:t>
            </a:r>
          </a:p>
          <a:p>
            <a:pPr>
              <a:buNone/>
            </a:pPr>
            <a:endParaRPr lang="tr-TR" sz="2800" dirty="0" smtClean="0">
              <a:latin typeface="Calibri" pitchFamily="34"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714348" y="357166"/>
            <a:ext cx="7467600" cy="1274786"/>
          </a:xfrm>
        </p:spPr>
        <p:txBody>
          <a:bodyPr>
            <a:noAutofit/>
          </a:bodyPr>
          <a:lstStyle/>
          <a:p>
            <a:pPr algn="ctr"/>
            <a:r>
              <a:rPr lang="tr-TR" sz="3600" b="1" strike="sngStrike" dirty="0" smtClean="0"/>
              <a:t>UYUŞTURUCU BAĞIMLILIĞI </a:t>
            </a:r>
            <a:br>
              <a:rPr lang="tr-TR" sz="3600" b="1" strike="sngStrike" dirty="0" smtClean="0"/>
            </a:br>
            <a:r>
              <a:rPr lang="tr-TR" sz="3600" b="1" dirty="0" smtClean="0"/>
              <a:t>MADDE BAĞIMLILIĞI</a:t>
            </a:r>
            <a:endParaRPr lang="tr-TR" sz="3600" b="1" dirty="0">
              <a:latin typeface="Calibri" pitchFamily="34" charset="0"/>
            </a:endParaRPr>
          </a:p>
        </p:txBody>
      </p:sp>
      <p:sp>
        <p:nvSpPr>
          <p:cNvPr id="3" name="2 İçerik Yer Tutucusu"/>
          <p:cNvSpPr>
            <a:spLocks noGrp="1"/>
          </p:cNvSpPr>
          <p:nvPr>
            <p:ph sz="quarter" idx="1"/>
          </p:nvPr>
        </p:nvSpPr>
        <p:spPr>
          <a:xfrm>
            <a:off x="571472" y="1785926"/>
            <a:ext cx="7467600" cy="4071966"/>
          </a:xfrm>
        </p:spPr>
        <p:txBody>
          <a:bodyPr>
            <a:normAutofit/>
          </a:bodyPr>
          <a:lstStyle/>
          <a:p>
            <a:pPr>
              <a:buNone/>
            </a:pPr>
            <a:r>
              <a:rPr lang="tr-TR" sz="3200" dirty="0" smtClean="0">
                <a:latin typeface="Calibri" pitchFamily="34" charset="0"/>
              </a:rPr>
              <a:t>Halk arasında ve basın-yayın organlarında, hatta bazı bilimsel yayın ve kitaplarda madde bağımlılığı yerine “uyuşturucu bağımlılığı” terimi kullanılmaktadır. Bu terimi kullanmak iki bakımdan sakıncalıdır:</a:t>
            </a:r>
            <a:endParaRPr lang="tr-TR" sz="3200" dirty="0">
              <a:latin typeface="Calibri"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714348" y="357166"/>
            <a:ext cx="7467600" cy="1274786"/>
          </a:xfrm>
        </p:spPr>
        <p:txBody>
          <a:bodyPr>
            <a:noAutofit/>
          </a:bodyPr>
          <a:lstStyle/>
          <a:p>
            <a:pPr algn="ctr"/>
            <a:r>
              <a:rPr lang="tr-TR" sz="3600" b="1" strike="sngStrike" dirty="0" smtClean="0"/>
              <a:t>UYUŞTURUCU BAĞIMLILIĞI </a:t>
            </a:r>
            <a:br>
              <a:rPr lang="tr-TR" sz="3600" b="1" strike="sngStrike" dirty="0" smtClean="0"/>
            </a:br>
            <a:r>
              <a:rPr lang="tr-TR" sz="3600" b="1" dirty="0" smtClean="0"/>
              <a:t>MADDE BAĞIMLILIĞI</a:t>
            </a:r>
            <a:endParaRPr lang="tr-TR" sz="3600" b="1" dirty="0">
              <a:latin typeface="Calibri" pitchFamily="34" charset="0"/>
            </a:endParaRPr>
          </a:p>
        </p:txBody>
      </p:sp>
      <p:sp>
        <p:nvSpPr>
          <p:cNvPr id="3" name="2 İçerik Yer Tutucusu"/>
          <p:cNvSpPr>
            <a:spLocks noGrp="1"/>
          </p:cNvSpPr>
          <p:nvPr>
            <p:ph sz="quarter" idx="1"/>
          </p:nvPr>
        </p:nvSpPr>
        <p:spPr>
          <a:xfrm>
            <a:off x="571472" y="1785926"/>
            <a:ext cx="7467600" cy="4071966"/>
          </a:xfrm>
        </p:spPr>
        <p:txBody>
          <a:bodyPr>
            <a:normAutofit fontScale="77500" lnSpcReduction="20000"/>
          </a:bodyPr>
          <a:lstStyle/>
          <a:p>
            <a:pPr>
              <a:lnSpc>
                <a:spcPct val="150000"/>
              </a:lnSpc>
            </a:pPr>
            <a:r>
              <a:rPr lang="tr-TR" sz="3200" dirty="0" smtClean="0">
                <a:latin typeface="Calibri" pitchFamily="34" charset="0"/>
              </a:rPr>
              <a:t>Birincisi, bağımlılık yapan maddeler, özellikle ilk denendikleri dönemde, doza bağımlı olarak, uyuşturucu değil uyarıcı etkilere sahiptir. Santral sinir sistemini uyuşturan etkileri yüksek dozlarda ortaya çıkar. Dolayısı ile aslında başlangıçta uyuşturucu değil de uyarıcı (</a:t>
            </a:r>
            <a:r>
              <a:rPr lang="tr-TR" sz="3200" dirty="0" err="1" smtClean="0">
                <a:latin typeface="Calibri" pitchFamily="34" charset="0"/>
              </a:rPr>
              <a:t>öforizan</a:t>
            </a:r>
            <a:r>
              <a:rPr lang="tr-TR" sz="3200" dirty="0" smtClean="0">
                <a:latin typeface="Calibri" pitchFamily="34" charset="0"/>
              </a:rPr>
              <a:t>) etkileri nedeni ile kötüye kullanılan ürünleri uyarıcı yerine uyuşturucu olarak tanımlamak bilimsel olarak yanlış bir yaklaşımdır.</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714348" y="357166"/>
            <a:ext cx="7467600" cy="1274786"/>
          </a:xfrm>
        </p:spPr>
        <p:txBody>
          <a:bodyPr>
            <a:noAutofit/>
          </a:bodyPr>
          <a:lstStyle/>
          <a:p>
            <a:pPr algn="ctr"/>
            <a:r>
              <a:rPr lang="tr-TR" sz="3600" b="1" strike="sngStrike" dirty="0" smtClean="0"/>
              <a:t>UYUŞTURUCU BAĞIMLILIĞI </a:t>
            </a:r>
            <a:br>
              <a:rPr lang="tr-TR" sz="3600" b="1" strike="sngStrike" dirty="0" smtClean="0"/>
            </a:br>
            <a:r>
              <a:rPr lang="tr-TR" sz="3600" b="1" dirty="0" smtClean="0"/>
              <a:t>MADDE BAĞIMLILIĞI</a:t>
            </a:r>
            <a:endParaRPr lang="tr-TR" sz="3600" b="1" dirty="0">
              <a:latin typeface="Calibri" pitchFamily="34" charset="0"/>
            </a:endParaRPr>
          </a:p>
        </p:txBody>
      </p:sp>
      <p:sp>
        <p:nvSpPr>
          <p:cNvPr id="3" name="2 İçerik Yer Tutucusu"/>
          <p:cNvSpPr>
            <a:spLocks noGrp="1"/>
          </p:cNvSpPr>
          <p:nvPr>
            <p:ph sz="quarter" idx="1"/>
          </p:nvPr>
        </p:nvSpPr>
        <p:spPr>
          <a:xfrm>
            <a:off x="571472" y="1785926"/>
            <a:ext cx="7467600" cy="4071966"/>
          </a:xfrm>
        </p:spPr>
        <p:txBody>
          <a:bodyPr>
            <a:normAutofit fontScale="92500" lnSpcReduction="10000"/>
          </a:bodyPr>
          <a:lstStyle/>
          <a:p>
            <a:pPr>
              <a:lnSpc>
                <a:spcPct val="150000"/>
              </a:lnSpc>
            </a:pPr>
            <a:r>
              <a:rPr lang="tr-TR" sz="3200" dirty="0" smtClean="0">
                <a:latin typeface="Calibri" pitchFamily="34" charset="0"/>
              </a:rPr>
              <a:t>İkincisi, “uyuşturucu bağımlılığı” terimi </a:t>
            </a:r>
            <a:r>
              <a:rPr lang="tr-TR" sz="3200" dirty="0" smtClean="0">
                <a:solidFill>
                  <a:srgbClr val="FF0000"/>
                </a:solidFill>
                <a:latin typeface="Calibri" pitchFamily="34" charset="0"/>
              </a:rPr>
              <a:t>kokain </a:t>
            </a:r>
            <a:r>
              <a:rPr lang="tr-TR" sz="3200" dirty="0" smtClean="0">
                <a:latin typeface="Calibri" pitchFamily="34" charset="0"/>
              </a:rPr>
              <a:t>ve </a:t>
            </a:r>
            <a:r>
              <a:rPr lang="tr-TR" sz="3200" dirty="0" smtClean="0">
                <a:solidFill>
                  <a:srgbClr val="FF0000"/>
                </a:solidFill>
                <a:latin typeface="Calibri" pitchFamily="34" charset="0"/>
              </a:rPr>
              <a:t>amfetamin </a:t>
            </a:r>
            <a:r>
              <a:rPr lang="tr-TR" sz="3200" dirty="0" smtClean="0">
                <a:latin typeface="Calibri" pitchFamily="34" charset="0"/>
              </a:rPr>
              <a:t>gibi uyarıcı maddelerin bağımlılık yapmayacağı izlenimini vermekte ve bu durum uyarıcıları deneme kararsızlığı içindeki gençleri yanıltmak için kullanılmaktadır.</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714348" y="357166"/>
            <a:ext cx="7467600" cy="1274786"/>
          </a:xfrm>
        </p:spPr>
        <p:txBody>
          <a:bodyPr>
            <a:noAutofit/>
          </a:bodyPr>
          <a:lstStyle/>
          <a:p>
            <a:pPr algn="ctr"/>
            <a:r>
              <a:rPr lang="tr-TR" sz="3600" b="1" strike="sngStrike" dirty="0" smtClean="0"/>
              <a:t>UYUŞTURUCU BAĞIMLILIĞI </a:t>
            </a:r>
            <a:br>
              <a:rPr lang="tr-TR" sz="3600" b="1" strike="sngStrike" dirty="0" smtClean="0"/>
            </a:br>
            <a:r>
              <a:rPr lang="tr-TR" sz="3600" b="1" dirty="0" smtClean="0"/>
              <a:t>MADDE BAĞIMLILIĞI</a:t>
            </a:r>
            <a:endParaRPr lang="tr-TR" sz="3600" b="1" dirty="0">
              <a:latin typeface="Calibri" pitchFamily="34" charset="0"/>
            </a:endParaRPr>
          </a:p>
        </p:txBody>
      </p:sp>
      <p:sp>
        <p:nvSpPr>
          <p:cNvPr id="3" name="2 İçerik Yer Tutucusu"/>
          <p:cNvSpPr>
            <a:spLocks noGrp="1"/>
          </p:cNvSpPr>
          <p:nvPr>
            <p:ph sz="quarter" idx="1"/>
          </p:nvPr>
        </p:nvSpPr>
        <p:spPr>
          <a:xfrm>
            <a:off x="571472" y="1785926"/>
            <a:ext cx="7467600" cy="4643470"/>
          </a:xfrm>
        </p:spPr>
        <p:txBody>
          <a:bodyPr>
            <a:normAutofit fontScale="70000" lnSpcReduction="20000"/>
          </a:bodyPr>
          <a:lstStyle/>
          <a:p>
            <a:pPr>
              <a:lnSpc>
                <a:spcPct val="150000"/>
              </a:lnSpc>
              <a:buNone/>
            </a:pPr>
            <a:r>
              <a:rPr lang="tr-TR" sz="3200" dirty="0" smtClean="0">
                <a:latin typeface="Calibri" pitchFamily="34" charset="0"/>
              </a:rPr>
              <a:t>Bu yanlış yaklaşım Avrupa İlaç Bağımlılığı İzleme Merkezi’nin 2005 yılı raporuna da yansıyan gençler arasında </a:t>
            </a:r>
            <a:r>
              <a:rPr lang="tr-TR" sz="3200" b="1" dirty="0" err="1" smtClean="0">
                <a:solidFill>
                  <a:srgbClr val="FF0000"/>
                </a:solidFill>
                <a:latin typeface="Calibri" pitchFamily="34" charset="0"/>
              </a:rPr>
              <a:t>ekstazi</a:t>
            </a:r>
            <a:r>
              <a:rPr lang="tr-TR" sz="3200" b="1" dirty="0" smtClean="0">
                <a:solidFill>
                  <a:srgbClr val="FF0000"/>
                </a:solidFill>
                <a:latin typeface="Calibri" pitchFamily="34" charset="0"/>
              </a:rPr>
              <a:t> </a:t>
            </a:r>
            <a:r>
              <a:rPr lang="tr-TR" sz="3200" dirty="0" smtClean="0">
                <a:latin typeface="Calibri" pitchFamily="34" charset="0"/>
              </a:rPr>
              <a:t>başta olmak üzere </a:t>
            </a:r>
            <a:r>
              <a:rPr lang="tr-TR" sz="3200" b="1" dirty="0" err="1" smtClean="0">
                <a:solidFill>
                  <a:srgbClr val="FF0000"/>
                </a:solidFill>
                <a:latin typeface="Calibri" pitchFamily="34" charset="0"/>
              </a:rPr>
              <a:t>stimülan</a:t>
            </a:r>
            <a:r>
              <a:rPr lang="tr-TR" sz="3200" dirty="0" smtClean="0">
                <a:solidFill>
                  <a:srgbClr val="FF0000"/>
                </a:solidFill>
                <a:latin typeface="Calibri" pitchFamily="34" charset="0"/>
              </a:rPr>
              <a:t> </a:t>
            </a:r>
            <a:r>
              <a:rPr lang="tr-TR" sz="3200" dirty="0" smtClean="0">
                <a:latin typeface="Calibri" pitchFamily="34" charset="0"/>
              </a:rPr>
              <a:t>kullanımındaki artışa önemli bir katkı sağlamaktadır. Sonuç olarak hem bilimsel terminolojiyi doğru kullanmak hem de gençleri korumak adına :</a:t>
            </a:r>
          </a:p>
          <a:p>
            <a:pPr>
              <a:lnSpc>
                <a:spcPct val="150000"/>
              </a:lnSpc>
            </a:pPr>
            <a:r>
              <a:rPr lang="tr-TR" sz="3200" dirty="0" smtClean="0">
                <a:latin typeface="Calibri" pitchFamily="34" charset="0"/>
              </a:rPr>
              <a:t>uyuşturucu bağımlılığı             “madde kötüye kullanımı” veya “madde bağımlılığı”</a:t>
            </a:r>
          </a:p>
          <a:p>
            <a:pPr>
              <a:lnSpc>
                <a:spcPct val="150000"/>
              </a:lnSpc>
            </a:pPr>
            <a:r>
              <a:rPr lang="tr-TR" sz="3200" dirty="0" smtClean="0">
                <a:latin typeface="Calibri" pitchFamily="34" charset="0"/>
              </a:rPr>
              <a:t>“uyuşturucu maddeler”           “</a:t>
            </a:r>
            <a:r>
              <a:rPr lang="tr-TR" sz="3400" dirty="0" smtClean="0">
                <a:latin typeface="Calibri" pitchFamily="34" charset="0"/>
              </a:rPr>
              <a:t>bağımlılık</a:t>
            </a:r>
            <a:r>
              <a:rPr lang="tr-TR" sz="3200" dirty="0" smtClean="0">
                <a:latin typeface="Calibri" pitchFamily="34" charset="0"/>
              </a:rPr>
              <a:t> yapan maddeler”</a:t>
            </a:r>
          </a:p>
          <a:p>
            <a:pPr>
              <a:lnSpc>
                <a:spcPct val="150000"/>
              </a:lnSpc>
              <a:buNone/>
            </a:pPr>
            <a:endParaRPr lang="tr-TR" sz="3200" dirty="0" smtClean="0">
              <a:latin typeface="Calibri" pitchFamily="34" charset="0"/>
            </a:endParaRPr>
          </a:p>
        </p:txBody>
      </p:sp>
      <p:sp>
        <p:nvSpPr>
          <p:cNvPr id="4" name="3 Çentikli Sağ Ok"/>
          <p:cNvSpPr/>
          <p:nvPr/>
        </p:nvSpPr>
        <p:spPr>
          <a:xfrm>
            <a:off x="3643306" y="4214818"/>
            <a:ext cx="357190" cy="270318"/>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5" name="4 Çentikli Sağ Ok"/>
          <p:cNvSpPr/>
          <p:nvPr/>
        </p:nvSpPr>
        <p:spPr>
          <a:xfrm>
            <a:off x="3714744" y="5143512"/>
            <a:ext cx="357190" cy="270318"/>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a:xfrm>
            <a:off x="357158" y="714356"/>
            <a:ext cx="7467600" cy="1654164"/>
          </a:xfrm>
        </p:spPr>
        <p:txBody>
          <a:bodyPr>
            <a:noAutofit/>
          </a:bodyPr>
          <a:lstStyle/>
          <a:p>
            <a:pPr algn="ctr"/>
            <a:r>
              <a:rPr lang="tr-TR" sz="4800" b="1" dirty="0" smtClean="0">
                <a:latin typeface="Calibri" pitchFamily="34" charset="0"/>
              </a:rPr>
              <a:t>MADDE BAĞIMLILIĞI ÖLÇÜTLERİ</a:t>
            </a:r>
            <a:endParaRPr lang="tr-TR" sz="4800" b="1" dirty="0">
              <a:latin typeface="Calibri" pitchFamily="34" charset="0"/>
            </a:endParaRPr>
          </a:p>
        </p:txBody>
      </p:sp>
      <p:pic>
        <p:nvPicPr>
          <p:cNvPr id="2050" name="Picture 2" descr="C:\Users\NAZAN\Desktop\maryam\madde bağımlılığı\resim\indir11.jpg"/>
          <p:cNvPicPr>
            <a:picLocks noChangeAspect="1" noChangeArrowheads="1"/>
          </p:cNvPicPr>
          <p:nvPr/>
        </p:nvPicPr>
        <p:blipFill>
          <a:blip r:embed="rId2"/>
          <a:srcRect/>
          <a:stretch>
            <a:fillRect/>
          </a:stretch>
        </p:blipFill>
        <p:spPr bwMode="auto">
          <a:xfrm>
            <a:off x="2643174" y="2928934"/>
            <a:ext cx="3257558" cy="3330927"/>
          </a:xfrm>
          <a:prstGeom prst="rect">
            <a:avLst/>
          </a:prstGeom>
          <a:noFill/>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28596" y="357166"/>
            <a:ext cx="7929618" cy="846158"/>
          </a:xfrm>
        </p:spPr>
        <p:txBody>
          <a:bodyPr>
            <a:normAutofit/>
          </a:bodyPr>
          <a:lstStyle/>
          <a:p>
            <a:pPr algn="ctr"/>
            <a:r>
              <a:rPr lang="tr-TR" sz="3600" b="1" dirty="0" smtClean="0">
                <a:latin typeface="Calibri" pitchFamily="34" charset="0"/>
              </a:rPr>
              <a:t>MADDEYİ KÖTÜYE KULLANAN KİŞİLER</a:t>
            </a:r>
            <a:endParaRPr lang="tr-TR" sz="3600" b="1" dirty="0">
              <a:latin typeface="Calibri" pitchFamily="34" charset="0"/>
            </a:endParaRPr>
          </a:p>
        </p:txBody>
      </p:sp>
      <p:sp>
        <p:nvSpPr>
          <p:cNvPr id="3" name="2 İçerik Yer Tutucusu"/>
          <p:cNvSpPr>
            <a:spLocks noGrp="1"/>
          </p:cNvSpPr>
          <p:nvPr>
            <p:ph sz="quarter" idx="1"/>
          </p:nvPr>
        </p:nvSpPr>
        <p:spPr>
          <a:xfrm>
            <a:off x="571472" y="1214422"/>
            <a:ext cx="7715304" cy="5214974"/>
          </a:xfrm>
        </p:spPr>
        <p:txBody>
          <a:bodyPr>
            <a:normAutofit/>
          </a:bodyPr>
          <a:lstStyle/>
          <a:p>
            <a:pPr>
              <a:buNone/>
            </a:pPr>
            <a:r>
              <a:rPr lang="tr-TR" sz="2800" dirty="0" smtClean="0">
                <a:latin typeface="Calibri" pitchFamily="34" charset="0"/>
              </a:rPr>
              <a:t>   </a:t>
            </a:r>
            <a:r>
              <a:rPr lang="tr-TR" sz="2600" dirty="0" smtClean="0">
                <a:latin typeface="Calibri" pitchFamily="34" charset="0"/>
              </a:rPr>
              <a:t>DSM </a:t>
            </a:r>
            <a:r>
              <a:rPr lang="tr-TR" sz="2600" dirty="0" err="1" smtClean="0">
                <a:latin typeface="Calibri" pitchFamily="34" charset="0"/>
              </a:rPr>
              <a:t>IV’e</a:t>
            </a:r>
            <a:r>
              <a:rPr lang="tr-TR" sz="2600" dirty="0" smtClean="0">
                <a:latin typeface="Calibri" pitchFamily="34" charset="0"/>
              </a:rPr>
              <a:t> göre aşağıda sıralanan belirtilerin </a:t>
            </a:r>
            <a:r>
              <a:rPr lang="tr-TR" sz="2600" b="1" dirty="0" smtClean="0">
                <a:solidFill>
                  <a:srgbClr val="FF0000"/>
                </a:solidFill>
                <a:latin typeface="Calibri" pitchFamily="34" charset="0"/>
              </a:rPr>
              <a:t>en az bir </a:t>
            </a:r>
            <a:r>
              <a:rPr lang="tr-TR" sz="2600" dirty="0" smtClean="0">
                <a:latin typeface="Calibri" pitchFamily="34" charset="0"/>
              </a:rPr>
              <a:t>tanesini </a:t>
            </a:r>
            <a:r>
              <a:rPr lang="tr-TR" sz="2600" b="1" dirty="0" smtClean="0">
                <a:solidFill>
                  <a:schemeClr val="accent5">
                    <a:lumMod val="75000"/>
                  </a:schemeClr>
                </a:solidFill>
                <a:latin typeface="Calibri" pitchFamily="34" charset="0"/>
              </a:rPr>
              <a:t>12 aylık bir süreç </a:t>
            </a:r>
            <a:r>
              <a:rPr lang="tr-TR" sz="2600" dirty="0" smtClean="0">
                <a:latin typeface="Calibri" pitchFamily="34" charset="0"/>
              </a:rPr>
              <a:t>içinde yineleyerek sergileyen kişinin bu </a:t>
            </a:r>
            <a:r>
              <a:rPr lang="tr-TR" sz="2600" u="sng" dirty="0" smtClean="0">
                <a:latin typeface="Calibri" pitchFamily="34" charset="0"/>
              </a:rPr>
              <a:t>maddeyi kötüye kullandığı </a:t>
            </a:r>
            <a:r>
              <a:rPr lang="tr-TR" sz="2600" dirty="0" smtClean="0">
                <a:latin typeface="Calibri" pitchFamily="34" charset="0"/>
              </a:rPr>
              <a:t>kabul edilebilir:</a:t>
            </a:r>
          </a:p>
          <a:p>
            <a:pPr marL="457200" indent="-457200">
              <a:lnSpc>
                <a:spcPct val="110000"/>
              </a:lnSpc>
              <a:buFont typeface="+mj-lt"/>
              <a:buAutoNum type="arabicPeriod"/>
            </a:pPr>
            <a:r>
              <a:rPr lang="tr-TR" sz="2600" dirty="0" smtClean="0">
                <a:latin typeface="Calibri" pitchFamily="34" charset="0"/>
              </a:rPr>
              <a:t>Madde temini için uğraş yüzünden önemli sosyal ve sorumluluk gerektiren aktivitelerden vazgeçmek veya bunları oldukça azaltmak.</a:t>
            </a:r>
          </a:p>
          <a:p>
            <a:pPr marL="457200" indent="-457200">
              <a:lnSpc>
                <a:spcPct val="110000"/>
              </a:lnSpc>
              <a:buFont typeface="+mj-lt"/>
              <a:buAutoNum type="arabicPeriod"/>
            </a:pPr>
            <a:r>
              <a:rPr lang="tr-TR" sz="2600" dirty="0" smtClean="0">
                <a:latin typeface="Calibri" pitchFamily="34" charset="0"/>
              </a:rPr>
              <a:t> Fiziksel bir zarar görme veya başka birine zarar verme riskine rağmen madde almak.</a:t>
            </a:r>
          </a:p>
          <a:p>
            <a:pPr marL="457200" indent="-457200">
              <a:lnSpc>
                <a:spcPct val="110000"/>
              </a:lnSpc>
              <a:buFont typeface="+mj-lt"/>
              <a:buAutoNum type="arabicPeriod"/>
            </a:pPr>
            <a:r>
              <a:rPr lang="tr-TR" sz="2600" dirty="0" smtClean="0">
                <a:latin typeface="Calibri" pitchFamily="34" charset="0"/>
              </a:rPr>
              <a:t> Maddenin kullanılması veya taşınmasına bağlı bazı yasal problemler yaşamak.</a:t>
            </a:r>
          </a:p>
          <a:p>
            <a:pPr>
              <a:buNone/>
            </a:pPr>
            <a:endParaRPr lang="tr-TR" dirty="0" smtClean="0">
              <a:latin typeface="Calibri"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4400" b="1" dirty="0" smtClean="0">
                <a:latin typeface="Calibri" pitchFamily="34" charset="0"/>
              </a:rPr>
              <a:t>BAĞIMLILIK NEDİR</a:t>
            </a:r>
            <a:endParaRPr lang="tr-TR" sz="4400" b="1" dirty="0">
              <a:latin typeface="Calibri" pitchFamily="34" charset="0"/>
            </a:endParaRPr>
          </a:p>
        </p:txBody>
      </p:sp>
      <p:sp>
        <p:nvSpPr>
          <p:cNvPr id="3" name="2 İçerik Yer Tutucusu"/>
          <p:cNvSpPr>
            <a:spLocks noGrp="1"/>
          </p:cNvSpPr>
          <p:nvPr>
            <p:ph sz="quarter" idx="2"/>
          </p:nvPr>
        </p:nvSpPr>
        <p:spPr>
          <a:xfrm>
            <a:off x="457200" y="1571612"/>
            <a:ext cx="4186238" cy="4857784"/>
          </a:xfrm>
        </p:spPr>
        <p:txBody>
          <a:bodyPr>
            <a:normAutofit fontScale="92500"/>
          </a:bodyPr>
          <a:lstStyle/>
          <a:p>
            <a:pPr>
              <a:buNone/>
            </a:pPr>
            <a:r>
              <a:rPr lang="tr-TR" sz="3200" dirty="0" smtClean="0">
                <a:latin typeface="Calibri" pitchFamily="34" charset="0"/>
              </a:rPr>
              <a:t>   Ruhsal ve bedensel sağlıklarına ya da sosyal yaşamlarına zarar vermesine karşın, insanların belirli bir takıntılı durumu yinelemeye yönelik engellenemeyen bir istek duymaları ve bunu sürdürmeleri halidir. </a:t>
            </a:r>
          </a:p>
          <a:p>
            <a:pPr>
              <a:buNone/>
            </a:pPr>
            <a:endParaRPr lang="tr-TR" sz="3200" dirty="0" smtClean="0">
              <a:latin typeface="Calibri" pitchFamily="34" charset="0"/>
            </a:endParaRPr>
          </a:p>
          <a:p>
            <a:pPr>
              <a:buNone/>
            </a:pPr>
            <a:endParaRPr lang="tr-TR" sz="3200" dirty="0" smtClean="0">
              <a:latin typeface="Calibri" pitchFamily="34" charset="0"/>
            </a:endParaRPr>
          </a:p>
          <a:p>
            <a:pPr>
              <a:buNone/>
            </a:pPr>
            <a:endParaRPr lang="tr-TR" sz="3200" dirty="0">
              <a:latin typeface="Calibri" pitchFamily="34" charset="0"/>
            </a:endParaRPr>
          </a:p>
        </p:txBody>
      </p:sp>
      <p:pic>
        <p:nvPicPr>
          <p:cNvPr id="6" name="Picture 3" descr="C:\Users\NAZAN\Desktop\maryam\madde bağımlılığı\resim\indir.jpg"/>
          <p:cNvPicPr>
            <a:picLocks noChangeAspect="1" noChangeArrowheads="1"/>
          </p:cNvPicPr>
          <p:nvPr/>
        </p:nvPicPr>
        <p:blipFill>
          <a:blip r:embed="rId2"/>
          <a:srcRect/>
          <a:stretch>
            <a:fillRect/>
          </a:stretch>
        </p:blipFill>
        <p:spPr bwMode="auto">
          <a:xfrm>
            <a:off x="5214942" y="4071942"/>
            <a:ext cx="3500462" cy="2351056"/>
          </a:xfrm>
          <a:prstGeom prst="rect">
            <a:avLst/>
          </a:prstGeom>
          <a:noFill/>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571472" y="714356"/>
            <a:ext cx="7467600" cy="5402406"/>
          </a:xfrm>
        </p:spPr>
        <p:txBody>
          <a:bodyPr>
            <a:normAutofit fontScale="92500" lnSpcReduction="10000"/>
          </a:bodyPr>
          <a:lstStyle/>
          <a:p>
            <a:pPr>
              <a:buNone/>
            </a:pPr>
            <a:r>
              <a:rPr lang="tr-TR" sz="2800" dirty="0" smtClean="0">
                <a:latin typeface="Calibri" pitchFamily="34" charset="0"/>
              </a:rPr>
              <a:t>   </a:t>
            </a:r>
          </a:p>
          <a:p>
            <a:pPr>
              <a:buNone/>
            </a:pPr>
            <a:r>
              <a:rPr lang="tr-TR" sz="2800" dirty="0" smtClean="0">
                <a:latin typeface="Calibri" pitchFamily="34" charset="0"/>
              </a:rPr>
              <a:t>   Madde bağımlısı olan bir kişi de benzer davranışları sergilemekle beraber bu ölçütler bir kişinin mutlaka bağımlı olduğuna işaret etmez. Çünkü:</a:t>
            </a:r>
          </a:p>
          <a:p>
            <a:pPr algn="ctr">
              <a:buNone/>
            </a:pPr>
            <a:endParaRPr lang="tr-TR" dirty="0" smtClean="0">
              <a:latin typeface="Calibri" pitchFamily="34" charset="0"/>
            </a:endParaRPr>
          </a:p>
          <a:p>
            <a:pPr algn="ctr">
              <a:buNone/>
            </a:pPr>
            <a:endParaRPr lang="tr-TR" sz="4000" b="1" dirty="0" smtClean="0">
              <a:solidFill>
                <a:srgbClr val="FF0000"/>
              </a:solidFill>
              <a:latin typeface="Calibri" pitchFamily="34" charset="0"/>
            </a:endParaRPr>
          </a:p>
          <a:p>
            <a:pPr algn="ctr">
              <a:buNone/>
            </a:pPr>
            <a:endParaRPr lang="tr-TR" sz="4000" b="1" dirty="0" smtClean="0">
              <a:solidFill>
                <a:srgbClr val="FF0000"/>
              </a:solidFill>
              <a:latin typeface="Calibri" pitchFamily="34" charset="0"/>
            </a:endParaRPr>
          </a:p>
          <a:p>
            <a:pPr algn="ctr">
              <a:buNone/>
            </a:pPr>
            <a:r>
              <a:rPr lang="tr-TR" sz="4000" b="1" dirty="0" smtClean="0">
                <a:solidFill>
                  <a:srgbClr val="FF0000"/>
                </a:solidFill>
                <a:latin typeface="Calibri" pitchFamily="34" charset="0"/>
              </a:rPr>
              <a:t>Her madde kötüye kullanan bağımlı olmayabilir; ama her madde bağımlısı mutlaka maddeyi kötüye kullanmaktadır.</a:t>
            </a:r>
            <a:endParaRPr lang="tr-TR" sz="4000" dirty="0" smtClean="0">
              <a:solidFill>
                <a:srgbClr val="FF0000"/>
              </a:solidFill>
              <a:latin typeface="Calibri" pitchFamily="34" charset="0"/>
            </a:endParaRPr>
          </a:p>
        </p:txBody>
      </p:sp>
      <p:sp>
        <p:nvSpPr>
          <p:cNvPr id="4" name="3 Aşağı Ok"/>
          <p:cNvSpPr/>
          <p:nvPr/>
        </p:nvSpPr>
        <p:spPr>
          <a:xfrm>
            <a:off x="3643306" y="2357430"/>
            <a:ext cx="1000132" cy="119272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28596" y="357166"/>
            <a:ext cx="7929618" cy="846158"/>
          </a:xfrm>
        </p:spPr>
        <p:txBody>
          <a:bodyPr>
            <a:normAutofit/>
          </a:bodyPr>
          <a:lstStyle/>
          <a:p>
            <a:pPr algn="ctr"/>
            <a:r>
              <a:rPr lang="tr-TR" sz="3600" b="1" dirty="0" smtClean="0">
                <a:latin typeface="Calibri" pitchFamily="34" charset="0"/>
              </a:rPr>
              <a:t>MADD BAĞIMLISI OLAN KİŞİLER</a:t>
            </a:r>
            <a:endParaRPr lang="tr-TR" sz="3600" b="1" dirty="0">
              <a:latin typeface="Calibri" pitchFamily="34" charset="0"/>
            </a:endParaRPr>
          </a:p>
        </p:txBody>
      </p:sp>
      <p:sp>
        <p:nvSpPr>
          <p:cNvPr id="3" name="2 İçerik Yer Tutucusu"/>
          <p:cNvSpPr>
            <a:spLocks noGrp="1"/>
          </p:cNvSpPr>
          <p:nvPr>
            <p:ph sz="quarter" idx="1"/>
          </p:nvPr>
        </p:nvSpPr>
        <p:spPr>
          <a:xfrm>
            <a:off x="571472" y="1214422"/>
            <a:ext cx="7715304" cy="5214974"/>
          </a:xfrm>
        </p:spPr>
        <p:txBody>
          <a:bodyPr>
            <a:normAutofit/>
          </a:bodyPr>
          <a:lstStyle/>
          <a:p>
            <a:pPr>
              <a:buNone/>
            </a:pPr>
            <a:r>
              <a:rPr lang="tr-TR" sz="2800" dirty="0" smtClean="0">
                <a:latin typeface="Calibri" pitchFamily="34" charset="0"/>
              </a:rPr>
              <a:t> </a:t>
            </a:r>
            <a:r>
              <a:rPr lang="tr-TR" dirty="0" smtClean="0">
                <a:latin typeface="Calibri" pitchFamily="34" charset="0"/>
              </a:rPr>
              <a:t>DSM </a:t>
            </a:r>
            <a:r>
              <a:rPr lang="tr-TR" dirty="0" err="1" smtClean="0">
                <a:latin typeface="Calibri" pitchFamily="34" charset="0"/>
              </a:rPr>
              <a:t>IV’e</a:t>
            </a:r>
            <a:r>
              <a:rPr lang="tr-TR" dirty="0" smtClean="0">
                <a:latin typeface="Calibri" pitchFamily="34" charset="0"/>
              </a:rPr>
              <a:t> göre aşağıda sıralanan belirtilerin tamamını veya bazılarını </a:t>
            </a:r>
            <a:r>
              <a:rPr lang="tr-TR" b="1" dirty="0" smtClean="0">
                <a:solidFill>
                  <a:srgbClr val="FF0000"/>
                </a:solidFill>
                <a:latin typeface="Calibri" pitchFamily="34" charset="0"/>
              </a:rPr>
              <a:t>en az bir yıllık bir süreçte </a:t>
            </a:r>
            <a:r>
              <a:rPr lang="tr-TR" dirty="0" smtClean="0">
                <a:latin typeface="Calibri" pitchFamily="34" charset="0"/>
              </a:rPr>
              <a:t>yineleyerek sergileyen bir kişi “madde bağımlısı” kabul edilebilir:</a:t>
            </a:r>
          </a:p>
          <a:p>
            <a:r>
              <a:rPr lang="tr-TR" dirty="0" smtClean="0">
                <a:latin typeface="Calibri" pitchFamily="34" charset="0"/>
              </a:rPr>
              <a:t>1) Maddenin keyif verici etkisini duyumsayabilmek için dozun belirgin bir şekilde arttırılması veya aynı dozun yinelenerek alınması sırasında başlangıçtaki keyif verici etkinin duyumsanamaması (yani madde etkilerine “tolerans” gelişmesi). </a:t>
            </a:r>
          </a:p>
          <a:p>
            <a:r>
              <a:rPr lang="tr-TR" dirty="0" smtClean="0">
                <a:latin typeface="Calibri" pitchFamily="34" charset="0"/>
              </a:rPr>
              <a:t>2) Maddeyi alış sıklığının ve alınan madde miktarın abartılı ölçüde artması. </a:t>
            </a:r>
          </a:p>
          <a:p>
            <a:r>
              <a:rPr lang="tr-TR" dirty="0" smtClean="0">
                <a:latin typeface="Calibri" pitchFamily="34" charset="0"/>
              </a:rPr>
              <a:t>3) Madde alınmadığı zaman yoksunluk krizinin ortaya çıkması ve krizin madde alımı ile birlikte hafiflemesi veya tamamen kaybolması. </a:t>
            </a:r>
          </a:p>
          <a:p>
            <a:pPr>
              <a:buNone/>
            </a:pPr>
            <a:endParaRPr lang="tr-TR" dirty="0" smtClean="0">
              <a:latin typeface="Calibri" pitchFamily="34"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28596" y="357166"/>
            <a:ext cx="7929618" cy="846158"/>
          </a:xfrm>
        </p:spPr>
        <p:txBody>
          <a:bodyPr>
            <a:normAutofit/>
          </a:bodyPr>
          <a:lstStyle/>
          <a:p>
            <a:pPr algn="ctr"/>
            <a:r>
              <a:rPr lang="tr-TR" sz="3600" b="1" dirty="0" smtClean="0">
                <a:latin typeface="Calibri" pitchFamily="34" charset="0"/>
              </a:rPr>
              <a:t>MADD BAĞIMLISI OLAN KİŞİLER</a:t>
            </a:r>
            <a:endParaRPr lang="tr-TR" sz="3600" b="1" dirty="0">
              <a:latin typeface="Calibri" pitchFamily="34" charset="0"/>
            </a:endParaRPr>
          </a:p>
        </p:txBody>
      </p:sp>
      <p:sp>
        <p:nvSpPr>
          <p:cNvPr id="3" name="2 İçerik Yer Tutucusu"/>
          <p:cNvSpPr>
            <a:spLocks noGrp="1"/>
          </p:cNvSpPr>
          <p:nvPr>
            <p:ph sz="quarter" idx="1"/>
          </p:nvPr>
        </p:nvSpPr>
        <p:spPr>
          <a:xfrm>
            <a:off x="571472" y="1214422"/>
            <a:ext cx="7715304" cy="5214974"/>
          </a:xfrm>
        </p:spPr>
        <p:txBody>
          <a:bodyPr>
            <a:normAutofit/>
          </a:bodyPr>
          <a:lstStyle/>
          <a:p>
            <a:r>
              <a:rPr lang="tr-TR" dirty="0" smtClean="0">
                <a:latin typeface="Calibri" pitchFamily="34" charset="0"/>
              </a:rPr>
              <a:t>4) Madde kullanımını kontrol etmeye veya tamamen bırakmaya yönelik başarısız girişimlerin olması. </a:t>
            </a:r>
          </a:p>
          <a:p>
            <a:r>
              <a:rPr lang="tr-TR" dirty="0" smtClean="0">
                <a:latin typeface="Calibri" pitchFamily="34" charset="0"/>
              </a:rPr>
              <a:t>5) Kişinin zamanını büyük ölçüde madde bulmaya ve stoklamaya yönelik faaliyetlere harcanması. </a:t>
            </a:r>
          </a:p>
          <a:p>
            <a:r>
              <a:rPr lang="tr-TR" dirty="0" smtClean="0">
                <a:latin typeface="Calibri" pitchFamily="34" charset="0"/>
              </a:rPr>
              <a:t>6) Madde kullanımına bağlı olarak sosyal ve iş aktivitelerinin giderek azalması. </a:t>
            </a:r>
          </a:p>
          <a:p>
            <a:r>
              <a:rPr lang="tr-TR" dirty="0" smtClean="0">
                <a:latin typeface="Calibri" pitchFamily="34" charset="0"/>
              </a:rPr>
              <a:t>7) Kullanılan maddeye bağlı olarak fiziksel ve psikolojik arazların ortaya çıkması ve bunların kullanılan maddeden kaynaklandığını bile bile madde kullanımının sürdürülmesi.</a:t>
            </a:r>
          </a:p>
          <a:p>
            <a:pPr>
              <a:buNone/>
            </a:pPr>
            <a:endParaRPr lang="tr-TR" dirty="0" smtClean="0">
              <a:latin typeface="Calibri" pitchFamily="34"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43042" y="1928802"/>
            <a:ext cx="5786478" cy="43577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6 Başlık"/>
          <p:cNvSpPr>
            <a:spLocks noGrp="1"/>
          </p:cNvSpPr>
          <p:nvPr>
            <p:ph type="title"/>
          </p:nvPr>
        </p:nvSpPr>
        <p:spPr>
          <a:xfrm>
            <a:off x="714348" y="428604"/>
            <a:ext cx="7210452" cy="989034"/>
          </a:xfrm>
        </p:spPr>
        <p:txBody>
          <a:bodyPr>
            <a:normAutofit/>
          </a:bodyPr>
          <a:lstStyle/>
          <a:p>
            <a:pPr algn="ctr"/>
            <a:r>
              <a:rPr lang="tr-TR" sz="4400" b="1" dirty="0" smtClean="0">
                <a:latin typeface="Calibri" pitchFamily="34" charset="0"/>
              </a:rPr>
              <a:t>BAĞIMLILIK DÖNGÜSÜ</a:t>
            </a:r>
            <a:endParaRPr lang="tr-TR" sz="4400" b="1" dirty="0">
              <a:latin typeface="Calibri" pitchFamily="34"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Başlık"/>
          <p:cNvSpPr>
            <a:spLocks noGrp="1"/>
          </p:cNvSpPr>
          <p:nvPr>
            <p:ph type="title"/>
          </p:nvPr>
        </p:nvSpPr>
        <p:spPr>
          <a:xfrm>
            <a:off x="642910" y="428604"/>
            <a:ext cx="7467600" cy="631844"/>
          </a:xfrm>
        </p:spPr>
        <p:txBody>
          <a:bodyPr/>
          <a:lstStyle/>
          <a:p>
            <a:pPr algn="ctr"/>
            <a:r>
              <a:rPr lang="tr-TR" b="1" dirty="0" smtClean="0">
                <a:latin typeface="Calibri" pitchFamily="34" charset="0"/>
              </a:rPr>
              <a:t>BAĞIMLILIK SÜRECİ NASIL İLERLER?</a:t>
            </a:r>
            <a:endParaRPr lang="tr-TR" b="1" dirty="0">
              <a:latin typeface="Calibri" pitchFamily="34" charset="0"/>
            </a:endParaRPr>
          </a:p>
        </p:txBody>
      </p:sp>
      <p:sp>
        <p:nvSpPr>
          <p:cNvPr id="5" name="4 Dikdörtgen"/>
          <p:cNvSpPr/>
          <p:nvPr/>
        </p:nvSpPr>
        <p:spPr>
          <a:xfrm>
            <a:off x="3214678" y="1428736"/>
            <a:ext cx="3714776" cy="5000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latin typeface="Calibri" pitchFamily="34" charset="0"/>
              </a:rPr>
              <a:t>Sosyal çevre ve akran baskısı</a:t>
            </a:r>
            <a:endParaRPr lang="tr-TR" b="1" dirty="0">
              <a:latin typeface="Calibri" pitchFamily="34" charset="0"/>
            </a:endParaRPr>
          </a:p>
        </p:txBody>
      </p:sp>
      <p:sp>
        <p:nvSpPr>
          <p:cNvPr id="6" name="5 Aşağı Ok"/>
          <p:cNvSpPr/>
          <p:nvPr/>
        </p:nvSpPr>
        <p:spPr>
          <a:xfrm>
            <a:off x="5000628" y="2000240"/>
            <a:ext cx="270318" cy="47834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7" name="6 Dikdörtgen"/>
          <p:cNvSpPr/>
          <p:nvPr/>
        </p:nvSpPr>
        <p:spPr>
          <a:xfrm>
            <a:off x="3214678" y="2500306"/>
            <a:ext cx="3714776" cy="5000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latin typeface="Calibri" pitchFamily="34" charset="0"/>
              </a:rPr>
              <a:t>Merak ve ilk deneme</a:t>
            </a:r>
            <a:endParaRPr lang="tr-TR" b="1" dirty="0">
              <a:latin typeface="Calibri" pitchFamily="34" charset="0"/>
            </a:endParaRPr>
          </a:p>
        </p:txBody>
      </p:sp>
      <p:sp>
        <p:nvSpPr>
          <p:cNvPr id="9" name="8 Dikdörtgen"/>
          <p:cNvSpPr/>
          <p:nvPr/>
        </p:nvSpPr>
        <p:spPr>
          <a:xfrm>
            <a:off x="3214678" y="3571876"/>
            <a:ext cx="3714776" cy="5000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latin typeface="Calibri" pitchFamily="34" charset="0"/>
              </a:rPr>
              <a:t>Alışma ve bağımlı olmaya doğru ilerleme</a:t>
            </a:r>
            <a:endParaRPr lang="tr-TR" b="1" dirty="0">
              <a:latin typeface="Calibri" pitchFamily="34" charset="0"/>
            </a:endParaRPr>
          </a:p>
        </p:txBody>
      </p:sp>
      <p:sp>
        <p:nvSpPr>
          <p:cNvPr id="10" name="9 Dikdörtgen"/>
          <p:cNvSpPr/>
          <p:nvPr/>
        </p:nvSpPr>
        <p:spPr>
          <a:xfrm>
            <a:off x="3214678" y="4643446"/>
            <a:ext cx="3714776" cy="5000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latin typeface="Calibri" pitchFamily="34" charset="0"/>
              </a:rPr>
              <a:t>Bağımlılığa teslim olma</a:t>
            </a:r>
            <a:endParaRPr lang="tr-TR" b="1" dirty="0">
              <a:latin typeface="Calibri" pitchFamily="34" charset="0"/>
            </a:endParaRPr>
          </a:p>
        </p:txBody>
      </p:sp>
      <p:sp>
        <p:nvSpPr>
          <p:cNvPr id="11" name="10 Dikdörtgen"/>
          <p:cNvSpPr/>
          <p:nvPr/>
        </p:nvSpPr>
        <p:spPr>
          <a:xfrm>
            <a:off x="3214678" y="5857892"/>
            <a:ext cx="3714776" cy="5000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latin typeface="Calibri" pitchFamily="34" charset="0"/>
              </a:rPr>
              <a:t>Tedavi süreci</a:t>
            </a:r>
            <a:endParaRPr lang="tr-TR" b="1" dirty="0">
              <a:latin typeface="Calibri" pitchFamily="34" charset="0"/>
            </a:endParaRPr>
          </a:p>
        </p:txBody>
      </p:sp>
      <p:sp>
        <p:nvSpPr>
          <p:cNvPr id="12" name="11 Aşağı Ok"/>
          <p:cNvSpPr/>
          <p:nvPr/>
        </p:nvSpPr>
        <p:spPr>
          <a:xfrm>
            <a:off x="5000628" y="3071810"/>
            <a:ext cx="270318" cy="47834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3" name="12 Aşağı Ok"/>
          <p:cNvSpPr/>
          <p:nvPr/>
        </p:nvSpPr>
        <p:spPr>
          <a:xfrm>
            <a:off x="5000628" y="4143380"/>
            <a:ext cx="270318" cy="47834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4" name="13 Aşağı Ok"/>
          <p:cNvSpPr/>
          <p:nvPr/>
        </p:nvSpPr>
        <p:spPr>
          <a:xfrm>
            <a:off x="5000628" y="5286388"/>
            <a:ext cx="270318" cy="47834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5" name="14 Sol Ok"/>
          <p:cNvSpPr/>
          <p:nvPr/>
        </p:nvSpPr>
        <p:spPr>
          <a:xfrm>
            <a:off x="2357422" y="5857892"/>
            <a:ext cx="978408" cy="48463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6" name="15 Dikdörtgen"/>
          <p:cNvSpPr/>
          <p:nvPr/>
        </p:nvSpPr>
        <p:spPr>
          <a:xfrm>
            <a:off x="1428728" y="1357298"/>
            <a:ext cx="914400" cy="485778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tr-TR" sz="2800" b="1" dirty="0" smtClean="0">
                <a:latin typeface="Calibri" pitchFamily="34" charset="0"/>
              </a:rPr>
              <a:t>Yeniden bağımlılığa dönüş</a:t>
            </a:r>
            <a:endParaRPr lang="tr-TR" sz="2800" b="1" dirty="0">
              <a:latin typeface="Calibri" pitchFamily="34" charset="0"/>
            </a:endParaRPr>
          </a:p>
        </p:txBody>
      </p:sp>
      <p:sp>
        <p:nvSpPr>
          <p:cNvPr id="17" name="16 Sağ Ok"/>
          <p:cNvSpPr/>
          <p:nvPr/>
        </p:nvSpPr>
        <p:spPr>
          <a:xfrm>
            <a:off x="2285984" y="1428736"/>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4000" b="1" dirty="0" smtClean="0">
                <a:latin typeface="Calibri" pitchFamily="34" charset="0"/>
              </a:rPr>
              <a:t>BAĞIMLI OLAN KİŞİNİN…</a:t>
            </a:r>
            <a:endParaRPr lang="tr-TR" sz="4000" b="1" dirty="0">
              <a:latin typeface="Calibri" pitchFamily="34" charset="0"/>
            </a:endParaRPr>
          </a:p>
        </p:txBody>
      </p:sp>
      <p:sp>
        <p:nvSpPr>
          <p:cNvPr id="3" name="2 İçerik Yer Tutucusu"/>
          <p:cNvSpPr>
            <a:spLocks noGrp="1"/>
          </p:cNvSpPr>
          <p:nvPr>
            <p:ph sz="quarter" idx="1"/>
          </p:nvPr>
        </p:nvSpPr>
        <p:spPr/>
        <p:txBody>
          <a:bodyPr>
            <a:normAutofit/>
          </a:bodyPr>
          <a:lstStyle/>
          <a:p>
            <a:r>
              <a:rPr lang="tr-TR" sz="2800" dirty="0" smtClean="0">
                <a:latin typeface="Calibri" pitchFamily="34" charset="0"/>
              </a:rPr>
              <a:t>Kendine güveni azalır</a:t>
            </a:r>
          </a:p>
          <a:p>
            <a:r>
              <a:rPr lang="tr-TR" sz="2800" dirty="0" smtClean="0">
                <a:latin typeface="Calibri" pitchFamily="34" charset="0"/>
              </a:rPr>
              <a:t>Kendini kontrolü zayıflar</a:t>
            </a:r>
          </a:p>
          <a:p>
            <a:r>
              <a:rPr lang="tr-TR" sz="2800" dirty="0" smtClean="0">
                <a:latin typeface="Calibri" pitchFamily="34" charset="0"/>
              </a:rPr>
              <a:t>İnsani prensipleri ve değerleri yok olmaya başlar</a:t>
            </a:r>
          </a:p>
          <a:p>
            <a:r>
              <a:rPr lang="tr-TR" sz="2800" dirty="0" smtClean="0">
                <a:latin typeface="Calibri" pitchFamily="34" charset="0"/>
              </a:rPr>
              <a:t>İdealleri ve geleceği ile ilgili ümitleri yıkılır</a:t>
            </a:r>
          </a:p>
          <a:p>
            <a:r>
              <a:rPr lang="tr-TR" sz="2800" dirty="0" smtClean="0">
                <a:latin typeface="Calibri" pitchFamily="34" charset="0"/>
              </a:rPr>
              <a:t>Kullandığı maddeler vücudun savunma mekanizmasını yok edip bağışıklık sistemini zayıflatır.</a:t>
            </a:r>
          </a:p>
          <a:p>
            <a:r>
              <a:rPr lang="tr-TR" sz="2800" dirty="0" smtClean="0">
                <a:latin typeface="Calibri" pitchFamily="34" charset="0"/>
              </a:rPr>
              <a:t>AİDS, frengi, verem, Hepatit B, Hepatit C ve kanser gibi birçok ölümcül hastalığa kapılma riski artar.</a:t>
            </a:r>
            <a:endParaRPr lang="tr-TR" sz="2800" dirty="0">
              <a:latin typeface="Calibri" pitchFamily="34"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00034" y="428604"/>
            <a:ext cx="7758138" cy="868346"/>
          </a:xfrm>
        </p:spPr>
        <p:txBody>
          <a:bodyPr>
            <a:normAutofit fontScale="90000"/>
          </a:bodyPr>
          <a:lstStyle/>
          <a:p>
            <a:pPr algn="ctr"/>
            <a:r>
              <a:rPr lang="tr-TR" b="1" dirty="0" smtClean="0">
                <a:latin typeface="Calibri" pitchFamily="34" charset="0"/>
              </a:rPr>
              <a:t>BAĞIMLI OLAN KİŞİDE GÖRÜNEN DEĞİŞİKLİKLER</a:t>
            </a:r>
            <a:r>
              <a:rPr lang="tr-TR" dirty="0" smtClean="0"/>
              <a:t/>
            </a:r>
            <a:br>
              <a:rPr lang="tr-TR" dirty="0" smtClean="0"/>
            </a:br>
            <a:endParaRPr lang="tr-TR" dirty="0"/>
          </a:p>
        </p:txBody>
      </p:sp>
      <p:sp>
        <p:nvSpPr>
          <p:cNvPr id="3" name="2 İçerik Yer Tutucusu"/>
          <p:cNvSpPr>
            <a:spLocks noGrp="1"/>
          </p:cNvSpPr>
          <p:nvPr>
            <p:ph sz="quarter" idx="1"/>
          </p:nvPr>
        </p:nvSpPr>
        <p:spPr/>
        <p:txBody>
          <a:bodyPr/>
          <a:lstStyle/>
          <a:p>
            <a:pPr marL="342900" lvl="2" indent="-342900">
              <a:spcBef>
                <a:spcPts val="600"/>
              </a:spcBef>
              <a:spcAft>
                <a:spcPts val="1200"/>
              </a:spcAft>
              <a:buSzPct val="70000"/>
              <a:buFont typeface="Wingdings" pitchFamily="2" charset="2"/>
              <a:buChar char="§"/>
            </a:pPr>
            <a:r>
              <a:rPr lang="tr-TR" sz="2800" dirty="0" smtClean="0">
                <a:latin typeface="Calibri" pitchFamily="34" charset="0"/>
                <a:cs typeface="Andalus" pitchFamily="18" charset="-78"/>
              </a:rPr>
              <a:t>Kişisel görünüm</a:t>
            </a:r>
          </a:p>
          <a:p>
            <a:pPr marL="342900" lvl="2" indent="-342900">
              <a:spcBef>
                <a:spcPts val="600"/>
              </a:spcBef>
              <a:spcAft>
                <a:spcPts val="1200"/>
              </a:spcAft>
              <a:buSzPct val="70000"/>
              <a:buFont typeface="Wingdings" pitchFamily="2" charset="2"/>
              <a:buChar char="§"/>
            </a:pPr>
            <a:r>
              <a:rPr lang="tr-TR" sz="2800" dirty="0" smtClean="0">
                <a:latin typeface="Calibri" pitchFamily="34" charset="0"/>
                <a:cs typeface="Andalus" pitchFamily="18" charset="-78"/>
              </a:rPr>
              <a:t>Sağlıkla ilgili gözlenebilecek durumlar</a:t>
            </a:r>
          </a:p>
          <a:p>
            <a:pPr marL="342900" lvl="2" indent="-342900">
              <a:spcBef>
                <a:spcPts val="600"/>
              </a:spcBef>
              <a:spcAft>
                <a:spcPts val="1200"/>
              </a:spcAft>
              <a:buSzPct val="70000"/>
              <a:buFont typeface="Wingdings" pitchFamily="2" charset="2"/>
              <a:buChar char="§"/>
            </a:pPr>
            <a:r>
              <a:rPr lang="tr-TR" sz="2800" dirty="0" smtClean="0">
                <a:latin typeface="Calibri" pitchFamily="34" charset="0"/>
                <a:cs typeface="Andalus" pitchFamily="18" charset="-78"/>
              </a:rPr>
              <a:t>Kişisel alışkanlıklar ya da eylemler</a:t>
            </a:r>
          </a:p>
          <a:p>
            <a:pPr marL="342900" lvl="2" indent="-342900">
              <a:spcBef>
                <a:spcPts val="600"/>
              </a:spcBef>
              <a:spcAft>
                <a:spcPts val="1200"/>
              </a:spcAft>
              <a:buSzPct val="70000"/>
              <a:buFont typeface="Wingdings" pitchFamily="2" charset="2"/>
              <a:buChar char="§"/>
            </a:pPr>
            <a:r>
              <a:rPr lang="tr-TR" sz="2800" dirty="0" smtClean="0">
                <a:latin typeface="Calibri" pitchFamily="34" charset="0"/>
                <a:cs typeface="Andalus" pitchFamily="18" charset="-78"/>
              </a:rPr>
              <a:t>Davranışsal durumla ilgili gözlenebilecek değişimler</a:t>
            </a:r>
          </a:p>
          <a:p>
            <a:pPr marL="342900" lvl="2" indent="-342900">
              <a:spcBef>
                <a:spcPts val="600"/>
              </a:spcBef>
              <a:spcAft>
                <a:spcPts val="1200"/>
              </a:spcAft>
              <a:buSzPct val="70000"/>
              <a:buFont typeface="Wingdings" pitchFamily="2" charset="2"/>
              <a:buChar char="§"/>
            </a:pPr>
            <a:r>
              <a:rPr lang="tr-TR" sz="2800" dirty="0" smtClean="0">
                <a:latin typeface="Calibri" pitchFamily="34" charset="0"/>
                <a:cs typeface="Andalus" pitchFamily="18" charset="-78"/>
              </a:rPr>
              <a:t>Okulla ilgili gözlenebilecek durumlar</a:t>
            </a:r>
          </a:p>
          <a:p>
            <a:pPr marL="342900" lvl="2" indent="-342900">
              <a:spcBef>
                <a:spcPts val="600"/>
              </a:spcBef>
              <a:spcAft>
                <a:spcPts val="1200"/>
              </a:spcAft>
              <a:buSzPct val="70000"/>
              <a:buFont typeface="Wingdings" pitchFamily="2" charset="2"/>
              <a:buChar char="§"/>
            </a:pPr>
            <a:r>
              <a:rPr lang="tr-TR" sz="2800" dirty="0" smtClean="0">
                <a:latin typeface="Calibri" pitchFamily="34" charset="0"/>
                <a:cs typeface="Andalus" pitchFamily="18" charset="-78"/>
              </a:rPr>
              <a:t>Ev yaşamı ve sosyal çevresi ile ilgili durumlar</a:t>
            </a:r>
          </a:p>
          <a:p>
            <a:pPr marL="274320" lvl="2" indent="-274320">
              <a:spcBef>
                <a:spcPts val="600"/>
              </a:spcBef>
              <a:buClr>
                <a:schemeClr val="accent1"/>
              </a:buClr>
              <a:buSzPct val="70000"/>
              <a:buNone/>
            </a:pPr>
            <a:endParaRPr lang="tr-TR" sz="2600" b="1" dirty="0" smtClean="0">
              <a:solidFill>
                <a:schemeClr val="bg1"/>
              </a:solidFill>
              <a:cs typeface="Andalus" pitchFamily="18" charset="-78"/>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a:xfrm>
            <a:off x="642910" y="1928802"/>
            <a:ext cx="7467600" cy="1714504"/>
          </a:xfrm>
        </p:spPr>
        <p:txBody>
          <a:bodyPr>
            <a:noAutofit/>
          </a:bodyPr>
          <a:lstStyle/>
          <a:p>
            <a:pPr algn="ctr"/>
            <a:r>
              <a:rPr lang="tr-TR" sz="8000" b="1" dirty="0" smtClean="0">
                <a:latin typeface="Calibri" pitchFamily="34" charset="0"/>
              </a:rPr>
              <a:t>teşekkürler</a:t>
            </a:r>
            <a:endParaRPr lang="tr-TR" sz="8000" b="1" dirty="0">
              <a:latin typeface="Calibri"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714348" y="785794"/>
            <a:ext cx="7467600" cy="846158"/>
          </a:xfrm>
        </p:spPr>
        <p:txBody>
          <a:bodyPr>
            <a:normAutofit/>
          </a:bodyPr>
          <a:lstStyle/>
          <a:p>
            <a:pPr algn="ctr"/>
            <a:r>
              <a:rPr lang="tr-TR" sz="4400" b="1" dirty="0" smtClean="0">
                <a:latin typeface="Calibri" pitchFamily="34" charset="0"/>
              </a:rPr>
              <a:t>BAĞIMLILIK NEDİR</a:t>
            </a:r>
            <a:endParaRPr lang="tr-TR" sz="4400" b="1" dirty="0">
              <a:latin typeface="Calibri" pitchFamily="34" charset="0"/>
            </a:endParaRPr>
          </a:p>
        </p:txBody>
      </p:sp>
      <p:sp>
        <p:nvSpPr>
          <p:cNvPr id="3" name="2 İçerik Yer Tutucusu"/>
          <p:cNvSpPr>
            <a:spLocks noGrp="1"/>
          </p:cNvSpPr>
          <p:nvPr>
            <p:ph sz="quarter" idx="1"/>
          </p:nvPr>
        </p:nvSpPr>
        <p:spPr>
          <a:xfrm>
            <a:off x="571472" y="1785926"/>
            <a:ext cx="7467600" cy="4071966"/>
          </a:xfrm>
        </p:spPr>
        <p:txBody>
          <a:bodyPr>
            <a:normAutofit/>
          </a:bodyPr>
          <a:lstStyle/>
          <a:p>
            <a:r>
              <a:rPr lang="tr-TR" sz="3200" dirty="0" smtClean="0">
                <a:latin typeface="Calibri" pitchFamily="34" charset="0"/>
              </a:rPr>
              <a:t>Bir nesneye, kişiye, yada bir varlığa duyulan önlenemez istek; veya bir başka iradenin güdümü altına girme durumu </a:t>
            </a:r>
          </a:p>
          <a:p>
            <a:r>
              <a:rPr lang="tr-TR" sz="3200" dirty="0" smtClean="0">
                <a:latin typeface="Calibri" pitchFamily="34" charset="0"/>
              </a:rPr>
              <a:t>İnsan </a:t>
            </a:r>
            <a:r>
              <a:rPr lang="tr-TR" sz="3200" dirty="0" err="1" smtClean="0">
                <a:latin typeface="Calibri" pitchFamily="34" charset="0"/>
              </a:rPr>
              <a:t>mental</a:t>
            </a:r>
            <a:r>
              <a:rPr lang="tr-TR" sz="3200" dirty="0" smtClean="0">
                <a:latin typeface="Calibri" pitchFamily="34" charset="0"/>
              </a:rPr>
              <a:t> aktivitesi ile ilişkili patolojik bir davranışı yansıması</a:t>
            </a:r>
          </a:p>
          <a:p>
            <a:pPr>
              <a:buNone/>
            </a:pPr>
            <a:endParaRPr lang="tr-TR" sz="3200" dirty="0">
              <a:latin typeface="Calibri"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714348" y="785794"/>
            <a:ext cx="7467600" cy="846158"/>
          </a:xfrm>
        </p:spPr>
        <p:txBody>
          <a:bodyPr>
            <a:normAutofit/>
          </a:bodyPr>
          <a:lstStyle/>
          <a:p>
            <a:pPr algn="ctr"/>
            <a:r>
              <a:rPr lang="tr-TR" sz="4400" b="1" dirty="0" smtClean="0">
                <a:latin typeface="Calibri" pitchFamily="34" charset="0"/>
              </a:rPr>
              <a:t>BAĞIMLILIK ÇEŞİTLERİ</a:t>
            </a:r>
            <a:endParaRPr lang="tr-TR" sz="4400" b="1" dirty="0">
              <a:latin typeface="Calibri" pitchFamily="34" charset="0"/>
            </a:endParaRPr>
          </a:p>
        </p:txBody>
      </p:sp>
      <p:sp>
        <p:nvSpPr>
          <p:cNvPr id="3" name="2 İçerik Yer Tutucusu"/>
          <p:cNvSpPr>
            <a:spLocks noGrp="1"/>
          </p:cNvSpPr>
          <p:nvPr>
            <p:ph sz="quarter" idx="1"/>
          </p:nvPr>
        </p:nvSpPr>
        <p:spPr>
          <a:xfrm>
            <a:off x="571472" y="1785926"/>
            <a:ext cx="7467600" cy="4071966"/>
          </a:xfrm>
        </p:spPr>
        <p:txBody>
          <a:bodyPr>
            <a:normAutofit/>
          </a:bodyPr>
          <a:lstStyle/>
          <a:p>
            <a:r>
              <a:rPr lang="tr-TR" sz="3200" dirty="0" smtClean="0">
                <a:latin typeface="Calibri" pitchFamily="34" charset="0"/>
              </a:rPr>
              <a:t>Alıveriş bağımlılığı</a:t>
            </a:r>
          </a:p>
          <a:p>
            <a:r>
              <a:rPr lang="tr-TR" sz="3200" dirty="0" smtClean="0">
                <a:latin typeface="Calibri" pitchFamily="34" charset="0"/>
              </a:rPr>
              <a:t>İnternet bağımlılığı</a:t>
            </a:r>
          </a:p>
          <a:p>
            <a:r>
              <a:rPr lang="tr-TR" sz="3200" dirty="0" smtClean="0">
                <a:latin typeface="Calibri" pitchFamily="34" charset="0"/>
              </a:rPr>
              <a:t>Kumar bağımlılığı</a:t>
            </a:r>
          </a:p>
          <a:p>
            <a:r>
              <a:rPr lang="tr-TR" sz="3200" dirty="0" smtClean="0">
                <a:latin typeface="Calibri" pitchFamily="34" charset="0"/>
              </a:rPr>
              <a:t>Yeme-içme bağımlılığı</a:t>
            </a:r>
          </a:p>
          <a:p>
            <a:r>
              <a:rPr lang="tr-TR" sz="3200" dirty="0" smtClean="0">
                <a:latin typeface="Calibri" pitchFamily="34" charset="0"/>
              </a:rPr>
              <a:t>Madde bağımlılığı</a:t>
            </a:r>
          </a:p>
          <a:p>
            <a:r>
              <a:rPr lang="tr-TR" sz="3200" dirty="0" smtClean="0">
                <a:latin typeface="Calibri" pitchFamily="34" charset="0"/>
              </a:rPr>
              <a:t>…</a:t>
            </a:r>
            <a:endParaRPr lang="tr-TR" sz="3200" dirty="0">
              <a:latin typeface="Calibri"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4400" b="1" dirty="0" smtClean="0">
                <a:latin typeface="Calibri" pitchFamily="34" charset="0"/>
              </a:rPr>
              <a:t>ALIŞVERİŞ BAĞIMLILIĞI</a:t>
            </a:r>
            <a:endParaRPr lang="tr-TR" sz="4400" b="1" dirty="0">
              <a:latin typeface="Calibri" pitchFamily="34" charset="0"/>
            </a:endParaRPr>
          </a:p>
        </p:txBody>
      </p:sp>
      <p:pic>
        <p:nvPicPr>
          <p:cNvPr id="2050" name="Picture 2" descr="C:\Users\NAZAN\Desktop\maryam\madde bağımlılığı\resim\alisveris-bagimliligi.jpg"/>
          <p:cNvPicPr>
            <a:picLocks noGrp="1" noChangeAspect="1" noChangeArrowheads="1"/>
          </p:cNvPicPr>
          <p:nvPr>
            <p:ph sz="quarter" idx="2"/>
          </p:nvPr>
        </p:nvPicPr>
        <p:blipFill>
          <a:blip r:embed="rId2"/>
          <a:srcRect/>
          <a:stretch>
            <a:fillRect/>
          </a:stretch>
        </p:blipFill>
        <p:spPr bwMode="auto">
          <a:xfrm>
            <a:off x="2000232" y="2928934"/>
            <a:ext cx="5129228" cy="2486899"/>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4400" b="1" dirty="0" smtClean="0">
                <a:latin typeface="Calibri" pitchFamily="34" charset="0"/>
              </a:rPr>
              <a:t>İNTERNET BAĞIMLILIĞI</a:t>
            </a:r>
            <a:endParaRPr lang="tr-TR" sz="4400" b="1" dirty="0">
              <a:latin typeface="Calibri" pitchFamily="34" charset="0"/>
            </a:endParaRPr>
          </a:p>
        </p:txBody>
      </p:sp>
      <p:pic>
        <p:nvPicPr>
          <p:cNvPr id="5" name="Picture 2" descr="C:\Users\NAZAN\Desktop\maryam\madde bağımlılığı\resim\090120191238254494046.jpg"/>
          <p:cNvPicPr>
            <a:picLocks noGrp="1" noChangeAspect="1" noChangeArrowheads="1"/>
          </p:cNvPicPr>
          <p:nvPr>
            <p:ph sz="quarter" idx="2"/>
          </p:nvPr>
        </p:nvPicPr>
        <p:blipFill>
          <a:blip r:embed="rId2"/>
          <a:srcRect/>
          <a:stretch>
            <a:fillRect/>
          </a:stretch>
        </p:blipFill>
        <p:spPr bwMode="auto">
          <a:xfrm>
            <a:off x="1571604" y="2857496"/>
            <a:ext cx="5286412" cy="3037714"/>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4400" b="1" dirty="0" smtClean="0">
                <a:latin typeface="Calibri" pitchFamily="34" charset="0"/>
              </a:rPr>
              <a:t>KUMAR BAĞIMLILIĞI</a:t>
            </a:r>
            <a:endParaRPr lang="tr-TR" sz="4400" b="1" dirty="0">
              <a:latin typeface="Calibri" pitchFamily="34" charset="0"/>
            </a:endParaRPr>
          </a:p>
        </p:txBody>
      </p:sp>
      <p:pic>
        <p:nvPicPr>
          <p:cNvPr id="3074" name="Picture 2" descr="C:\Users\NAZAN\Desktop\maryam\madde bağımlılığı\resim\indir (7).jpg"/>
          <p:cNvPicPr>
            <a:picLocks noGrp="1" noChangeAspect="1" noChangeArrowheads="1"/>
          </p:cNvPicPr>
          <p:nvPr>
            <p:ph sz="quarter" idx="2"/>
          </p:nvPr>
        </p:nvPicPr>
        <p:blipFill>
          <a:blip r:embed="rId2"/>
          <a:srcRect/>
          <a:stretch>
            <a:fillRect/>
          </a:stretch>
        </p:blipFill>
        <p:spPr bwMode="auto">
          <a:xfrm>
            <a:off x="1571604" y="2928934"/>
            <a:ext cx="5318481" cy="2978350"/>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4400" b="1" dirty="0" smtClean="0">
                <a:latin typeface="Calibri" pitchFamily="34" charset="0"/>
              </a:rPr>
              <a:t>YEME-İÇME BAĞIMLILIĞI</a:t>
            </a:r>
          </a:p>
        </p:txBody>
      </p:sp>
      <p:pic>
        <p:nvPicPr>
          <p:cNvPr id="4098" name="Picture 2" descr="C:\Users\NAZAN\Desktop\maryam\madde bağımlılığı\resim\indir (8).jpg"/>
          <p:cNvPicPr>
            <a:picLocks noGrp="1" noChangeAspect="1" noChangeArrowheads="1"/>
          </p:cNvPicPr>
          <p:nvPr>
            <p:ph sz="quarter" idx="2"/>
          </p:nvPr>
        </p:nvPicPr>
        <p:blipFill>
          <a:blip r:embed="rId2"/>
          <a:srcRect/>
          <a:stretch>
            <a:fillRect/>
          </a:stretch>
        </p:blipFill>
        <p:spPr bwMode="auto">
          <a:xfrm>
            <a:off x="1928794" y="3286124"/>
            <a:ext cx="4797442" cy="2522526"/>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4400" b="1" dirty="0" smtClean="0">
                <a:latin typeface="Calibri" pitchFamily="34" charset="0"/>
              </a:rPr>
              <a:t>MADEE BAĞIMLILIĞI</a:t>
            </a:r>
          </a:p>
        </p:txBody>
      </p:sp>
      <p:pic>
        <p:nvPicPr>
          <p:cNvPr id="5122" name="Picture 2" descr="C:\Users\NAZAN\Desktop\maryam\madde bağımlılığı\resim\indir (9).jpg"/>
          <p:cNvPicPr>
            <a:picLocks noGrp="1" noChangeAspect="1" noChangeArrowheads="1"/>
          </p:cNvPicPr>
          <p:nvPr>
            <p:ph sz="quarter" idx="2"/>
          </p:nvPr>
        </p:nvPicPr>
        <p:blipFill>
          <a:blip r:embed="rId2"/>
          <a:srcRect/>
          <a:stretch>
            <a:fillRect/>
          </a:stretch>
        </p:blipFill>
        <p:spPr bwMode="auto">
          <a:xfrm>
            <a:off x="1857356" y="2714620"/>
            <a:ext cx="5000660" cy="3116608"/>
          </a:xfrm>
          <a:prstGeom prst="rect">
            <a:avLst/>
          </a:prstGeom>
          <a:noFill/>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103</TotalTime>
  <Words>820</Words>
  <Application>Microsoft Office PowerPoint</Application>
  <PresentationFormat>On-screen Show (4:3)</PresentationFormat>
  <Paragraphs>86</Paragraphs>
  <Slides>27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27</vt:i4>
      </vt:variant>
    </vt:vector>
  </HeadingPairs>
  <TitlesOfParts>
    <vt:vector size="34" baseType="lpstr">
      <vt:lpstr>Andalus</vt:lpstr>
      <vt:lpstr>Calibri</vt:lpstr>
      <vt:lpstr>Century Schoolbook</vt:lpstr>
      <vt:lpstr>Times New Roman</vt:lpstr>
      <vt:lpstr>Wingdings</vt:lpstr>
      <vt:lpstr>Wingdings 2</vt:lpstr>
      <vt:lpstr>Cumba</vt:lpstr>
      <vt:lpstr>MADDE BAĞIMLILIĞI</vt:lpstr>
      <vt:lpstr>BAĞIMLILIK NEDİR</vt:lpstr>
      <vt:lpstr>BAĞIMLILIK NEDİR</vt:lpstr>
      <vt:lpstr>BAĞIMLILIK ÇEŞİTLERİ</vt:lpstr>
      <vt:lpstr>ALIŞVERİŞ BAĞIMLILIĞI</vt:lpstr>
      <vt:lpstr>İNTERNET BAĞIMLILIĞI</vt:lpstr>
      <vt:lpstr>KUMAR BAĞIMLILIĞI</vt:lpstr>
      <vt:lpstr>YEME-İÇME BAĞIMLILIĞI</vt:lpstr>
      <vt:lpstr>MADEE BAĞIMLILIĞI</vt:lpstr>
      <vt:lpstr>MADDE NEDİR</vt:lpstr>
      <vt:lpstr>UYUŞTURUCU MADDE NEDİR</vt:lpstr>
      <vt:lpstr>MADDE BAĞIMLILIĞI </vt:lpstr>
      <vt:lpstr>MADDE BAĞIMLILIĞI </vt:lpstr>
      <vt:lpstr>UYUŞTURUCU BAĞIMLILIĞI  MADDE BAĞIMLILIĞI</vt:lpstr>
      <vt:lpstr>UYUŞTURUCU BAĞIMLILIĞI  MADDE BAĞIMLILIĞI</vt:lpstr>
      <vt:lpstr>UYUŞTURUCU BAĞIMLILIĞI  MADDE BAĞIMLILIĞI</vt:lpstr>
      <vt:lpstr>UYUŞTURUCU BAĞIMLILIĞI  MADDE BAĞIMLILIĞI</vt:lpstr>
      <vt:lpstr>MADDE BAĞIMLILIĞI ÖLÇÜTLERİ</vt:lpstr>
      <vt:lpstr>MADDEYİ KÖTÜYE KULLANAN KİŞİLER</vt:lpstr>
      <vt:lpstr>PowerPoint Presentation</vt:lpstr>
      <vt:lpstr>MADD BAĞIMLISI OLAN KİŞİLER</vt:lpstr>
      <vt:lpstr>MADD BAĞIMLISI OLAN KİŞİLER</vt:lpstr>
      <vt:lpstr>BAĞIMLILIK DÖNGÜSÜ</vt:lpstr>
      <vt:lpstr>BAĞIMLILIK SÜRECİ NASIL İLERLER?</vt:lpstr>
      <vt:lpstr>BAĞIMLI OLAN KİŞİNİN…</vt:lpstr>
      <vt:lpstr>BAĞIMLI OLAN KİŞİDE GÖRÜNEN DEĞİŞİKLİKLER </vt:lpstr>
      <vt:lpstr>teşekkürler</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MADDE BAĞIMLILIĞI</dc:title>
  <dc:creator>NAZAN</dc:creator>
  <cp:lastModifiedBy>MaryaM</cp:lastModifiedBy>
  <cp:revision>47</cp:revision>
  <dcterms:created xsi:type="dcterms:W3CDTF">2019-09-20T15:51:12Z</dcterms:created>
  <dcterms:modified xsi:type="dcterms:W3CDTF">2019-09-24T16:23:02Z</dcterms:modified>
</cp:coreProperties>
</file>