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5" r:id="rId10"/>
    <p:sldId id="266" r:id="rId11"/>
    <p:sldId id="267" r:id="rId12"/>
    <p:sldId id="264"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1" d="100"/>
          <a:sy n="71" d="100"/>
        </p:scale>
        <p:origin x="484"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92DB4DD1-374B-41E3-BE2E-ABC6BC1855EA}" type="datetimeFigureOut">
              <a:rPr lang="tr-TR" smtClean="0"/>
              <a:t>25.2.2018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AC8C6C2-02D8-4ACD-92CA-764DC9FFF080}" type="slidenum">
              <a:rPr lang="tr-TR" smtClean="0"/>
              <a:t>‹#›</a:t>
            </a:fld>
            <a:endParaRPr lang="tr-TR"/>
          </a:p>
        </p:txBody>
      </p:sp>
    </p:spTree>
    <p:extLst>
      <p:ext uri="{BB962C8B-B14F-4D97-AF65-F5344CB8AC3E}">
        <p14:creationId xmlns:p14="http://schemas.microsoft.com/office/powerpoint/2010/main" val="23531494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2DB4DD1-374B-41E3-BE2E-ABC6BC1855EA}" type="datetimeFigureOut">
              <a:rPr lang="tr-TR" smtClean="0"/>
              <a:t>25.2.2018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AC8C6C2-02D8-4ACD-92CA-764DC9FFF080}" type="slidenum">
              <a:rPr lang="tr-TR" smtClean="0"/>
              <a:t>‹#›</a:t>
            </a:fld>
            <a:endParaRPr lang="tr-TR"/>
          </a:p>
        </p:txBody>
      </p:sp>
    </p:spTree>
    <p:extLst>
      <p:ext uri="{BB962C8B-B14F-4D97-AF65-F5344CB8AC3E}">
        <p14:creationId xmlns:p14="http://schemas.microsoft.com/office/powerpoint/2010/main" val="376087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2DB4DD1-374B-41E3-BE2E-ABC6BC1855EA}" type="datetimeFigureOut">
              <a:rPr lang="tr-TR" smtClean="0"/>
              <a:t>25.2.2018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AC8C6C2-02D8-4ACD-92CA-764DC9FFF080}" type="slidenum">
              <a:rPr lang="tr-TR" smtClean="0"/>
              <a:t>‹#›</a:t>
            </a:fld>
            <a:endParaRPr lang="tr-TR"/>
          </a:p>
        </p:txBody>
      </p:sp>
    </p:spTree>
    <p:extLst>
      <p:ext uri="{BB962C8B-B14F-4D97-AF65-F5344CB8AC3E}">
        <p14:creationId xmlns:p14="http://schemas.microsoft.com/office/powerpoint/2010/main" val="10987727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2DB4DD1-374B-41E3-BE2E-ABC6BC1855EA}" type="datetimeFigureOut">
              <a:rPr lang="tr-TR" smtClean="0"/>
              <a:t>25.2.2018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AC8C6C2-02D8-4ACD-92CA-764DC9FFF080}" type="slidenum">
              <a:rPr lang="tr-TR" smtClean="0"/>
              <a:t>‹#›</a:t>
            </a:fld>
            <a:endParaRPr lang="tr-TR"/>
          </a:p>
        </p:txBody>
      </p:sp>
    </p:spTree>
    <p:extLst>
      <p:ext uri="{BB962C8B-B14F-4D97-AF65-F5344CB8AC3E}">
        <p14:creationId xmlns:p14="http://schemas.microsoft.com/office/powerpoint/2010/main" val="26647911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92DB4DD1-374B-41E3-BE2E-ABC6BC1855EA}" type="datetimeFigureOut">
              <a:rPr lang="tr-TR" smtClean="0"/>
              <a:t>25.2.2018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AC8C6C2-02D8-4ACD-92CA-764DC9FFF080}" type="slidenum">
              <a:rPr lang="tr-TR" smtClean="0"/>
              <a:t>‹#›</a:t>
            </a:fld>
            <a:endParaRPr lang="tr-TR"/>
          </a:p>
        </p:txBody>
      </p:sp>
    </p:spTree>
    <p:extLst>
      <p:ext uri="{BB962C8B-B14F-4D97-AF65-F5344CB8AC3E}">
        <p14:creationId xmlns:p14="http://schemas.microsoft.com/office/powerpoint/2010/main" val="8063434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2DB4DD1-374B-41E3-BE2E-ABC6BC1855EA}" type="datetimeFigureOut">
              <a:rPr lang="tr-TR" smtClean="0"/>
              <a:t>25.2.2018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AC8C6C2-02D8-4ACD-92CA-764DC9FFF080}" type="slidenum">
              <a:rPr lang="tr-TR" smtClean="0"/>
              <a:t>‹#›</a:t>
            </a:fld>
            <a:endParaRPr lang="tr-TR"/>
          </a:p>
        </p:txBody>
      </p:sp>
    </p:spTree>
    <p:extLst>
      <p:ext uri="{BB962C8B-B14F-4D97-AF65-F5344CB8AC3E}">
        <p14:creationId xmlns:p14="http://schemas.microsoft.com/office/powerpoint/2010/main" val="1744920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2DB4DD1-374B-41E3-BE2E-ABC6BC1855EA}" type="datetimeFigureOut">
              <a:rPr lang="tr-TR" smtClean="0"/>
              <a:t>25.2.2018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AC8C6C2-02D8-4ACD-92CA-764DC9FFF080}" type="slidenum">
              <a:rPr lang="tr-TR" smtClean="0"/>
              <a:t>‹#›</a:t>
            </a:fld>
            <a:endParaRPr lang="tr-TR"/>
          </a:p>
        </p:txBody>
      </p:sp>
    </p:spTree>
    <p:extLst>
      <p:ext uri="{BB962C8B-B14F-4D97-AF65-F5344CB8AC3E}">
        <p14:creationId xmlns:p14="http://schemas.microsoft.com/office/powerpoint/2010/main" val="15584896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2DB4DD1-374B-41E3-BE2E-ABC6BC1855EA}" type="datetimeFigureOut">
              <a:rPr lang="tr-TR" smtClean="0"/>
              <a:t>25.2.2018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AC8C6C2-02D8-4ACD-92CA-764DC9FFF080}" type="slidenum">
              <a:rPr lang="tr-TR" smtClean="0"/>
              <a:t>‹#›</a:t>
            </a:fld>
            <a:endParaRPr lang="tr-TR"/>
          </a:p>
        </p:txBody>
      </p:sp>
    </p:spTree>
    <p:extLst>
      <p:ext uri="{BB962C8B-B14F-4D97-AF65-F5344CB8AC3E}">
        <p14:creationId xmlns:p14="http://schemas.microsoft.com/office/powerpoint/2010/main" val="3784531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2DB4DD1-374B-41E3-BE2E-ABC6BC1855EA}" type="datetimeFigureOut">
              <a:rPr lang="tr-TR" smtClean="0"/>
              <a:t>25.2.2018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AC8C6C2-02D8-4ACD-92CA-764DC9FFF080}" type="slidenum">
              <a:rPr lang="tr-TR" smtClean="0"/>
              <a:t>‹#›</a:t>
            </a:fld>
            <a:endParaRPr lang="tr-TR"/>
          </a:p>
        </p:txBody>
      </p:sp>
    </p:spTree>
    <p:extLst>
      <p:ext uri="{BB962C8B-B14F-4D97-AF65-F5344CB8AC3E}">
        <p14:creationId xmlns:p14="http://schemas.microsoft.com/office/powerpoint/2010/main" val="3384473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2DB4DD1-374B-41E3-BE2E-ABC6BC1855EA}" type="datetimeFigureOut">
              <a:rPr lang="tr-TR" smtClean="0"/>
              <a:t>25.2.2018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AC8C6C2-02D8-4ACD-92CA-764DC9FFF080}" type="slidenum">
              <a:rPr lang="tr-TR" smtClean="0"/>
              <a:t>‹#›</a:t>
            </a:fld>
            <a:endParaRPr lang="tr-TR"/>
          </a:p>
        </p:txBody>
      </p:sp>
    </p:spTree>
    <p:extLst>
      <p:ext uri="{BB962C8B-B14F-4D97-AF65-F5344CB8AC3E}">
        <p14:creationId xmlns:p14="http://schemas.microsoft.com/office/powerpoint/2010/main" val="8140419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2DB4DD1-374B-41E3-BE2E-ABC6BC1855EA}" type="datetimeFigureOut">
              <a:rPr lang="tr-TR" smtClean="0"/>
              <a:t>25.2.2018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AC8C6C2-02D8-4ACD-92CA-764DC9FFF080}" type="slidenum">
              <a:rPr lang="tr-TR" smtClean="0"/>
              <a:t>‹#›</a:t>
            </a:fld>
            <a:endParaRPr lang="tr-TR"/>
          </a:p>
        </p:txBody>
      </p:sp>
    </p:spTree>
    <p:extLst>
      <p:ext uri="{BB962C8B-B14F-4D97-AF65-F5344CB8AC3E}">
        <p14:creationId xmlns:p14="http://schemas.microsoft.com/office/powerpoint/2010/main" val="24432886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DB4DD1-374B-41E3-BE2E-ABC6BC1855EA}" type="datetimeFigureOut">
              <a:rPr lang="tr-TR" smtClean="0"/>
              <a:t>25.2.2018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C8C6C2-02D8-4ACD-92CA-764DC9FFF080}" type="slidenum">
              <a:rPr lang="tr-TR" smtClean="0"/>
              <a:t>‹#›</a:t>
            </a:fld>
            <a:endParaRPr lang="tr-TR"/>
          </a:p>
        </p:txBody>
      </p:sp>
    </p:spTree>
    <p:extLst>
      <p:ext uri="{BB962C8B-B14F-4D97-AF65-F5344CB8AC3E}">
        <p14:creationId xmlns:p14="http://schemas.microsoft.com/office/powerpoint/2010/main" val="34166826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youtube.com/watch?v=v1pqftCGxec" TargetMode="External"/><Relationship Id="rId2" Type="http://schemas.openxmlformats.org/officeDocument/2006/relationships/hyperlink" Target="https://www.youtube.com/watch?v=p3XvJDxjIpU"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dartmouth.edu/~engl5vr/Berger.html" TargetMode="External"/><Relationship Id="rId2" Type="http://schemas.openxmlformats.org/officeDocument/2006/relationships/hyperlink" Target="https://study.com/academy/lesson/what-is-semiotics-definition-examples.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98612"/>
            <a:ext cx="10515600" cy="663388"/>
          </a:xfrm>
        </p:spPr>
        <p:txBody>
          <a:bodyPr>
            <a:normAutofit fontScale="90000"/>
          </a:bodyPr>
          <a:lstStyle/>
          <a:p>
            <a:pPr algn="ctr"/>
            <a:r>
              <a:rPr lang="tr-TR" b="1" dirty="0" err="1" smtClean="0">
                <a:solidFill>
                  <a:srgbClr val="C00000"/>
                </a:solidFill>
                <a:latin typeface="Times New Roman" panose="02020603050405020304" pitchFamily="18" charset="0"/>
                <a:cs typeface="Times New Roman" panose="02020603050405020304" pitchFamily="18" charset="0"/>
              </a:rPr>
              <a:t>Semiotics</a:t>
            </a:r>
            <a:endParaRPr lang="tr-TR" b="1" dirty="0">
              <a:solidFill>
                <a:srgbClr val="C0000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546847" y="762000"/>
            <a:ext cx="10806953" cy="5800165"/>
          </a:xfrm>
        </p:spPr>
        <p:txBody>
          <a:bodyPr>
            <a:normAutofit fontScale="70000" lnSpcReduction="20000"/>
          </a:bodyPr>
          <a:lstStyle/>
          <a:p>
            <a:pPr algn="just"/>
            <a:r>
              <a:rPr lang="en-US" dirty="0">
                <a:latin typeface="Times New Roman" panose="02020603050405020304" pitchFamily="18" charset="0"/>
                <a:cs typeface="Times New Roman" panose="02020603050405020304" pitchFamily="18" charset="0"/>
              </a:rPr>
              <a:t>Semiotics is the study of sign systems. It explores how words and other signs make meaning. In semiotics, a sign is anything that stands in for something other than itself. This lesson focuses primarily on linguistic signs. </a:t>
            </a:r>
          </a:p>
          <a:p>
            <a:pPr algn="just"/>
            <a:r>
              <a:rPr lang="en-US" dirty="0">
                <a:latin typeface="Times New Roman" panose="02020603050405020304" pitchFamily="18" charset="0"/>
                <a:cs typeface="Times New Roman" panose="02020603050405020304" pitchFamily="18" charset="0"/>
              </a:rPr>
              <a:t>The word 'semiotics' dates back to ancient Greece, but its use in modern linguistics was propelled in the 19th century with the research of Ferdinand de Saussure. Saussure was a Swiss linguist who contributed greatly to the study of semiotics, also sometimes referred to as semiology. </a:t>
            </a:r>
          </a:p>
          <a:p>
            <a:pPr algn="just"/>
            <a:r>
              <a:rPr lang="en-US" dirty="0">
                <a:latin typeface="Times New Roman" panose="02020603050405020304" pitchFamily="18" charset="0"/>
                <a:cs typeface="Times New Roman" panose="02020603050405020304" pitchFamily="18" charset="0"/>
              </a:rPr>
              <a:t>Scholars of modern linguistics understand that words do not have innate meanings. That is, when we say the word 'rabbit', it is not because those sounds or letter symbols have anything to do with the qualities of a small, furry herbivore. In fact, the word, sounds, and letters are all unrelated to the creature we call rabbit, except that humans have assigned a value to them. </a:t>
            </a:r>
          </a:p>
          <a:p>
            <a:pPr algn="just"/>
            <a:r>
              <a:rPr lang="en-US" dirty="0">
                <a:latin typeface="Times New Roman" panose="02020603050405020304" pitchFamily="18" charset="0"/>
                <a:cs typeface="Times New Roman" panose="02020603050405020304" pitchFamily="18" charset="0"/>
              </a:rPr>
              <a:t>Because people have developed the ability to assign meaning with words, we are able to describe abstract meanings. This means we have words for things that we may not be able to actually see in front of us. Furthermore, the history of a word may not directly influence what it means to someone. As an example, we can use the word 'cool' without any thought or reference to temperature. The usage is separate from its history. </a:t>
            </a:r>
          </a:p>
          <a:p>
            <a:pPr algn="just"/>
            <a:r>
              <a:rPr lang="en-US" dirty="0">
                <a:latin typeface="Times New Roman" panose="02020603050405020304" pitchFamily="18" charset="0"/>
                <a:cs typeface="Times New Roman" panose="02020603050405020304" pitchFamily="18" charset="0"/>
              </a:rPr>
              <a:t>For Saussure, language itself makes meaning rather than simply conveying meaning. Therefore, our experience is influenced by the language we use to describe it. This meaning-making is why the theories of Saussure have become important to literary theory. When we understand that language is a sign system and not just a naming of objects, we read and discuss literary works differently. We are able to analyze the various meanings embedded in a text and how one text influences another</a:t>
            </a:r>
            <a:r>
              <a:rPr lang="en-US" dirty="0" smtClean="0">
                <a:latin typeface="Times New Roman" panose="02020603050405020304" pitchFamily="18" charset="0"/>
                <a:cs typeface="Times New Roman" panose="02020603050405020304" pitchFamily="18" charset="0"/>
              </a:rPr>
              <a:t>.</a:t>
            </a:r>
            <a:endParaRPr lang="tr-TR" dirty="0" smtClean="0">
              <a:latin typeface="Times New Roman" panose="02020603050405020304" pitchFamily="18" charset="0"/>
              <a:cs typeface="Times New Roman" panose="02020603050405020304" pitchFamily="18" charset="0"/>
            </a:endParaRPr>
          </a:p>
          <a:p>
            <a:pPr algn="just"/>
            <a:r>
              <a:rPr lang="tr-TR" dirty="0" err="1" smtClean="0">
                <a:latin typeface="Times New Roman" panose="02020603050405020304" pitchFamily="18" charset="0"/>
                <a:cs typeface="Times New Roman" panose="02020603050405020304" pitchFamily="18" charset="0"/>
              </a:rPr>
              <a:t>See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also</a:t>
            </a:r>
            <a:r>
              <a:rPr lang="tr-TR"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hlinkClick r:id="rId2"/>
              </a:rPr>
              <a:t>https://</a:t>
            </a:r>
            <a:r>
              <a:rPr lang="tr-TR" dirty="0" smtClean="0">
                <a:latin typeface="Times New Roman" panose="02020603050405020304" pitchFamily="18" charset="0"/>
                <a:cs typeface="Times New Roman" panose="02020603050405020304" pitchFamily="18" charset="0"/>
                <a:hlinkClick r:id="rId2"/>
              </a:rPr>
              <a:t>www.youtube.com/watch?v=p3XvJDxjIpU</a:t>
            </a:r>
            <a:endParaRPr lang="tr-TR" dirty="0" smtClean="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hlinkClick r:id="rId3"/>
              </a:rPr>
              <a:t>https://</a:t>
            </a:r>
            <a:r>
              <a:rPr lang="tr-TR" dirty="0" smtClean="0">
                <a:latin typeface="Times New Roman" panose="02020603050405020304" pitchFamily="18" charset="0"/>
                <a:cs typeface="Times New Roman" panose="02020603050405020304" pitchFamily="18" charset="0"/>
                <a:hlinkClick r:id="rId3"/>
              </a:rPr>
              <a:t>www.youtube.com/watch?v=v1pqftCGxec</a:t>
            </a:r>
            <a:endParaRPr lang="tr-TR"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01598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a:solidFill>
                  <a:srgbClr val="C00000"/>
                </a:solidFill>
                <a:latin typeface="Times New Roman" panose="02020603050405020304" pitchFamily="18" charset="0"/>
                <a:cs typeface="Times New Roman" panose="02020603050405020304" pitchFamily="18" charset="0"/>
              </a:rPr>
              <a:t>Comparison</a:t>
            </a:r>
            <a:r>
              <a:rPr lang="tr-TR" b="1" dirty="0">
                <a:solidFill>
                  <a:srgbClr val="C00000"/>
                </a:solidFill>
                <a:latin typeface="Times New Roman" panose="02020603050405020304" pitchFamily="18" charset="0"/>
                <a:cs typeface="Times New Roman" panose="02020603050405020304" pitchFamily="18" charset="0"/>
              </a:rPr>
              <a:t> of </a:t>
            </a:r>
            <a:r>
              <a:rPr lang="tr-TR" b="1" dirty="0" err="1">
                <a:solidFill>
                  <a:srgbClr val="C00000"/>
                </a:solidFill>
                <a:latin typeface="Times New Roman" panose="02020603050405020304" pitchFamily="18" charset="0"/>
                <a:cs typeface="Times New Roman" panose="02020603050405020304" pitchFamily="18" charset="0"/>
              </a:rPr>
              <a:t>Synchronic</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and</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Diachronic</a:t>
            </a:r>
            <a:r>
              <a:rPr lang="tr-TR" b="1" dirty="0">
                <a:solidFill>
                  <a:srgbClr val="C00000"/>
                </a:solidFill>
                <a:latin typeface="Times New Roman" panose="02020603050405020304" pitchFamily="18" charset="0"/>
                <a:cs typeface="Times New Roman" panose="02020603050405020304" pitchFamily="18" charset="0"/>
              </a:rPr>
              <a:t> Analysis</a:t>
            </a: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563045404"/>
              </p:ext>
            </p:extLst>
          </p:nvPr>
        </p:nvGraphicFramePr>
        <p:xfrm>
          <a:off x="430306" y="1690688"/>
          <a:ext cx="11250705" cy="4799759"/>
        </p:xfrm>
        <a:graphic>
          <a:graphicData uri="http://schemas.openxmlformats.org/drawingml/2006/table">
            <a:tbl>
              <a:tblPr firstRow="1" bandRow="1">
                <a:tableStyleId>{5940675A-B579-460E-94D1-54222C63F5DA}</a:tableStyleId>
              </a:tblPr>
              <a:tblGrid>
                <a:gridCol w="5603688"/>
                <a:gridCol w="5647017"/>
              </a:tblGrid>
              <a:tr h="1300724">
                <a:tc>
                  <a:txBody>
                    <a:bodyPr/>
                    <a:lstStyle/>
                    <a:p>
                      <a:pPr>
                        <a:lnSpc>
                          <a:spcPct val="107000"/>
                        </a:lnSpc>
                        <a:spcAft>
                          <a:spcPts val="0"/>
                        </a:spcAft>
                      </a:pPr>
                      <a:r>
                        <a:rPr lang="tr-TR" sz="4000" b="1" i="1" dirty="0" err="1">
                          <a:effectLst/>
                          <a:latin typeface="Times New Roman" panose="02020603050405020304" pitchFamily="18" charset="0"/>
                          <a:ea typeface="Times New Roman" panose="02020603050405020304" pitchFamily="18" charset="0"/>
                          <a:cs typeface="Times New Roman" panose="02020603050405020304" pitchFamily="18" charset="0"/>
                        </a:rPr>
                        <a:t>Synchronic</a:t>
                      </a:r>
                      <a:r>
                        <a:rPr lang="tr-TR" sz="4000" b="1" i="1" dirty="0">
                          <a:effectLst/>
                          <a:latin typeface="Times New Roman" panose="02020603050405020304" pitchFamily="18" charset="0"/>
                          <a:ea typeface="Times New Roman" panose="02020603050405020304" pitchFamily="18" charset="0"/>
                          <a:cs typeface="Times New Roman" panose="02020603050405020304" pitchFamily="18" charset="0"/>
                        </a:rPr>
                        <a:t> Analysis</a:t>
                      </a:r>
                      <a:r>
                        <a:rPr lang="tr-TR" sz="1200" b="1" i="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0"/>
                        </a:spcAft>
                      </a:pPr>
                      <a:r>
                        <a:rPr lang="tr-TR" sz="4000" b="1" i="1" dirty="0" err="1">
                          <a:effectLst/>
                          <a:latin typeface="Times New Roman" panose="02020603050405020304" pitchFamily="18" charset="0"/>
                          <a:ea typeface="Times New Roman" panose="02020603050405020304" pitchFamily="18" charset="0"/>
                          <a:cs typeface="Times New Roman" panose="02020603050405020304" pitchFamily="18" charset="0"/>
                        </a:rPr>
                        <a:t>Diachronic</a:t>
                      </a:r>
                      <a:r>
                        <a:rPr lang="tr-TR" sz="4000" b="1" i="1" dirty="0">
                          <a:effectLst/>
                          <a:latin typeface="Times New Roman" panose="02020603050405020304" pitchFamily="18" charset="0"/>
                          <a:ea typeface="Times New Roman" panose="02020603050405020304" pitchFamily="18" charset="0"/>
                          <a:cs typeface="Times New Roman" panose="02020603050405020304" pitchFamily="18" charset="0"/>
                        </a:rPr>
                        <a:t> Analysis </a:t>
                      </a:r>
                      <a:endParaRPr lang="tr-TR" sz="4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r>
              <a:tr h="3499035">
                <a:tc>
                  <a:txBody>
                    <a:bodyPr/>
                    <a:lstStyle/>
                    <a:p>
                      <a:pPr>
                        <a:lnSpc>
                          <a:spcPct val="107000"/>
                        </a:lnSpc>
                        <a:spcAft>
                          <a:spcPts val="0"/>
                        </a:spcAft>
                      </a:pPr>
                      <a:r>
                        <a:rPr lang="tr-TR" sz="36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simultaneity</a:t>
                      </a:r>
                      <a:r>
                        <a:rPr lang="tr-TR" sz="3600" dirty="0">
                          <a:effectLst/>
                          <a:latin typeface="Times New Roman" panose="02020603050405020304" pitchFamily="18" charset="0"/>
                          <a:ea typeface="Times New Roman" panose="02020603050405020304" pitchFamily="18" charset="0"/>
                          <a:cs typeface="Times New Roman" panose="02020603050405020304" pitchFamily="18" charset="0"/>
                        </a:rPr>
                        <a:t>  </a:t>
                      </a:r>
                      <a:br>
                        <a:rPr lang="tr-TR" sz="3600" dirty="0">
                          <a:effectLst/>
                          <a:latin typeface="Times New Roman" panose="02020603050405020304" pitchFamily="18" charset="0"/>
                          <a:ea typeface="Times New Roman" panose="02020603050405020304" pitchFamily="18" charset="0"/>
                          <a:cs typeface="Times New Roman" panose="02020603050405020304" pitchFamily="18" charset="0"/>
                        </a:rPr>
                      </a:br>
                      <a:r>
                        <a:rPr lang="tr-TR" sz="36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instant</a:t>
                      </a:r>
                      <a:r>
                        <a:rPr lang="tr-TR" sz="36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3600" dirty="0">
                          <a:effectLst/>
                          <a:latin typeface="Times New Roman" panose="02020603050405020304" pitchFamily="18" charset="0"/>
                          <a:ea typeface="Times New Roman" panose="02020603050405020304" pitchFamily="18" charset="0"/>
                          <a:cs typeface="Times New Roman" panose="02020603050405020304" pitchFamily="18" charset="0"/>
                        </a:rPr>
                        <a:t>in </a:t>
                      </a:r>
                      <a:r>
                        <a:rPr lang="tr-TR" sz="3600" dirty="0" smtClean="0">
                          <a:effectLst/>
                          <a:latin typeface="Times New Roman" panose="02020603050405020304" pitchFamily="18" charset="0"/>
                          <a:ea typeface="Times New Roman" panose="02020603050405020304" pitchFamily="18" charset="0"/>
                          <a:cs typeface="Times New Roman" panose="02020603050405020304" pitchFamily="18" charset="0"/>
                        </a:rPr>
                        <a:t>time </a:t>
                      </a:r>
                      <a:r>
                        <a:rPr lang="tr-TR" sz="3600" dirty="0">
                          <a:effectLst/>
                          <a:latin typeface="Times New Roman" panose="02020603050405020304" pitchFamily="18" charset="0"/>
                          <a:ea typeface="Times New Roman" panose="02020603050405020304" pitchFamily="18" charset="0"/>
                          <a:cs typeface="Times New Roman" panose="02020603050405020304" pitchFamily="18" charset="0"/>
                        </a:rPr>
                        <a:t/>
                      </a:r>
                      <a:br>
                        <a:rPr lang="tr-TR" sz="3600" dirty="0">
                          <a:effectLst/>
                          <a:latin typeface="Times New Roman" panose="02020603050405020304" pitchFamily="18" charset="0"/>
                          <a:ea typeface="Times New Roman" panose="02020603050405020304" pitchFamily="18" charset="0"/>
                          <a:cs typeface="Times New Roman" panose="02020603050405020304" pitchFamily="18" charset="0"/>
                        </a:rPr>
                      </a:br>
                      <a:r>
                        <a:rPr lang="tr-TR" sz="3600" dirty="0" err="1">
                          <a:effectLst/>
                          <a:latin typeface="Times New Roman" panose="02020603050405020304" pitchFamily="18" charset="0"/>
                          <a:ea typeface="Times New Roman" panose="02020603050405020304" pitchFamily="18" charset="0"/>
                          <a:cs typeface="Times New Roman" panose="02020603050405020304" pitchFamily="18" charset="0"/>
                        </a:rPr>
                        <a:t>relations</a:t>
                      </a:r>
                      <a:r>
                        <a:rPr lang="tr-TR" sz="3600" dirty="0">
                          <a:effectLst/>
                          <a:latin typeface="Times New Roman" panose="02020603050405020304" pitchFamily="18" charset="0"/>
                          <a:ea typeface="Times New Roman" panose="02020603050405020304" pitchFamily="18" charset="0"/>
                          <a:cs typeface="Times New Roman" panose="02020603050405020304" pitchFamily="18" charset="0"/>
                        </a:rPr>
                        <a:t> in a </a:t>
                      </a:r>
                      <a:r>
                        <a:rPr lang="tr-TR" sz="3600" dirty="0" err="1">
                          <a:effectLst/>
                          <a:latin typeface="Times New Roman" panose="02020603050405020304" pitchFamily="18" charset="0"/>
                          <a:ea typeface="Times New Roman" panose="02020603050405020304" pitchFamily="18" charset="0"/>
                          <a:cs typeface="Times New Roman" panose="02020603050405020304" pitchFamily="18" charset="0"/>
                        </a:rPr>
                        <a:t>system</a:t>
                      </a:r>
                      <a:r>
                        <a:rPr lang="tr-TR" sz="3600" dirty="0">
                          <a:effectLst/>
                          <a:latin typeface="Times New Roman" panose="02020603050405020304" pitchFamily="18" charset="0"/>
                          <a:ea typeface="Times New Roman" panose="02020603050405020304" pitchFamily="18" charset="0"/>
                          <a:cs typeface="Times New Roman" panose="02020603050405020304" pitchFamily="18" charset="0"/>
                        </a:rPr>
                        <a:t> </a:t>
                      </a:r>
                      <a:br>
                        <a:rPr lang="tr-TR" sz="3600" dirty="0">
                          <a:effectLst/>
                          <a:latin typeface="Times New Roman" panose="02020603050405020304" pitchFamily="18" charset="0"/>
                          <a:ea typeface="Times New Roman" panose="02020603050405020304" pitchFamily="18" charset="0"/>
                          <a:cs typeface="Times New Roman" panose="02020603050405020304" pitchFamily="18" charset="0"/>
                        </a:rPr>
                      </a:br>
                      <a:r>
                        <a:rPr lang="tr-TR" sz="3600" dirty="0" err="1">
                          <a:effectLst/>
                          <a:latin typeface="Times New Roman" panose="02020603050405020304" pitchFamily="18" charset="0"/>
                          <a:ea typeface="Times New Roman" panose="02020603050405020304" pitchFamily="18" charset="0"/>
                          <a:cs typeface="Times New Roman" panose="02020603050405020304" pitchFamily="18" charset="0"/>
                        </a:rPr>
                        <a:t>analysis</a:t>
                      </a:r>
                      <a:r>
                        <a:rPr lang="tr-TR" sz="3600" dirty="0">
                          <a:effectLst/>
                          <a:latin typeface="Times New Roman" panose="02020603050405020304" pitchFamily="18" charset="0"/>
                          <a:ea typeface="Times New Roman" panose="02020603050405020304" pitchFamily="18" charset="0"/>
                          <a:cs typeface="Times New Roman" panose="02020603050405020304" pitchFamily="18" charset="0"/>
                        </a:rPr>
                        <a:t> is </a:t>
                      </a:r>
                      <a:r>
                        <a:rPr lang="tr-TR" sz="3600" dirty="0" err="1">
                          <a:effectLst/>
                          <a:latin typeface="Times New Roman" panose="02020603050405020304" pitchFamily="18" charset="0"/>
                          <a:ea typeface="Times New Roman" panose="02020603050405020304" pitchFamily="18" charset="0"/>
                          <a:cs typeface="Times New Roman" panose="02020603050405020304" pitchFamily="18" charset="0"/>
                        </a:rPr>
                        <a:t>the</a:t>
                      </a:r>
                      <a:r>
                        <a:rPr lang="tr-TR" sz="3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3600" dirty="0" err="1">
                          <a:effectLst/>
                          <a:latin typeface="Times New Roman" panose="02020603050405020304" pitchFamily="18" charset="0"/>
                          <a:ea typeface="Times New Roman" panose="02020603050405020304" pitchFamily="18" charset="0"/>
                          <a:cs typeface="Times New Roman" panose="02020603050405020304" pitchFamily="18" charset="0"/>
                        </a:rPr>
                        <a:t>focus</a:t>
                      </a:r>
                      <a:r>
                        <a:rPr lang="tr-TR" sz="3600" dirty="0">
                          <a:effectLst/>
                          <a:latin typeface="Times New Roman" panose="02020603050405020304" pitchFamily="18" charset="0"/>
                          <a:ea typeface="Times New Roman" panose="02020603050405020304" pitchFamily="18" charset="0"/>
                          <a:cs typeface="Times New Roman" panose="02020603050405020304" pitchFamily="18" charset="0"/>
                        </a:rPr>
                        <a:t> </a:t>
                      </a:r>
                      <a:br>
                        <a:rPr lang="tr-TR" sz="3600" dirty="0">
                          <a:effectLst/>
                          <a:latin typeface="Times New Roman" panose="02020603050405020304" pitchFamily="18" charset="0"/>
                          <a:ea typeface="Times New Roman" panose="02020603050405020304" pitchFamily="18" charset="0"/>
                          <a:cs typeface="Times New Roman" panose="02020603050405020304" pitchFamily="18" charset="0"/>
                        </a:rPr>
                      </a:br>
                      <a:r>
                        <a:rPr lang="tr-TR" sz="3600" dirty="0" err="1">
                          <a:effectLst/>
                          <a:latin typeface="Times New Roman" panose="02020603050405020304" pitchFamily="18" charset="0"/>
                          <a:ea typeface="Times New Roman" panose="02020603050405020304" pitchFamily="18" charset="0"/>
                          <a:cs typeface="Times New Roman" panose="02020603050405020304" pitchFamily="18" charset="0"/>
                        </a:rPr>
                        <a:t>static</a:t>
                      </a:r>
                      <a:endParaRPr lang="tr-TR"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0"/>
                        </a:spcAft>
                      </a:pPr>
                      <a:r>
                        <a:rPr lang="tr-TR" sz="3600" dirty="0" err="1">
                          <a:effectLst/>
                          <a:latin typeface="Times New Roman" panose="02020603050405020304" pitchFamily="18" charset="0"/>
                          <a:ea typeface="Times New Roman" panose="02020603050405020304" pitchFamily="18" charset="0"/>
                          <a:cs typeface="Times New Roman" panose="02020603050405020304" pitchFamily="18" charset="0"/>
                        </a:rPr>
                        <a:t>succession</a:t>
                      </a:r>
                      <a:r>
                        <a:rPr lang="tr-TR" sz="3600" dirty="0">
                          <a:effectLst/>
                          <a:latin typeface="Times New Roman" panose="02020603050405020304" pitchFamily="18" charset="0"/>
                          <a:ea typeface="Times New Roman" panose="02020603050405020304" pitchFamily="18" charset="0"/>
                          <a:cs typeface="Times New Roman" panose="02020603050405020304" pitchFamily="18" charset="0"/>
                        </a:rPr>
                        <a:t>  </a:t>
                      </a:r>
                      <a:br>
                        <a:rPr lang="tr-TR" sz="3600" dirty="0">
                          <a:effectLst/>
                          <a:latin typeface="Times New Roman" panose="02020603050405020304" pitchFamily="18" charset="0"/>
                          <a:ea typeface="Times New Roman" panose="02020603050405020304" pitchFamily="18" charset="0"/>
                          <a:cs typeface="Times New Roman" panose="02020603050405020304" pitchFamily="18" charset="0"/>
                        </a:rPr>
                      </a:br>
                      <a:r>
                        <a:rPr lang="tr-TR" sz="3600" dirty="0" err="1">
                          <a:effectLst/>
                          <a:latin typeface="Times New Roman" panose="02020603050405020304" pitchFamily="18" charset="0"/>
                          <a:ea typeface="Times New Roman" panose="02020603050405020304" pitchFamily="18" charset="0"/>
                          <a:cs typeface="Times New Roman" panose="02020603050405020304" pitchFamily="18" charset="0"/>
                        </a:rPr>
                        <a:t>historical</a:t>
                      </a:r>
                      <a:r>
                        <a:rPr lang="tr-TR" sz="3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3600" dirty="0" err="1">
                          <a:effectLst/>
                          <a:latin typeface="Times New Roman" panose="02020603050405020304" pitchFamily="18" charset="0"/>
                          <a:ea typeface="Times New Roman" panose="02020603050405020304" pitchFamily="18" charset="0"/>
                          <a:cs typeface="Times New Roman" panose="02020603050405020304" pitchFamily="18" charset="0"/>
                        </a:rPr>
                        <a:t>perspective</a:t>
                      </a:r>
                      <a:r>
                        <a:rPr lang="tr-TR" sz="3600" dirty="0">
                          <a:effectLst/>
                          <a:latin typeface="Times New Roman" panose="02020603050405020304" pitchFamily="18" charset="0"/>
                          <a:ea typeface="Times New Roman" panose="02020603050405020304" pitchFamily="18" charset="0"/>
                          <a:cs typeface="Times New Roman" panose="02020603050405020304" pitchFamily="18" charset="0"/>
                        </a:rPr>
                        <a:t> </a:t>
                      </a:r>
                      <a:br>
                        <a:rPr lang="tr-TR" sz="3600" dirty="0">
                          <a:effectLst/>
                          <a:latin typeface="Times New Roman" panose="02020603050405020304" pitchFamily="18" charset="0"/>
                          <a:ea typeface="Times New Roman" panose="02020603050405020304" pitchFamily="18" charset="0"/>
                          <a:cs typeface="Times New Roman" panose="02020603050405020304" pitchFamily="18" charset="0"/>
                        </a:rPr>
                      </a:br>
                      <a:r>
                        <a:rPr lang="tr-TR" sz="3600" dirty="0" err="1">
                          <a:effectLst/>
                          <a:latin typeface="Times New Roman" panose="02020603050405020304" pitchFamily="18" charset="0"/>
                          <a:ea typeface="Times New Roman" panose="02020603050405020304" pitchFamily="18" charset="0"/>
                          <a:cs typeface="Times New Roman" panose="02020603050405020304" pitchFamily="18" charset="0"/>
                        </a:rPr>
                        <a:t>relations</a:t>
                      </a:r>
                      <a:r>
                        <a:rPr lang="tr-TR" sz="3600" dirty="0">
                          <a:effectLst/>
                          <a:latin typeface="Times New Roman" panose="02020603050405020304" pitchFamily="18" charset="0"/>
                          <a:ea typeface="Times New Roman" panose="02020603050405020304" pitchFamily="18" charset="0"/>
                          <a:cs typeface="Times New Roman" panose="02020603050405020304" pitchFamily="18" charset="0"/>
                        </a:rPr>
                        <a:t> in time </a:t>
                      </a:r>
                      <a:br>
                        <a:rPr lang="tr-TR" sz="3600" dirty="0">
                          <a:effectLst/>
                          <a:latin typeface="Times New Roman" panose="02020603050405020304" pitchFamily="18" charset="0"/>
                          <a:ea typeface="Times New Roman" panose="02020603050405020304" pitchFamily="18" charset="0"/>
                          <a:cs typeface="Times New Roman" panose="02020603050405020304" pitchFamily="18" charset="0"/>
                        </a:rPr>
                      </a:br>
                      <a:r>
                        <a:rPr lang="tr-TR" sz="3600" dirty="0" err="1">
                          <a:effectLst/>
                          <a:latin typeface="Times New Roman" panose="02020603050405020304" pitchFamily="18" charset="0"/>
                          <a:ea typeface="Times New Roman" panose="02020603050405020304" pitchFamily="18" charset="0"/>
                          <a:cs typeface="Times New Roman" panose="02020603050405020304" pitchFamily="18" charset="0"/>
                        </a:rPr>
                        <a:t>development</a:t>
                      </a:r>
                      <a:r>
                        <a:rPr lang="tr-TR" sz="3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3600" dirty="0" err="1">
                          <a:effectLst/>
                          <a:latin typeface="Times New Roman" panose="02020603050405020304" pitchFamily="18" charset="0"/>
                          <a:ea typeface="Times New Roman" panose="02020603050405020304" pitchFamily="18" charset="0"/>
                          <a:cs typeface="Times New Roman" panose="02020603050405020304" pitchFamily="18" charset="0"/>
                        </a:rPr>
                        <a:t>the</a:t>
                      </a:r>
                      <a:r>
                        <a:rPr lang="tr-TR" sz="3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3600" dirty="0" err="1">
                          <a:effectLst/>
                          <a:latin typeface="Times New Roman" panose="02020603050405020304" pitchFamily="18" charset="0"/>
                          <a:ea typeface="Times New Roman" panose="02020603050405020304" pitchFamily="18" charset="0"/>
                          <a:cs typeface="Times New Roman" panose="02020603050405020304" pitchFamily="18" charset="0"/>
                        </a:rPr>
                        <a:t>focus</a:t>
                      </a:r>
                      <a:r>
                        <a:rPr lang="tr-TR" sz="3600" dirty="0">
                          <a:effectLst/>
                          <a:latin typeface="Times New Roman" panose="02020603050405020304" pitchFamily="18" charset="0"/>
                          <a:ea typeface="Times New Roman" panose="02020603050405020304" pitchFamily="18" charset="0"/>
                          <a:cs typeface="Times New Roman" panose="02020603050405020304" pitchFamily="18" charset="0"/>
                        </a:rPr>
                        <a:t> </a:t>
                      </a:r>
                      <a:br>
                        <a:rPr lang="tr-TR" sz="3600" dirty="0">
                          <a:effectLst/>
                          <a:latin typeface="Times New Roman" panose="02020603050405020304" pitchFamily="18" charset="0"/>
                          <a:ea typeface="Times New Roman" panose="02020603050405020304" pitchFamily="18" charset="0"/>
                          <a:cs typeface="Times New Roman" panose="02020603050405020304" pitchFamily="18" charset="0"/>
                        </a:rPr>
                      </a:br>
                      <a:r>
                        <a:rPr lang="tr-TR" sz="3600" dirty="0" err="1">
                          <a:effectLst/>
                          <a:latin typeface="Times New Roman" panose="02020603050405020304" pitchFamily="18" charset="0"/>
                          <a:ea typeface="Times New Roman" panose="02020603050405020304" pitchFamily="18" charset="0"/>
                          <a:cs typeface="Times New Roman" panose="02020603050405020304" pitchFamily="18" charset="0"/>
                        </a:rPr>
                        <a:t>evolutionary</a:t>
                      </a:r>
                      <a:r>
                        <a:rPr lang="tr-TR" sz="36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r>
            </a:tbl>
          </a:graphicData>
        </a:graphic>
      </p:graphicFrame>
    </p:spTree>
    <p:extLst>
      <p:ext uri="{BB962C8B-B14F-4D97-AF65-F5344CB8AC3E}">
        <p14:creationId xmlns:p14="http://schemas.microsoft.com/office/powerpoint/2010/main" val="42904223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522381"/>
          </a:xfrm>
        </p:spPr>
        <p:txBody>
          <a:bodyPr>
            <a:normAutofit fontScale="90000"/>
          </a:bodyPr>
          <a:lstStyle/>
          <a:p>
            <a:pPr algn="ctr"/>
            <a:r>
              <a:rPr lang="tr-TR" b="1" dirty="0" err="1" smtClean="0">
                <a:solidFill>
                  <a:srgbClr val="C00000"/>
                </a:solidFill>
                <a:latin typeface="Times New Roman" panose="02020603050405020304" pitchFamily="18" charset="0"/>
                <a:cs typeface="Times New Roman" panose="02020603050405020304" pitchFamily="18" charset="0"/>
              </a:rPr>
              <a:t>Synchrony</a:t>
            </a:r>
            <a:r>
              <a:rPr lang="tr-TR" b="1" dirty="0" smtClean="0">
                <a:solidFill>
                  <a:srgbClr val="C00000"/>
                </a:solidFill>
                <a:latin typeface="Times New Roman" panose="02020603050405020304" pitchFamily="18" charset="0"/>
                <a:cs typeface="Times New Roman" panose="02020603050405020304" pitchFamily="18" charset="0"/>
              </a:rPr>
              <a:t> &amp; </a:t>
            </a:r>
            <a:r>
              <a:rPr lang="tr-TR" b="1" dirty="0" err="1" smtClean="0">
                <a:solidFill>
                  <a:srgbClr val="C00000"/>
                </a:solidFill>
                <a:latin typeface="Times New Roman" panose="02020603050405020304" pitchFamily="18" charset="0"/>
                <a:cs typeface="Times New Roman" panose="02020603050405020304" pitchFamily="18" charset="0"/>
              </a:rPr>
              <a:t>diachrony</a:t>
            </a:r>
            <a:r>
              <a:rPr lang="tr-TR" b="1" dirty="0" smtClean="0">
                <a:solidFill>
                  <a:srgbClr val="C00000"/>
                </a:solidFill>
                <a:latin typeface="Times New Roman" panose="02020603050405020304" pitchFamily="18" charset="0"/>
                <a:cs typeface="Times New Roman" panose="02020603050405020304" pitchFamily="18" charset="0"/>
              </a:rPr>
              <a:t> in </a:t>
            </a:r>
            <a:r>
              <a:rPr lang="tr-TR" b="1" dirty="0" err="1" smtClean="0">
                <a:solidFill>
                  <a:srgbClr val="C00000"/>
                </a:solidFill>
                <a:latin typeface="Times New Roman" panose="02020603050405020304" pitchFamily="18" charset="0"/>
                <a:cs typeface="Times New Roman" panose="02020603050405020304" pitchFamily="18" charset="0"/>
              </a:rPr>
              <a:t>application</a:t>
            </a:r>
            <a:endParaRPr lang="tr-TR" b="1" dirty="0">
              <a:solidFill>
                <a:srgbClr val="C0000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224118" y="959224"/>
            <a:ext cx="11129682" cy="5217739"/>
          </a:xfrm>
        </p:spPr>
        <p:txBody>
          <a:bodyPr>
            <a:normAutofit fontScale="62500" lnSpcReduction="20000"/>
          </a:bodyPr>
          <a:lstStyle/>
          <a:p>
            <a:pPr algn="just"/>
            <a:r>
              <a:rPr lang="tr-TR" dirty="0" err="1">
                <a:latin typeface="Times New Roman" panose="02020603050405020304" pitchFamily="18" charset="0"/>
                <a:cs typeface="Times New Roman" panose="02020603050405020304" pitchFamily="18" charset="0"/>
              </a:rPr>
              <a:t>Let</a:t>
            </a:r>
            <a:r>
              <a:rPr lang="tr-TR" dirty="0">
                <a:latin typeface="Times New Roman" panose="02020603050405020304" pitchFamily="18" charset="0"/>
                <a:cs typeface="Times New Roman" panose="02020603050405020304" pitchFamily="18" charset="0"/>
              </a:rPr>
              <a:t> us </a:t>
            </a:r>
            <a:r>
              <a:rPr lang="tr-TR" dirty="0" err="1">
                <a:latin typeface="Times New Roman" panose="02020603050405020304" pitchFamily="18" charset="0"/>
                <a:cs typeface="Times New Roman" panose="02020603050405020304" pitchFamily="18" charset="0"/>
              </a:rPr>
              <a:t>consider</a:t>
            </a:r>
            <a:r>
              <a:rPr lang="tr-TR" dirty="0">
                <a:latin typeface="Times New Roman" panose="02020603050405020304" pitchFamily="18" charset="0"/>
                <a:cs typeface="Times New Roman" panose="02020603050405020304" pitchFamily="18" charset="0"/>
              </a:rPr>
              <a:t> how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distinction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between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synchronic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analysis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diachronic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analysis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applies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study</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media</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popular </a:t>
            </a:r>
            <a:r>
              <a:rPr lang="tr-TR" dirty="0" err="1">
                <a:latin typeface="Times New Roman" panose="02020603050405020304" pitchFamily="18" charset="0"/>
                <a:cs typeface="Times New Roman" panose="02020603050405020304" pitchFamily="18" charset="0"/>
              </a:rPr>
              <a:t>culture</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person</a:t>
            </a:r>
            <a:r>
              <a:rPr lang="tr-TR" dirty="0">
                <a:latin typeface="Times New Roman" panose="02020603050405020304" pitchFamily="18" charset="0"/>
                <a:cs typeface="Times New Roman" panose="02020603050405020304" pitchFamily="18" charset="0"/>
              </a:rPr>
              <a:t> can </a:t>
            </a:r>
            <a:r>
              <a:rPr lang="tr-TR" dirty="0" err="1">
                <a:latin typeface="Times New Roman" panose="02020603050405020304" pitchFamily="18" charset="0"/>
                <a:cs typeface="Times New Roman" panose="02020603050405020304" pitchFamily="18" charset="0"/>
              </a:rPr>
              <a:t>focus</a:t>
            </a:r>
            <a:r>
              <a:rPr lang="tr-TR" dirty="0">
                <a:latin typeface="Times New Roman" panose="02020603050405020304" pitchFamily="18" charset="0"/>
                <a:cs typeface="Times New Roman" panose="02020603050405020304" pitchFamily="18" charset="0"/>
              </a:rPr>
              <a:t> on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way</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given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phenomenon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such</a:t>
            </a:r>
            <a:r>
              <a:rPr lang="tr-TR" dirty="0">
                <a:latin typeface="Times New Roman" panose="02020603050405020304" pitchFamily="18" charset="0"/>
                <a:cs typeface="Times New Roman" panose="02020603050405020304" pitchFamily="18" charset="0"/>
              </a:rPr>
              <a:t> as MTV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rap </a:t>
            </a:r>
            <a:r>
              <a:rPr lang="tr-TR" dirty="0" err="1">
                <a:latin typeface="Times New Roman" panose="02020603050405020304" pitchFamily="18" charset="0"/>
                <a:cs typeface="Times New Roman" panose="02020603050405020304" pitchFamily="18" charset="0"/>
              </a:rPr>
              <a:t>music</a:t>
            </a:r>
            <a:r>
              <a:rPr lang="tr-TR" dirty="0">
                <a:latin typeface="Times New Roman" panose="02020603050405020304" pitchFamily="18" charset="0"/>
                <a:cs typeface="Times New Roman" panose="02020603050405020304" pitchFamily="18" charset="0"/>
              </a:rPr>
              <a:t>, has </a:t>
            </a:r>
            <a:r>
              <a:rPr lang="tr-TR" dirty="0" err="1">
                <a:latin typeface="Times New Roman" panose="02020603050405020304" pitchFamily="18" charset="0"/>
                <a:cs typeface="Times New Roman" panose="02020603050405020304" pitchFamily="18" charset="0"/>
              </a:rPr>
              <a:t>evolved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he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she</a:t>
            </a:r>
            <a:r>
              <a:rPr lang="tr-TR" dirty="0">
                <a:latin typeface="Times New Roman" panose="02020603050405020304" pitchFamily="18" charset="0"/>
                <a:cs typeface="Times New Roman" panose="02020603050405020304" pitchFamily="18" charset="0"/>
              </a:rPr>
              <a:t> can </a:t>
            </a:r>
            <a:r>
              <a:rPr lang="tr-TR" dirty="0" err="1">
                <a:latin typeface="Times New Roman" panose="02020603050405020304" pitchFamily="18" charset="0"/>
                <a:cs typeface="Times New Roman" panose="02020603050405020304" pitchFamily="18" charset="0"/>
              </a:rPr>
              <a:t>focus</a:t>
            </a:r>
            <a:r>
              <a:rPr lang="tr-TR" dirty="0">
                <a:latin typeface="Times New Roman" panose="02020603050405020304" pitchFamily="18" charset="0"/>
                <a:cs typeface="Times New Roman" panose="02020603050405020304" pitchFamily="18" charset="0"/>
              </a:rPr>
              <a:t> on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phenomenon</a:t>
            </a:r>
            <a:r>
              <a:rPr lang="tr-TR" dirty="0">
                <a:latin typeface="Times New Roman" panose="02020603050405020304" pitchFamily="18" charset="0"/>
                <a:cs typeface="Times New Roman" panose="02020603050405020304" pitchFamily="18" charset="0"/>
              </a:rPr>
              <a:t> at a </a:t>
            </a:r>
            <a:r>
              <a:rPr lang="tr-TR" dirty="0" err="1">
                <a:latin typeface="Times New Roman" panose="02020603050405020304" pitchFamily="18" charset="0"/>
                <a:cs typeface="Times New Roman" panose="02020603050405020304" pitchFamily="18" charset="0"/>
              </a:rPr>
              <a:t>given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point</a:t>
            </a:r>
            <a:r>
              <a:rPr lang="tr-TR" dirty="0">
                <a:latin typeface="Times New Roman" panose="02020603050405020304" pitchFamily="18" charset="0"/>
                <a:cs typeface="Times New Roman" panose="02020603050405020304" pitchFamily="18" charset="0"/>
              </a:rPr>
              <a:t> in time,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he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she</a:t>
            </a:r>
            <a:r>
              <a:rPr lang="tr-TR" dirty="0">
                <a:latin typeface="Times New Roman" panose="02020603050405020304" pitchFamily="18" charset="0"/>
                <a:cs typeface="Times New Roman" panose="02020603050405020304" pitchFamily="18" charset="0"/>
              </a:rPr>
              <a:t> can </a:t>
            </a:r>
            <a:r>
              <a:rPr lang="tr-TR" dirty="0" err="1">
                <a:latin typeface="Times New Roman" panose="02020603050405020304" pitchFamily="18" charset="0"/>
                <a:cs typeface="Times New Roman" panose="02020603050405020304" pitchFamily="18" charset="0"/>
              </a:rPr>
              <a:t>use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one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perspective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other</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person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cannot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take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both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perspectives</a:t>
            </a:r>
            <a:r>
              <a:rPr lang="tr-TR" dirty="0">
                <a:latin typeface="Times New Roman" panose="02020603050405020304" pitchFamily="18" charset="0"/>
                <a:cs typeface="Times New Roman" panose="02020603050405020304" pitchFamily="18" charset="0"/>
              </a:rPr>
              <a:t>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same</a:t>
            </a:r>
            <a:r>
              <a:rPr lang="tr-TR" dirty="0">
                <a:latin typeface="Times New Roman" panose="02020603050405020304" pitchFamily="18" charset="0"/>
                <a:cs typeface="Times New Roman" panose="02020603050405020304" pitchFamily="18" charset="0"/>
              </a:rPr>
              <a:t> time. </a:t>
            </a:r>
            <a:r>
              <a:rPr lang="tr-TR" dirty="0" err="1">
                <a:latin typeface="Times New Roman" panose="02020603050405020304" pitchFamily="18" charset="0"/>
                <a:cs typeface="Times New Roman" panose="02020603050405020304" pitchFamily="18" charset="0"/>
              </a:rPr>
              <a:t>This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notion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two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approaches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mutually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exclusive</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similar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figure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ground</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phenomenon</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involved</a:t>
            </a:r>
            <a:r>
              <a:rPr lang="tr-TR" dirty="0">
                <a:latin typeface="Times New Roman" panose="02020603050405020304" pitchFamily="18" charset="0"/>
                <a:cs typeface="Times New Roman" panose="02020603050405020304" pitchFamily="18" charset="0"/>
              </a:rPr>
              <a:t> in an </a:t>
            </a:r>
            <a:r>
              <a:rPr lang="tr-TR" dirty="0" err="1">
                <a:latin typeface="Times New Roman" panose="02020603050405020304" pitchFamily="18" charset="0"/>
                <a:cs typeface="Times New Roman" panose="02020603050405020304" pitchFamily="18" charset="0"/>
              </a:rPr>
              <a:t>often-seen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optical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illusion</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picture</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two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silhouetted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profiles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can be </a:t>
            </a:r>
            <a:r>
              <a:rPr lang="tr-TR" dirty="0" err="1">
                <a:latin typeface="Times New Roman" panose="02020603050405020304" pitchFamily="18" charset="0"/>
                <a:cs typeface="Times New Roman" panose="02020603050405020304" pitchFamily="18" charset="0"/>
              </a:rPr>
              <a:t>seen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instead</a:t>
            </a:r>
            <a:r>
              <a:rPr lang="tr-TR" dirty="0">
                <a:latin typeface="Times New Roman" panose="02020603050405020304" pitchFamily="18" charset="0"/>
                <a:cs typeface="Times New Roman" panose="02020603050405020304" pitchFamily="18" charset="0"/>
              </a:rPr>
              <a:t> as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silhouette</a:t>
            </a:r>
            <a:r>
              <a:rPr lang="tr-TR" dirty="0">
                <a:latin typeface="Times New Roman" panose="02020603050405020304" pitchFamily="18" charset="0"/>
                <a:cs typeface="Times New Roman" panose="02020603050405020304" pitchFamily="18" charset="0"/>
              </a:rPr>
              <a:t> of a </a:t>
            </a:r>
            <a:r>
              <a:rPr lang="tr-TR" dirty="0" err="1">
                <a:latin typeface="Times New Roman" panose="02020603050405020304" pitchFamily="18" charset="0"/>
                <a:cs typeface="Times New Roman" panose="02020603050405020304" pitchFamily="18" charset="0"/>
              </a:rPr>
              <a:t>vase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One</a:t>
            </a:r>
            <a:r>
              <a:rPr lang="tr-TR" dirty="0">
                <a:latin typeface="Times New Roman" panose="02020603050405020304" pitchFamily="18" charset="0"/>
                <a:cs typeface="Times New Roman" panose="02020603050405020304" pitchFamily="18" charset="0"/>
              </a:rPr>
              <a:t> can </a:t>
            </a:r>
            <a:r>
              <a:rPr lang="tr-TR" dirty="0" err="1">
                <a:latin typeface="Times New Roman" panose="02020603050405020304" pitchFamily="18" charset="0"/>
                <a:cs typeface="Times New Roman" panose="02020603050405020304" pitchFamily="18" charset="0"/>
              </a:rPr>
              <a:t>look</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either</a:t>
            </a:r>
            <a:r>
              <a:rPr lang="tr-TR" dirty="0">
                <a:latin typeface="Times New Roman" panose="02020603050405020304" pitchFamily="18" charset="0"/>
                <a:cs typeface="Times New Roman" panose="02020603050405020304" pitchFamily="18" charset="0"/>
              </a:rPr>
              <a:t>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figure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vase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ground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faces</a:t>
            </a:r>
            <a:r>
              <a:rPr lang="tr-TR" dirty="0">
                <a:latin typeface="Times New Roman" panose="02020603050405020304" pitchFamily="18" charset="0"/>
                <a:cs typeface="Times New Roman" panose="02020603050405020304" pitchFamily="18" charset="0"/>
              </a:rPr>
              <a:t>, but </a:t>
            </a:r>
            <a:r>
              <a:rPr lang="tr-TR" dirty="0" err="1">
                <a:latin typeface="Times New Roman" panose="02020603050405020304" pitchFamily="18" charset="0"/>
                <a:cs typeface="Times New Roman" panose="02020603050405020304" pitchFamily="18" charset="0"/>
              </a:rPr>
              <a:t>one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cannot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both</a:t>
            </a:r>
            <a:r>
              <a:rPr lang="tr-TR" dirty="0">
                <a:latin typeface="Times New Roman" panose="02020603050405020304" pitchFamily="18" charset="0"/>
                <a:cs typeface="Times New Roman" panose="02020603050405020304" pitchFamily="18" charset="0"/>
              </a:rPr>
              <a:t>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same</a:t>
            </a:r>
            <a:r>
              <a:rPr lang="tr-TR" dirty="0">
                <a:latin typeface="Times New Roman" panose="02020603050405020304" pitchFamily="18" charset="0"/>
                <a:cs typeface="Times New Roman" panose="02020603050405020304" pitchFamily="18" charset="0"/>
              </a:rPr>
              <a:t> time. </a:t>
            </a:r>
          </a:p>
          <a:p>
            <a:pPr algn="just"/>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approach</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person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takes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synchronic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diachronic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depends</a:t>
            </a:r>
            <a:r>
              <a:rPr lang="tr-TR" dirty="0">
                <a:latin typeface="Times New Roman" panose="02020603050405020304" pitchFamily="18" charset="0"/>
                <a:cs typeface="Times New Roman" panose="02020603050405020304" pitchFamily="18" charset="0"/>
              </a:rPr>
              <a:t> on </a:t>
            </a:r>
            <a:r>
              <a:rPr lang="tr-TR" dirty="0" err="1">
                <a:latin typeface="Times New Roman" panose="02020603050405020304" pitchFamily="18" charset="0"/>
                <a:cs typeface="Times New Roman" panose="02020603050405020304" pitchFamily="18" charset="0"/>
              </a:rPr>
              <a:t>what</a:t>
            </a:r>
            <a:r>
              <a:rPr lang="tr-TR" dirty="0">
                <a:latin typeface="Times New Roman" panose="02020603050405020304" pitchFamily="18" charset="0"/>
                <a:cs typeface="Times New Roman" panose="02020603050405020304" pitchFamily="18" charset="0"/>
              </a:rPr>
              <a:t> he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she</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trying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discover</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in </a:t>
            </a:r>
            <a:r>
              <a:rPr lang="tr-TR" dirty="0" err="1">
                <a:latin typeface="Times New Roman" panose="02020603050405020304" pitchFamily="18" charset="0"/>
                <a:cs typeface="Times New Roman" panose="02020603050405020304" pitchFamily="18" charset="0"/>
              </a:rPr>
              <a:t>this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example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about</a:t>
            </a:r>
            <a:r>
              <a:rPr lang="tr-TR" dirty="0">
                <a:latin typeface="Times New Roman" panose="02020603050405020304" pitchFamily="18" charset="0"/>
                <a:cs typeface="Times New Roman" panose="02020603050405020304" pitchFamily="18" charset="0"/>
              </a:rPr>
              <a:t> MTV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rap </a:t>
            </a:r>
            <a:r>
              <a:rPr lang="tr-TR" dirty="0" err="1">
                <a:latin typeface="Times New Roman" panose="02020603050405020304" pitchFamily="18" charset="0"/>
                <a:cs typeface="Times New Roman" panose="02020603050405020304" pitchFamily="18" charset="0"/>
              </a:rPr>
              <a:t>music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If</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taking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synchronic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view</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person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would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look</a:t>
            </a:r>
            <a:r>
              <a:rPr lang="tr-TR" dirty="0">
                <a:latin typeface="Times New Roman" panose="02020603050405020304" pitchFamily="18" charset="0"/>
                <a:cs typeface="Times New Roman" panose="02020603050405020304" pitchFamily="18" charset="0"/>
              </a:rPr>
              <a:t> at MTV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rap at a </a:t>
            </a:r>
            <a:r>
              <a:rPr lang="tr-TR" dirty="0" err="1">
                <a:latin typeface="Times New Roman" panose="02020603050405020304" pitchFamily="18" charset="0"/>
                <a:cs typeface="Times New Roman" panose="02020603050405020304" pitchFamily="18" charset="0"/>
              </a:rPr>
              <a:t>given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point</a:t>
            </a:r>
            <a:r>
              <a:rPr lang="tr-TR" dirty="0">
                <a:latin typeface="Times New Roman" panose="02020603050405020304" pitchFamily="18" charset="0"/>
                <a:cs typeface="Times New Roman" panose="02020603050405020304" pitchFamily="18" charset="0"/>
              </a:rPr>
              <a:t> in time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try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relate</a:t>
            </a:r>
            <a:r>
              <a:rPr lang="tr-TR" dirty="0">
                <a:latin typeface="Times New Roman" panose="02020603050405020304" pitchFamily="18" charset="0"/>
                <a:cs typeface="Times New Roman" panose="02020603050405020304" pitchFamily="18" charset="0"/>
              </a:rPr>
              <a:t> it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cultural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social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political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matters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If</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taking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diachronic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perspective</a:t>
            </a:r>
            <a:r>
              <a:rPr lang="tr-TR" dirty="0">
                <a:latin typeface="Times New Roman" panose="02020603050405020304" pitchFamily="18" charset="0"/>
                <a:cs typeface="Times New Roman" panose="02020603050405020304" pitchFamily="18" charset="0"/>
              </a:rPr>
              <a:t>, he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would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examine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way</a:t>
            </a:r>
            <a:r>
              <a:rPr lang="tr-TR" dirty="0">
                <a:latin typeface="Times New Roman" panose="02020603050405020304" pitchFamily="18" charset="0"/>
                <a:cs typeface="Times New Roman" panose="02020603050405020304" pitchFamily="18" charset="0"/>
              </a:rPr>
              <a:t> MTV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rap has </a:t>
            </a:r>
            <a:r>
              <a:rPr lang="tr-TR" dirty="0" err="1">
                <a:latin typeface="Times New Roman" panose="02020603050405020304" pitchFamily="18" charset="0"/>
                <a:cs typeface="Times New Roman" panose="02020603050405020304" pitchFamily="18" charset="0"/>
              </a:rPr>
              <a:t>evolved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over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years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important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figures</a:t>
            </a:r>
            <a:r>
              <a:rPr lang="tr-TR" dirty="0">
                <a:latin typeface="Times New Roman" panose="02020603050405020304" pitchFamily="18" charset="0"/>
                <a:cs typeface="Times New Roman" panose="02020603050405020304" pitchFamily="18" charset="0"/>
              </a:rPr>
              <a:t> in MTV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rap,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kind</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thing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Another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way</a:t>
            </a:r>
            <a:r>
              <a:rPr lang="tr-TR" dirty="0">
                <a:latin typeface="Times New Roman" panose="02020603050405020304" pitchFamily="18" charset="0"/>
                <a:cs typeface="Times New Roman" panose="02020603050405020304" pitchFamily="18" charset="0"/>
              </a:rPr>
              <a:t> an </a:t>
            </a:r>
            <a:r>
              <a:rPr lang="tr-TR" dirty="0" err="1">
                <a:latin typeface="Times New Roman" panose="02020603050405020304" pitchFamily="18" charset="0"/>
                <a:cs typeface="Times New Roman" panose="02020603050405020304" pitchFamily="18" charset="0"/>
              </a:rPr>
              <a:t>investigator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might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look</a:t>
            </a:r>
            <a:r>
              <a:rPr lang="tr-TR" dirty="0">
                <a:latin typeface="Times New Roman" panose="02020603050405020304" pitchFamily="18" charset="0"/>
                <a:cs typeface="Times New Roman" panose="02020603050405020304" pitchFamily="18" charset="0"/>
              </a:rPr>
              <a:t> at rap </a:t>
            </a:r>
            <a:r>
              <a:rPr lang="tr-TR" dirty="0" err="1">
                <a:latin typeface="Times New Roman" panose="02020603050405020304" pitchFamily="18" charset="0"/>
                <a:cs typeface="Times New Roman" panose="02020603050405020304" pitchFamily="18" charset="0"/>
              </a:rPr>
              <a:t>music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involves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relation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other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forms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African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American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expression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such</a:t>
            </a:r>
            <a:r>
              <a:rPr lang="tr-TR" dirty="0">
                <a:latin typeface="Times New Roman" panose="02020603050405020304" pitchFamily="18" charset="0"/>
                <a:cs typeface="Times New Roman" panose="02020603050405020304" pitchFamily="18" charset="0"/>
              </a:rPr>
              <a:t> as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doubles</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which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case</a:t>
            </a:r>
            <a:r>
              <a:rPr lang="tr-TR" dirty="0">
                <a:latin typeface="Times New Roman" panose="02020603050405020304" pitchFamily="18" charset="0"/>
                <a:cs typeface="Times New Roman" panose="02020603050405020304" pitchFamily="18" charset="0"/>
              </a:rPr>
              <a:t> he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would</a:t>
            </a:r>
            <a:r>
              <a:rPr lang="tr-TR" dirty="0">
                <a:latin typeface="Times New Roman" panose="02020603050405020304" pitchFamily="18" charset="0"/>
                <a:cs typeface="Times New Roman" panose="02020603050405020304" pitchFamily="18" charset="0"/>
              </a:rPr>
              <a:t> be </a:t>
            </a:r>
            <a:r>
              <a:rPr lang="tr-TR" dirty="0" err="1">
                <a:latin typeface="Times New Roman" panose="02020603050405020304" pitchFamily="18" charset="0"/>
                <a:cs typeface="Times New Roman" panose="02020603050405020304" pitchFamily="18" charset="0"/>
              </a:rPr>
              <a:t>looking</a:t>
            </a:r>
            <a:r>
              <a:rPr lang="tr-TR" dirty="0">
                <a:latin typeface="Times New Roman" panose="02020603050405020304" pitchFamily="18" charset="0"/>
                <a:cs typeface="Times New Roman" panose="02020603050405020304" pitchFamily="18" charset="0"/>
              </a:rPr>
              <a:t> at it in </a:t>
            </a:r>
            <a:r>
              <a:rPr lang="tr-TR" dirty="0" err="1">
                <a:latin typeface="Times New Roman" panose="02020603050405020304" pitchFamily="18" charset="0"/>
                <a:cs typeface="Times New Roman" panose="02020603050405020304" pitchFamily="18" charset="0"/>
              </a:rPr>
              <a:t>terms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its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historical</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connections</a:t>
            </a:r>
            <a:r>
              <a:rPr lang="tr-TR" dirty="0" smtClean="0">
                <a:latin typeface="Times New Roman" panose="02020603050405020304" pitchFamily="18" charset="0"/>
                <a:cs typeface="Times New Roman" panose="02020603050405020304" pitchFamily="18" charset="0"/>
              </a:rPr>
              <a:t>.</a:t>
            </a:r>
            <a:endParaRPr lang="tr-TR" dirty="0">
              <a:latin typeface="Times New Roman" panose="02020603050405020304" pitchFamily="18" charset="0"/>
              <a:cs typeface="Times New Roman" panose="02020603050405020304" pitchFamily="18" charset="0"/>
            </a:endParaRPr>
          </a:p>
          <a:p>
            <a:pPr marL="0" indent="0" algn="just">
              <a:buNone/>
            </a:pP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r>
              <a:rPr lang="tr-TR" dirty="0" err="1">
                <a:latin typeface="Times New Roman" panose="02020603050405020304" pitchFamily="18" charset="0"/>
                <a:cs typeface="Times New Roman" panose="02020603050405020304" pitchFamily="18" charset="0"/>
              </a:rPr>
              <a:t>F</a:t>
            </a:r>
            <a:r>
              <a:rPr lang="tr-TR" dirty="0" err="1" smtClean="0">
                <a:latin typeface="Times New Roman" panose="02020603050405020304" pitchFamily="18" charset="0"/>
                <a:cs typeface="Times New Roman" panose="02020603050405020304" pitchFamily="18" charset="0"/>
              </a:rPr>
              <a:t>inally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one</a:t>
            </a:r>
            <a:r>
              <a:rPr lang="tr-TR" dirty="0" smtClean="0">
                <a:latin typeface="Times New Roman" panose="02020603050405020304" pitchFamily="18" charset="0"/>
                <a:cs typeface="Times New Roman" panose="02020603050405020304" pitchFamily="18" charset="0"/>
              </a:rPr>
              <a:t> can say </a:t>
            </a:r>
            <a:r>
              <a:rPr lang="tr-TR" dirty="0" err="1" smtClean="0">
                <a:latin typeface="Times New Roman" panose="02020603050405020304" pitchFamily="18" charset="0"/>
                <a:cs typeface="Times New Roman" panose="02020603050405020304" pitchFamily="18" charset="0"/>
              </a:rPr>
              <a:t>that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semiotics</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semiology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focus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our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attention</a:t>
            </a:r>
            <a:r>
              <a:rPr lang="tr-TR" dirty="0">
                <a:latin typeface="Times New Roman" panose="02020603050405020304" pitchFamily="18" charset="0"/>
                <a:cs typeface="Times New Roman" panose="02020603050405020304" pitchFamily="18" charset="0"/>
              </a:rPr>
              <a:t> on how </a:t>
            </a:r>
            <a:r>
              <a:rPr lang="tr-TR" dirty="0" err="1">
                <a:latin typeface="Times New Roman" panose="02020603050405020304" pitchFamily="18" charset="0"/>
                <a:cs typeface="Times New Roman" panose="02020603050405020304" pitchFamily="18" charset="0"/>
              </a:rPr>
              <a:t>people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generate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meanings</a:t>
            </a:r>
            <a:r>
              <a:rPr lang="tr-TR" dirty="0">
                <a:latin typeface="Times New Roman" panose="02020603050405020304" pitchFamily="18" charset="0"/>
                <a:cs typeface="Times New Roman" panose="02020603050405020304" pitchFamily="18" charset="0"/>
              </a:rPr>
              <a:t>--in </a:t>
            </a:r>
            <a:r>
              <a:rPr lang="tr-TR" dirty="0" err="1">
                <a:latin typeface="Times New Roman" panose="02020603050405020304" pitchFamily="18" charset="0"/>
                <a:cs typeface="Times New Roman" panose="02020603050405020304" pitchFamily="18" charset="0"/>
              </a:rPr>
              <a:t>their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use</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language</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their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behaviour</a:t>
            </a:r>
            <a:r>
              <a:rPr lang="tr-TR" dirty="0">
                <a:latin typeface="Times New Roman" panose="02020603050405020304" pitchFamily="18" charset="0"/>
                <a:cs typeface="Times New Roman" panose="02020603050405020304" pitchFamily="18" charset="0"/>
              </a:rPr>
              <a:t> (body </a:t>
            </a:r>
            <a:r>
              <a:rPr lang="tr-TR" dirty="0" err="1">
                <a:latin typeface="Times New Roman" panose="02020603050405020304" pitchFamily="18" charset="0"/>
                <a:cs typeface="Times New Roman" panose="02020603050405020304" pitchFamily="18" charset="0"/>
              </a:rPr>
              <a:t>language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dress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facial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expression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so</a:t>
            </a:r>
            <a:r>
              <a:rPr lang="tr-TR" dirty="0">
                <a:latin typeface="Times New Roman" panose="02020603050405020304" pitchFamily="18" charset="0"/>
                <a:cs typeface="Times New Roman" panose="02020603050405020304" pitchFamily="18" charset="0"/>
              </a:rPr>
              <a:t> on),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creative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texts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all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kinds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Everyone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tries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make</a:t>
            </a:r>
            <a:r>
              <a:rPr lang="tr-TR" dirty="0">
                <a:latin typeface="Times New Roman" panose="02020603050405020304" pitchFamily="18" charset="0"/>
                <a:cs typeface="Times New Roman" panose="02020603050405020304" pitchFamily="18" charset="0"/>
              </a:rPr>
              <a:t> sense of </a:t>
            </a:r>
            <a:r>
              <a:rPr lang="tr-TR" dirty="0" err="1">
                <a:latin typeface="Times New Roman" panose="02020603050405020304" pitchFamily="18" charset="0"/>
                <a:cs typeface="Times New Roman" panose="02020603050405020304" pitchFamily="18" charset="0"/>
              </a:rPr>
              <a:t>human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behaviour</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our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everyday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lives</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novels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read</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films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television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shows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see</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concerts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attend</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sports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events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watch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participate</a:t>
            </a:r>
            <a:r>
              <a:rPr lang="tr-TR" dirty="0">
                <a:latin typeface="Times New Roman" panose="02020603050405020304" pitchFamily="18" charset="0"/>
                <a:cs typeface="Times New Roman" panose="02020603050405020304" pitchFamily="18" charset="0"/>
              </a:rPr>
              <a:t> in--</a:t>
            </a:r>
            <a:r>
              <a:rPr lang="tr-TR" dirty="0" err="1">
                <a:latin typeface="Times New Roman" panose="02020603050405020304" pitchFamily="18" charset="0"/>
                <a:cs typeface="Times New Roman" panose="02020603050405020304" pitchFamily="18" charset="0"/>
              </a:rPr>
              <a:t>humans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meaning-generating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meaning-interpreting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animals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whatever</a:t>
            </a:r>
            <a:r>
              <a:rPr lang="tr-TR" dirty="0">
                <a:latin typeface="Times New Roman" panose="02020603050405020304" pitchFamily="18" charset="0"/>
                <a:cs typeface="Times New Roman" panose="02020603050405020304" pitchFamily="18" charset="0"/>
              </a:rPr>
              <a:t> else </a:t>
            </a:r>
            <a:r>
              <a:rPr lang="tr-TR" dirty="0" err="1">
                <a:latin typeface="Times New Roman" panose="02020603050405020304" pitchFamily="18" charset="0"/>
                <a:cs typeface="Times New Roman" panose="02020603050405020304" pitchFamily="18" charset="0"/>
              </a:rPr>
              <a:t>we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always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sending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messages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always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receiving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interpreting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messages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others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send</a:t>
            </a:r>
            <a:r>
              <a:rPr lang="tr-TR" dirty="0">
                <a:latin typeface="Times New Roman" panose="02020603050405020304" pitchFamily="18" charset="0"/>
                <a:cs typeface="Times New Roman" panose="02020603050405020304" pitchFamily="18" charset="0"/>
              </a:rPr>
              <a:t> us. </a:t>
            </a:r>
            <a:r>
              <a:rPr lang="tr-TR" dirty="0" err="1">
                <a:latin typeface="Times New Roman" panose="02020603050405020304" pitchFamily="18" charset="0"/>
                <a:cs typeface="Times New Roman" panose="02020603050405020304" pitchFamily="18" charset="0"/>
              </a:rPr>
              <a:t>What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semiotics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semiology</a:t>
            </a:r>
            <a:r>
              <a:rPr lang="tr-TR" dirty="0">
                <a:latin typeface="Times New Roman" panose="02020603050405020304" pitchFamily="18" charset="0"/>
                <a:cs typeface="Times New Roman" panose="02020603050405020304" pitchFamily="18" charset="0"/>
              </a:rPr>
              <a:t> do is </a:t>
            </a:r>
            <a:r>
              <a:rPr lang="tr-TR" dirty="0" err="1">
                <a:latin typeface="Times New Roman" panose="02020603050405020304" pitchFamily="18" charset="0"/>
                <a:cs typeface="Times New Roman" panose="02020603050405020304" pitchFamily="18" charset="0"/>
              </a:rPr>
              <a:t>provide</a:t>
            </a:r>
            <a:r>
              <a:rPr lang="tr-TR" dirty="0">
                <a:latin typeface="Times New Roman" panose="02020603050405020304" pitchFamily="18" charset="0"/>
                <a:cs typeface="Times New Roman" panose="02020603050405020304" pitchFamily="18" charset="0"/>
              </a:rPr>
              <a:t> us </a:t>
            </a:r>
            <a:r>
              <a:rPr lang="tr-TR" dirty="0" err="1">
                <a:latin typeface="Times New Roman" panose="02020603050405020304" pitchFamily="18" charset="0"/>
                <a:cs typeface="Times New Roman" panose="02020603050405020304" pitchFamily="18" charset="0"/>
              </a:rPr>
              <a:t>with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more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refined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sophisticated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ways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interpreting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these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messages-and</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sending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them</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particular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provide</a:t>
            </a:r>
            <a:r>
              <a:rPr lang="tr-TR" dirty="0">
                <a:latin typeface="Times New Roman" panose="02020603050405020304" pitchFamily="18" charset="0"/>
                <a:cs typeface="Times New Roman" panose="02020603050405020304" pitchFamily="18" charset="0"/>
              </a:rPr>
              <a:t> us </a:t>
            </a:r>
            <a:r>
              <a:rPr lang="tr-TR" dirty="0" err="1">
                <a:latin typeface="Times New Roman" panose="02020603050405020304" pitchFamily="18" charset="0"/>
                <a:cs typeface="Times New Roman" panose="02020603050405020304" pitchFamily="18" charset="0"/>
              </a:rPr>
              <a:t>with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methods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analyzing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texts</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cultures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cultures</a:t>
            </a:r>
            <a:r>
              <a:rPr lang="tr-TR" dirty="0">
                <a:latin typeface="Times New Roman" panose="02020603050405020304" pitchFamily="18" charset="0"/>
                <a:cs typeface="Times New Roman" panose="02020603050405020304" pitchFamily="18" charset="0"/>
              </a:rPr>
              <a:t> as </a:t>
            </a:r>
            <a:r>
              <a:rPr lang="tr-TR" dirty="0" err="1">
                <a:latin typeface="Times New Roman" panose="02020603050405020304" pitchFamily="18" charset="0"/>
                <a:cs typeface="Times New Roman" panose="02020603050405020304" pitchFamily="18" charset="0"/>
              </a:rPr>
              <a:t>texts</a:t>
            </a:r>
            <a:r>
              <a:rPr lang="tr-TR"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6731510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07577"/>
            <a:ext cx="10515600" cy="762000"/>
          </a:xfrm>
        </p:spPr>
        <p:txBody>
          <a:bodyPr>
            <a:normAutofit/>
          </a:bodyPr>
          <a:lstStyle/>
          <a:p>
            <a:pPr algn="ctr"/>
            <a:r>
              <a:rPr lang="tr-TR" b="1" dirty="0" err="1" smtClean="0">
                <a:solidFill>
                  <a:srgbClr val="C00000"/>
                </a:solidFill>
                <a:latin typeface="Times New Roman" panose="02020603050405020304" pitchFamily="18" charset="0"/>
                <a:cs typeface="Times New Roman" panose="02020603050405020304" pitchFamily="18" charset="0"/>
              </a:rPr>
              <a:t>References</a:t>
            </a:r>
            <a:endParaRPr lang="tr-TR" b="1" dirty="0">
              <a:solidFill>
                <a:srgbClr val="C0000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838200" y="995082"/>
            <a:ext cx="10515600" cy="5181881"/>
          </a:xfrm>
        </p:spPr>
        <p:txBody>
          <a:bodyPr/>
          <a:lstStyle/>
          <a:p>
            <a:r>
              <a:rPr lang="tr-TR" dirty="0">
                <a:hlinkClick r:id="rId2"/>
              </a:rPr>
              <a:t>https://</a:t>
            </a:r>
            <a:r>
              <a:rPr lang="tr-TR" dirty="0" smtClean="0">
                <a:hlinkClick r:id="rId2"/>
              </a:rPr>
              <a:t>study.com/academy/lesson/what-is-semiotics-definition-examples.html</a:t>
            </a:r>
            <a:endParaRPr lang="tr-TR" dirty="0" smtClean="0"/>
          </a:p>
          <a:p>
            <a:r>
              <a:rPr lang="tr-TR" dirty="0">
                <a:hlinkClick r:id="rId3"/>
              </a:rPr>
              <a:t>http://www.dartmouth.edu/~</a:t>
            </a:r>
            <a:r>
              <a:rPr lang="tr-TR" dirty="0" smtClean="0">
                <a:hlinkClick r:id="rId3"/>
              </a:rPr>
              <a:t>engl5vr/Berger.html</a:t>
            </a:r>
            <a:endParaRPr lang="tr-TR" dirty="0" smtClean="0"/>
          </a:p>
          <a:p>
            <a:endParaRPr lang="tr-TR" dirty="0" smtClean="0"/>
          </a:p>
          <a:p>
            <a:endParaRPr lang="tr-TR" dirty="0"/>
          </a:p>
        </p:txBody>
      </p:sp>
    </p:spTree>
    <p:extLst>
      <p:ext uri="{BB962C8B-B14F-4D97-AF65-F5344CB8AC3E}">
        <p14:creationId xmlns:p14="http://schemas.microsoft.com/office/powerpoint/2010/main" val="2512859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594099"/>
          </a:xfrm>
        </p:spPr>
        <p:txBody>
          <a:bodyPr>
            <a:normAutofit fontScale="90000"/>
          </a:bodyPr>
          <a:lstStyle/>
          <a:p>
            <a:pPr algn="ctr"/>
            <a:r>
              <a:rPr lang="tr-TR" b="1" dirty="0" err="1" smtClean="0">
                <a:solidFill>
                  <a:srgbClr val="C00000"/>
                </a:solidFill>
                <a:latin typeface="Times New Roman" panose="02020603050405020304" pitchFamily="18" charset="0"/>
                <a:cs typeface="Times New Roman" panose="02020603050405020304" pitchFamily="18" charset="0"/>
              </a:rPr>
              <a:t>Sign</a:t>
            </a:r>
            <a:r>
              <a:rPr lang="tr-TR" b="1" dirty="0">
                <a:solidFill>
                  <a:srgbClr val="C00000"/>
                </a:solidFill>
                <a:latin typeface="Times New Roman" panose="02020603050405020304" pitchFamily="18" charset="0"/>
                <a:cs typeface="Times New Roman" panose="02020603050405020304" pitchFamily="18" charset="0"/>
              </a:rPr>
              <a:t> </a:t>
            </a:r>
            <a:r>
              <a:rPr lang="tr-TR" b="1" dirty="0" err="1" smtClean="0">
                <a:solidFill>
                  <a:srgbClr val="C00000"/>
                </a:solidFill>
                <a:latin typeface="Times New Roman" panose="02020603050405020304" pitchFamily="18" charset="0"/>
                <a:cs typeface="Times New Roman" panose="02020603050405020304" pitchFamily="18" charset="0"/>
              </a:rPr>
              <a:t>and</a:t>
            </a:r>
            <a:r>
              <a:rPr lang="tr-TR" b="1" dirty="0" smtClean="0">
                <a:solidFill>
                  <a:srgbClr val="C00000"/>
                </a:solidFill>
                <a:latin typeface="Times New Roman" panose="02020603050405020304" pitchFamily="18" charset="0"/>
                <a:cs typeface="Times New Roman" panose="02020603050405020304" pitchFamily="18" charset="0"/>
              </a:rPr>
              <a:t> </a:t>
            </a:r>
            <a:r>
              <a:rPr lang="tr-TR" b="1" dirty="0" err="1" smtClean="0">
                <a:solidFill>
                  <a:srgbClr val="C00000"/>
                </a:solidFill>
                <a:latin typeface="Times New Roman" panose="02020603050405020304" pitchFamily="18" charset="0"/>
                <a:cs typeface="Times New Roman" panose="02020603050405020304" pitchFamily="18" charset="0"/>
              </a:rPr>
              <a:t>meaning</a:t>
            </a:r>
            <a:r>
              <a:rPr lang="tr-TR" b="1" dirty="0" smtClean="0">
                <a:solidFill>
                  <a:srgbClr val="C00000"/>
                </a:solidFill>
                <a:latin typeface="Times New Roman" panose="02020603050405020304" pitchFamily="18" charset="0"/>
                <a:cs typeface="Times New Roman" panose="02020603050405020304" pitchFamily="18" charset="0"/>
              </a:rPr>
              <a:t>: </a:t>
            </a:r>
            <a:r>
              <a:rPr lang="tr-TR" b="1" dirty="0" err="1" smtClean="0">
                <a:solidFill>
                  <a:srgbClr val="C00000"/>
                </a:solidFill>
                <a:latin typeface="Times New Roman" panose="02020603050405020304" pitchFamily="18" charset="0"/>
                <a:cs typeface="Times New Roman" panose="02020603050405020304" pitchFamily="18" charset="0"/>
              </a:rPr>
              <a:t>connotation</a:t>
            </a:r>
            <a:endParaRPr lang="tr-TR" b="1" dirty="0">
              <a:solidFill>
                <a:srgbClr val="C0000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838200" y="1111624"/>
            <a:ext cx="10515600" cy="5065339"/>
          </a:xfrm>
        </p:spPr>
        <p:txBody>
          <a:bodyPr>
            <a:normAutofit fontScale="62500" lnSpcReduction="20000"/>
          </a:bodyPr>
          <a:lstStyle/>
          <a:p>
            <a:pPr marL="0" indent="0" algn="just">
              <a:buNone/>
            </a:pPr>
            <a:r>
              <a:rPr lang="tr-TR" dirty="0" err="1">
                <a:latin typeface="Times New Roman" panose="02020603050405020304" pitchFamily="18" charset="0"/>
                <a:cs typeface="Times New Roman" panose="02020603050405020304" pitchFamily="18" charset="0"/>
              </a:rPr>
              <a:t>Connotation</a:t>
            </a:r>
            <a:r>
              <a:rPr lang="tr-TR" dirty="0">
                <a:latin typeface="Times New Roman" panose="02020603050405020304" pitchFamily="18" charset="0"/>
                <a:cs typeface="Times New Roman" panose="02020603050405020304" pitchFamily="18" charset="0"/>
              </a:rPr>
              <a:t> is a </a:t>
            </a:r>
            <a:r>
              <a:rPr lang="tr-TR" dirty="0" err="1">
                <a:latin typeface="Times New Roman" panose="02020603050405020304" pitchFamily="18" charset="0"/>
                <a:cs typeface="Times New Roman" panose="02020603050405020304" pitchFamily="18" charset="0"/>
              </a:rPr>
              <a:t>term</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used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describe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cultural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meanings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attached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term-and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extension</a:t>
            </a:r>
            <a:r>
              <a:rPr lang="tr-TR" dirty="0">
                <a:latin typeface="Times New Roman" panose="02020603050405020304" pitchFamily="18" charset="0"/>
                <a:cs typeface="Times New Roman" panose="02020603050405020304" pitchFamily="18" charset="0"/>
              </a:rPr>
              <a:t>, an </a:t>
            </a:r>
            <a:r>
              <a:rPr lang="tr-TR" dirty="0" err="1">
                <a:latin typeface="Times New Roman" panose="02020603050405020304" pitchFamily="18" charset="0"/>
                <a:cs typeface="Times New Roman" panose="02020603050405020304" pitchFamily="18" charset="0"/>
              </a:rPr>
              <a:t>image</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figure</a:t>
            </a:r>
            <a:r>
              <a:rPr lang="tr-TR" dirty="0">
                <a:latin typeface="Times New Roman" panose="02020603050405020304" pitchFamily="18" charset="0"/>
                <a:cs typeface="Times New Roman" panose="02020603050405020304" pitchFamily="18" charset="0"/>
              </a:rPr>
              <a:t> in a </a:t>
            </a:r>
            <a:r>
              <a:rPr lang="tr-TR" dirty="0" err="1">
                <a:latin typeface="Times New Roman" panose="02020603050405020304" pitchFamily="18" charset="0"/>
                <a:cs typeface="Times New Roman" panose="02020603050405020304" pitchFamily="18" charset="0"/>
              </a:rPr>
              <a:t>text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even</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text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contrast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denotation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refers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literal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meaning</a:t>
            </a:r>
            <a:r>
              <a:rPr lang="tr-TR" dirty="0">
                <a:latin typeface="Times New Roman" panose="02020603050405020304" pitchFamily="18" charset="0"/>
                <a:cs typeface="Times New Roman" panose="02020603050405020304" pitchFamily="18" charset="0"/>
              </a:rPr>
              <a:t> of a </a:t>
            </a:r>
            <a:r>
              <a:rPr lang="tr-TR" dirty="0" err="1">
                <a:latin typeface="Times New Roman" panose="02020603050405020304" pitchFamily="18" charset="0"/>
                <a:cs typeface="Times New Roman" panose="02020603050405020304" pitchFamily="18" charset="0"/>
              </a:rPr>
              <a:t>term</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figure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text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so</a:t>
            </a:r>
            <a:r>
              <a:rPr lang="tr-TR" dirty="0">
                <a:latin typeface="Times New Roman" panose="02020603050405020304" pitchFamily="18" charset="0"/>
                <a:cs typeface="Times New Roman" panose="02020603050405020304" pitchFamily="18" charset="0"/>
              </a:rPr>
              <a:t> on. </a:t>
            </a:r>
            <a:r>
              <a:rPr lang="tr-TR" dirty="0" err="1">
                <a:latin typeface="Times New Roman" panose="02020603050405020304" pitchFamily="18" charset="0"/>
                <a:cs typeface="Times New Roman" panose="02020603050405020304" pitchFamily="18" charset="0"/>
              </a:rPr>
              <a:t>Connotation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comes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from</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Latin </a:t>
            </a:r>
            <a:r>
              <a:rPr lang="tr-TR" dirty="0" err="1">
                <a:latin typeface="Times New Roman" panose="02020603050405020304" pitchFamily="18" charset="0"/>
                <a:cs typeface="Times New Roman" panose="02020603050405020304" pitchFamily="18" charset="0"/>
              </a:rPr>
              <a:t>connotare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mark </a:t>
            </a:r>
            <a:r>
              <a:rPr lang="tr-TR" dirty="0" err="1">
                <a:latin typeface="Times New Roman" panose="02020603050405020304" pitchFamily="18" charset="0"/>
                <a:cs typeface="Times New Roman" panose="02020603050405020304" pitchFamily="18" charset="0"/>
              </a:rPr>
              <a:t>along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with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Thus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connotation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deals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with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historic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symbolic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emotional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matters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suggested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along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with</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term</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Take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figure</a:t>
            </a:r>
            <a:r>
              <a:rPr lang="tr-TR" dirty="0">
                <a:latin typeface="Times New Roman" panose="02020603050405020304" pitchFamily="18" charset="0"/>
                <a:cs typeface="Times New Roman" panose="02020603050405020304" pitchFamily="18" charset="0"/>
              </a:rPr>
              <a:t> of James Bond as an </a:t>
            </a:r>
            <a:r>
              <a:rPr lang="tr-TR" dirty="0" err="1">
                <a:latin typeface="Times New Roman" panose="02020603050405020304" pitchFamily="18" charset="0"/>
                <a:cs typeface="Times New Roman" panose="02020603050405020304" pitchFamily="18" charset="0"/>
              </a:rPr>
              <a:t>example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From</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denotative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point</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view</a:t>
            </a:r>
            <a:r>
              <a:rPr lang="tr-TR" dirty="0">
                <a:latin typeface="Times New Roman" panose="02020603050405020304" pitchFamily="18" charset="0"/>
                <a:cs typeface="Times New Roman" panose="02020603050405020304" pitchFamily="18" charset="0"/>
              </a:rPr>
              <a:t>, he is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hero</a:t>
            </a:r>
            <a:r>
              <a:rPr lang="tr-TR" dirty="0">
                <a:latin typeface="Times New Roman" panose="02020603050405020304" pitchFamily="18" charset="0"/>
                <a:cs typeface="Times New Roman" panose="02020603050405020304" pitchFamily="18" charset="0"/>
              </a:rPr>
              <a:t> of a </a:t>
            </a:r>
            <a:r>
              <a:rPr lang="tr-TR" dirty="0" err="1">
                <a:latin typeface="Times New Roman" panose="02020603050405020304" pitchFamily="18" charset="0"/>
                <a:cs typeface="Times New Roman" panose="02020603050405020304" pitchFamily="18" charset="0"/>
              </a:rPr>
              <a:t>number</a:t>
            </a:r>
            <a:r>
              <a:rPr lang="tr-TR" dirty="0">
                <a:latin typeface="Times New Roman" panose="02020603050405020304" pitchFamily="18" charset="0"/>
                <a:cs typeface="Times New Roman" panose="02020603050405020304" pitchFamily="18" charset="0"/>
              </a:rPr>
              <a:t> of popular </a:t>
            </a:r>
            <a:r>
              <a:rPr lang="tr-TR" dirty="0" err="1">
                <a:latin typeface="Times New Roman" panose="02020603050405020304" pitchFamily="18" charset="0"/>
                <a:cs typeface="Times New Roman" panose="02020603050405020304" pitchFamily="18" charset="0"/>
              </a:rPr>
              <a:t>spy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novels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films</a:t>
            </a:r>
            <a:r>
              <a:rPr lang="tr-TR" dirty="0">
                <a:latin typeface="Times New Roman" panose="02020603050405020304" pitchFamily="18" charset="0"/>
                <a:cs typeface="Times New Roman" panose="02020603050405020304" pitchFamily="18" charset="0"/>
              </a:rPr>
              <a:t>. But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connotations</a:t>
            </a:r>
            <a:r>
              <a:rPr lang="tr-TR" dirty="0">
                <a:latin typeface="Times New Roman" panose="02020603050405020304" pitchFamily="18" charset="0"/>
                <a:cs typeface="Times New Roman" panose="02020603050405020304" pitchFamily="18" charset="0"/>
              </a:rPr>
              <a:t> of James Bond </a:t>
            </a:r>
            <a:r>
              <a:rPr lang="tr-TR" dirty="0" err="1">
                <a:latin typeface="Times New Roman" panose="02020603050405020304" pitchFamily="18" charset="0"/>
                <a:cs typeface="Times New Roman" panose="02020603050405020304" pitchFamily="18" charset="0"/>
              </a:rPr>
              <a:t>extend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such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matters</a:t>
            </a:r>
            <a:r>
              <a:rPr lang="tr-TR" dirty="0">
                <a:latin typeface="Times New Roman" panose="02020603050405020304" pitchFamily="18" charset="0"/>
                <a:cs typeface="Times New Roman" panose="02020603050405020304" pitchFamily="18" charset="0"/>
              </a:rPr>
              <a:t> as </a:t>
            </a:r>
            <a:r>
              <a:rPr lang="tr-TR" dirty="0" err="1">
                <a:latin typeface="Times New Roman" panose="02020603050405020304" pitchFamily="18" charset="0"/>
                <a:cs typeface="Times New Roman" panose="02020603050405020304" pitchFamily="18" charset="0"/>
              </a:rPr>
              <a:t>sexism</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racism</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absurd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images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British </a:t>
            </a:r>
            <a:r>
              <a:rPr lang="tr-TR" dirty="0" err="1">
                <a:latin typeface="Times New Roman" panose="02020603050405020304" pitchFamily="18" charset="0"/>
                <a:cs typeface="Times New Roman" panose="02020603050405020304" pitchFamily="18" charset="0"/>
              </a:rPr>
              <a:t>held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others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Bond's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personal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idiosyncrasies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nature</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British  </a:t>
            </a:r>
            <a:r>
              <a:rPr lang="tr-TR" dirty="0" err="1">
                <a:latin typeface="Times New Roman" panose="02020603050405020304" pitchFamily="18" charset="0"/>
                <a:cs typeface="Times New Roman" panose="02020603050405020304" pitchFamily="18" charset="0"/>
              </a:rPr>
              <a:t>intelligence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establishment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Cold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War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images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Americans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Russians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so</a:t>
            </a:r>
            <a:r>
              <a:rPr lang="tr-TR" dirty="0">
                <a:latin typeface="Times New Roman" panose="02020603050405020304" pitchFamily="18" charset="0"/>
                <a:cs typeface="Times New Roman" panose="02020603050405020304" pitchFamily="18" charset="0"/>
              </a:rPr>
              <a:t> on. </a:t>
            </a:r>
            <a:r>
              <a:rPr lang="tr-TR" dirty="0" err="1">
                <a:latin typeface="Times New Roman" panose="02020603050405020304" pitchFamily="18" charset="0"/>
                <a:cs typeface="Times New Roman" panose="02020603050405020304" pitchFamily="18" charset="0"/>
              </a:rPr>
              <a:t>In</a:t>
            </a:r>
            <a:r>
              <a:rPr lang="tr-TR" dirty="0">
                <a:latin typeface="Times New Roman" panose="02020603050405020304" pitchFamily="18" charset="0"/>
                <a:cs typeface="Times New Roman" panose="02020603050405020304" pitchFamily="18" charset="0"/>
              </a:rPr>
              <a:t> his </a:t>
            </a:r>
            <a:r>
              <a:rPr lang="tr-TR" dirty="0" err="1">
                <a:latin typeface="Times New Roman" panose="02020603050405020304" pitchFamily="18" charset="0"/>
                <a:cs typeface="Times New Roman" panose="02020603050405020304" pitchFamily="18" charset="0"/>
              </a:rPr>
              <a:t>Mythologies</a:t>
            </a:r>
            <a:r>
              <a:rPr lang="tr-TR" dirty="0">
                <a:latin typeface="Times New Roman" panose="02020603050405020304" pitchFamily="18" charset="0"/>
                <a:cs typeface="Times New Roman" panose="02020603050405020304" pitchFamily="18" charset="0"/>
              </a:rPr>
              <a:t> (1972), </a:t>
            </a:r>
            <a:r>
              <a:rPr lang="tr-TR" dirty="0" err="1">
                <a:latin typeface="Times New Roman" panose="02020603050405020304" pitchFamily="18" charset="0"/>
                <a:cs typeface="Times New Roman" panose="02020603050405020304" pitchFamily="18" charset="0"/>
              </a:rPr>
              <a:t>Roland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Barthes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deals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with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mythic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significance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could</a:t>
            </a:r>
            <a:r>
              <a:rPr lang="tr-TR" dirty="0">
                <a:latin typeface="Times New Roman" panose="02020603050405020304" pitchFamily="18" charset="0"/>
                <a:cs typeface="Times New Roman" panose="02020603050405020304" pitchFamily="18" charset="0"/>
              </a:rPr>
              <a:t> be </a:t>
            </a:r>
            <a:r>
              <a:rPr lang="tr-TR" dirty="0" err="1">
                <a:latin typeface="Times New Roman" panose="02020603050405020304" pitchFamily="18" charset="0"/>
                <a:cs typeface="Times New Roman" panose="02020603050405020304" pitchFamily="18" charset="0"/>
              </a:rPr>
              <a:t>called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cultural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connotations</a:t>
            </a:r>
            <a:r>
              <a:rPr lang="tr-TR" dirty="0">
                <a:latin typeface="Times New Roman" panose="02020603050405020304" pitchFamily="18" charset="0"/>
                <a:cs typeface="Times New Roman" panose="02020603050405020304" pitchFamily="18" charset="0"/>
              </a:rPr>
              <a:t> of a </a:t>
            </a:r>
            <a:r>
              <a:rPr lang="tr-TR" dirty="0" err="1">
                <a:latin typeface="Times New Roman" panose="02020603050405020304" pitchFamily="18" charset="0"/>
                <a:cs typeface="Times New Roman" panose="02020603050405020304" pitchFamily="18" charset="0"/>
              </a:rPr>
              <a:t>number</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phenomena</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everyday</a:t>
            </a:r>
            <a:r>
              <a:rPr lang="tr-TR" dirty="0">
                <a:latin typeface="Times New Roman" panose="02020603050405020304" pitchFamily="18" charset="0"/>
                <a:cs typeface="Times New Roman" panose="02020603050405020304" pitchFamily="18" charset="0"/>
              </a:rPr>
              <a:t>. life in France, </a:t>
            </a:r>
            <a:r>
              <a:rPr lang="tr-TR" dirty="0" err="1">
                <a:latin typeface="Times New Roman" panose="02020603050405020304" pitchFamily="18" charset="0"/>
                <a:cs typeface="Times New Roman" panose="02020603050405020304" pitchFamily="18" charset="0"/>
              </a:rPr>
              <a:t>such</a:t>
            </a:r>
            <a:r>
              <a:rPr lang="tr-TR" dirty="0">
                <a:latin typeface="Times New Roman" panose="02020603050405020304" pitchFamily="18" charset="0"/>
                <a:cs typeface="Times New Roman" panose="02020603050405020304" pitchFamily="18" charset="0"/>
              </a:rPr>
              <a:t> as </a:t>
            </a:r>
            <a:r>
              <a:rPr lang="tr-TR" dirty="0" err="1">
                <a:latin typeface="Times New Roman" panose="02020603050405020304" pitchFamily="18" charset="0"/>
                <a:cs typeface="Times New Roman" panose="02020603050405020304" pitchFamily="18" charset="0"/>
              </a:rPr>
              <a:t>wres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tling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steak</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chips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toys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Garbo's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face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striptease</a:t>
            </a:r>
            <a:r>
              <a:rPr lang="tr-TR" dirty="0">
                <a:latin typeface="Times New Roman" panose="02020603050405020304" pitchFamily="18" charset="0"/>
                <a:cs typeface="Times New Roman" panose="02020603050405020304" pitchFamily="18" charset="0"/>
              </a:rPr>
              <a:t>. His </a:t>
            </a:r>
            <a:r>
              <a:rPr lang="tr-TR" dirty="0" err="1">
                <a:latin typeface="Times New Roman" panose="02020603050405020304" pitchFamily="18" charset="0"/>
                <a:cs typeface="Times New Roman" panose="02020603050405020304" pitchFamily="18" charset="0"/>
              </a:rPr>
              <a:t>purpose</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take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world</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what-goes-without-saying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show</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connotations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which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reveal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themselves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generally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be </a:t>
            </a:r>
            <a:r>
              <a:rPr lang="tr-TR" dirty="0" err="1">
                <a:latin typeface="Times New Roman" panose="02020603050405020304" pitchFamily="18" charset="0"/>
                <a:cs typeface="Times New Roman" panose="02020603050405020304" pitchFamily="18" charset="0"/>
              </a:rPr>
              <a:t>ideo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logical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matters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connected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with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them</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example</a:t>
            </a:r>
            <a:r>
              <a:rPr lang="tr-TR" dirty="0">
                <a:latin typeface="Times New Roman" panose="02020603050405020304" pitchFamily="18" charset="0"/>
                <a:cs typeface="Times New Roman" panose="02020603050405020304" pitchFamily="18" charset="0"/>
              </a:rPr>
              <a:t>, he </a:t>
            </a:r>
            <a:r>
              <a:rPr lang="tr-TR" dirty="0" err="1">
                <a:latin typeface="Times New Roman" panose="02020603050405020304" pitchFamily="18" charset="0"/>
                <a:cs typeface="Times New Roman" panose="02020603050405020304" pitchFamily="18" charset="0"/>
              </a:rPr>
              <a:t>notes</a:t>
            </a:r>
            <a:r>
              <a:rPr lang="tr-TR" dirty="0">
                <a:latin typeface="Times New Roman" panose="02020603050405020304" pitchFamily="18" charset="0"/>
                <a:cs typeface="Times New Roman" panose="02020603050405020304" pitchFamily="18" charset="0"/>
              </a:rPr>
              <a:t> in a </a:t>
            </a:r>
            <a:r>
              <a:rPr lang="tr-TR" dirty="0" err="1">
                <a:latin typeface="Times New Roman" panose="02020603050405020304" pitchFamily="18" charset="0"/>
                <a:cs typeface="Times New Roman" panose="02020603050405020304" pitchFamily="18" charset="0"/>
              </a:rPr>
              <a:t>discussion</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toys</a:t>
            </a:r>
            <a:r>
              <a:rPr lang="tr-TR" dirty="0">
                <a:latin typeface="Times New Roman" panose="02020603050405020304" pitchFamily="18" charset="0"/>
                <a:cs typeface="Times New Roman" panose="02020603050405020304" pitchFamily="18" charset="0"/>
              </a:rPr>
              <a:t> in France: French </a:t>
            </a:r>
            <a:r>
              <a:rPr lang="tr-TR" dirty="0" err="1">
                <a:latin typeface="Times New Roman" panose="02020603050405020304" pitchFamily="18" charset="0"/>
                <a:cs typeface="Times New Roman" panose="02020603050405020304" pitchFamily="18" charset="0"/>
              </a:rPr>
              <a:t>toys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always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mean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something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this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something</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always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entirely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socialized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constituted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myths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techniques</a:t>
            </a:r>
            <a:r>
              <a:rPr lang="tr-TR" dirty="0">
                <a:latin typeface="Times New Roman" panose="02020603050405020304" pitchFamily="18" charset="0"/>
                <a:cs typeface="Times New Roman" panose="02020603050405020304" pitchFamily="18" charset="0"/>
              </a:rPr>
              <a:t> of modern </a:t>
            </a:r>
            <a:r>
              <a:rPr lang="tr-TR" dirty="0" err="1">
                <a:latin typeface="Times New Roman" panose="02020603050405020304" pitchFamily="18" charset="0"/>
                <a:cs typeface="Times New Roman" panose="02020603050405020304" pitchFamily="18" charset="0"/>
              </a:rPr>
              <a:t>adult</a:t>
            </a:r>
            <a:r>
              <a:rPr lang="tr-TR" dirty="0">
                <a:latin typeface="Times New Roman" panose="02020603050405020304" pitchFamily="18" charset="0"/>
                <a:cs typeface="Times New Roman" panose="02020603050405020304" pitchFamily="18" charset="0"/>
              </a:rPr>
              <a:t> life: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Army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Broadcasting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Post Office, </a:t>
            </a:r>
            <a:r>
              <a:rPr lang="tr-TR" dirty="0" err="1">
                <a:latin typeface="Times New Roman" panose="02020603050405020304" pitchFamily="18" charset="0"/>
                <a:cs typeface="Times New Roman" panose="02020603050405020304" pitchFamily="18" charset="0"/>
              </a:rPr>
              <a:t>Medicine</a:t>
            </a:r>
            <a:r>
              <a:rPr lang="tr-TR" dirty="0">
                <a:latin typeface="Times New Roman" panose="02020603050405020304" pitchFamily="18" charset="0"/>
                <a:cs typeface="Times New Roman" panose="02020603050405020304" pitchFamily="18" charset="0"/>
              </a:rPr>
              <a:t>. ..School, </a:t>
            </a:r>
            <a:r>
              <a:rPr lang="tr-TR" dirty="0" err="1">
                <a:latin typeface="Times New Roman" panose="02020603050405020304" pitchFamily="18" charset="0"/>
                <a:cs typeface="Times New Roman" panose="02020603050405020304" pitchFamily="18" charset="0"/>
              </a:rPr>
              <a:t>Hair-Styling</a:t>
            </a:r>
            <a:r>
              <a:rPr lang="tr-TR" dirty="0">
                <a:latin typeface="Times New Roman" panose="02020603050405020304" pitchFamily="18" charset="0"/>
                <a:cs typeface="Times New Roman" panose="02020603050405020304" pitchFamily="18" charset="0"/>
              </a:rPr>
              <a:t>. ..,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Air</a:t>
            </a:r>
            <a:r>
              <a:rPr lang="tr-TR" dirty="0">
                <a:latin typeface="Times New Roman" panose="02020603050405020304" pitchFamily="18" charset="0"/>
                <a:cs typeface="Times New Roman" panose="02020603050405020304" pitchFamily="18" charset="0"/>
              </a:rPr>
              <a:t> Force (</a:t>
            </a:r>
            <a:r>
              <a:rPr lang="tr-TR" dirty="0" err="1">
                <a:latin typeface="Times New Roman" panose="02020603050405020304" pitchFamily="18" charset="0"/>
                <a:cs typeface="Times New Roman" panose="02020603050405020304" pitchFamily="18" charset="0"/>
              </a:rPr>
              <a:t>parachutists</a:t>
            </a:r>
            <a:r>
              <a:rPr lang="tr-TR" dirty="0">
                <a:latin typeface="Times New Roman" panose="02020603050405020304" pitchFamily="18" charset="0"/>
                <a:cs typeface="Times New Roman" panose="02020603050405020304" pitchFamily="18" charset="0"/>
              </a:rPr>
              <a:t>), Transport (</a:t>
            </a:r>
            <a:r>
              <a:rPr lang="tr-TR" dirty="0" err="1">
                <a:latin typeface="Times New Roman" panose="02020603050405020304" pitchFamily="18" charset="0"/>
                <a:cs typeface="Times New Roman" panose="02020603050405020304" pitchFamily="18" charset="0"/>
              </a:rPr>
              <a:t>trains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Citroens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Vedettes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Vespas</a:t>
            </a:r>
            <a:r>
              <a:rPr lang="tr-TR" dirty="0">
                <a:latin typeface="Times New Roman" panose="02020603050405020304" pitchFamily="18" charset="0"/>
                <a:cs typeface="Times New Roman" panose="02020603050405020304" pitchFamily="18" charset="0"/>
              </a:rPr>
              <a:t>, petrol-</a:t>
            </a:r>
            <a:r>
              <a:rPr lang="tr-TR" dirty="0" err="1">
                <a:latin typeface="Times New Roman" panose="02020603050405020304" pitchFamily="18" charset="0"/>
                <a:cs typeface="Times New Roman" panose="02020603050405020304" pitchFamily="18" charset="0"/>
              </a:rPr>
              <a:t>stations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Science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Martian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toys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These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somethings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connotations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these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objects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which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Barthes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explores</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some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detail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with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brilliant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stylistic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flourishes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imaginative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reaches</a:t>
            </a:r>
            <a:r>
              <a:rPr lang="tr-TR" dirty="0">
                <a:latin typeface="Times New Roman" panose="02020603050405020304" pitchFamily="18" charset="0"/>
                <a:cs typeface="Times New Roman" panose="02020603050405020304" pitchFamily="18" charset="0"/>
              </a:rPr>
              <a:t>. He </a:t>
            </a:r>
            <a:r>
              <a:rPr lang="tr-TR" dirty="0" err="1">
                <a:latin typeface="Times New Roman" panose="02020603050405020304" pitchFamily="18" charset="0"/>
                <a:cs typeface="Times New Roman" panose="02020603050405020304" pitchFamily="18" charset="0"/>
              </a:rPr>
              <a:t>does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same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Japanese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culture</a:t>
            </a:r>
            <a:r>
              <a:rPr lang="tr-TR" dirty="0">
                <a:latin typeface="Times New Roman" panose="02020603050405020304" pitchFamily="18" charset="0"/>
                <a:cs typeface="Times New Roman" panose="02020603050405020304" pitchFamily="18" charset="0"/>
              </a:rPr>
              <a:t> in </a:t>
            </a:r>
            <a:r>
              <a:rPr lang="tr-TR" i="1" dirty="0" err="1">
                <a:latin typeface="Times New Roman" panose="02020603050405020304" pitchFamily="18" charset="0"/>
                <a:cs typeface="Times New Roman" panose="02020603050405020304" pitchFamily="18" charset="0"/>
              </a:rPr>
              <a:t>Empire</a:t>
            </a:r>
            <a:r>
              <a:rPr lang="tr-TR" i="1" dirty="0">
                <a:latin typeface="Times New Roman" panose="02020603050405020304" pitchFamily="18" charset="0"/>
                <a:cs typeface="Times New Roman" panose="02020603050405020304" pitchFamily="18" charset="0"/>
              </a:rPr>
              <a:t> of </a:t>
            </a:r>
            <a:r>
              <a:rPr lang="tr-TR" i="1" dirty="0" err="1">
                <a:latin typeface="Times New Roman" panose="02020603050405020304" pitchFamily="18" charset="0"/>
                <a:cs typeface="Times New Roman" panose="02020603050405020304" pitchFamily="18" charset="0"/>
              </a:rPr>
              <a:t>Signs</a:t>
            </a:r>
            <a:r>
              <a:rPr lang="tr-TR" dirty="0">
                <a:latin typeface="Times New Roman" panose="02020603050405020304" pitchFamily="18" charset="0"/>
                <a:cs typeface="Times New Roman" panose="02020603050405020304" pitchFamily="18" charset="0"/>
              </a:rPr>
              <a:t> (1977, 1982). </a:t>
            </a:r>
            <a:r>
              <a:rPr lang="tr-TR" dirty="0" err="1">
                <a:latin typeface="Times New Roman" panose="02020603050405020304" pitchFamily="18" charset="0"/>
                <a:cs typeface="Times New Roman" panose="02020603050405020304" pitchFamily="18" charset="0"/>
              </a:rPr>
              <a:t>We</a:t>
            </a:r>
            <a:r>
              <a:rPr lang="tr-TR" dirty="0">
                <a:latin typeface="Times New Roman" panose="02020603050405020304" pitchFamily="18" charset="0"/>
                <a:cs typeface="Times New Roman" panose="02020603050405020304" pitchFamily="18" charset="0"/>
              </a:rPr>
              <a:t> can </a:t>
            </a:r>
            <a:r>
              <a:rPr lang="tr-TR" dirty="0" err="1">
                <a:latin typeface="Times New Roman" panose="02020603050405020304" pitchFamily="18" charset="0"/>
                <a:cs typeface="Times New Roman" panose="02020603050405020304" pitchFamily="18" charset="0"/>
              </a:rPr>
              <a:t>make</a:t>
            </a:r>
            <a:r>
              <a:rPr lang="tr-TR" dirty="0">
                <a:latin typeface="Times New Roman" panose="02020603050405020304" pitchFamily="18" charset="0"/>
                <a:cs typeface="Times New Roman" panose="02020603050405020304" pitchFamily="18" charset="0"/>
              </a:rPr>
              <a:t> an </a:t>
            </a:r>
            <a:r>
              <a:rPr lang="tr-TR" dirty="0" err="1">
                <a:latin typeface="Times New Roman" panose="02020603050405020304" pitchFamily="18" charset="0"/>
                <a:cs typeface="Times New Roman" panose="02020603050405020304" pitchFamily="18" charset="0"/>
              </a:rPr>
              <a:t>analogy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with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Saussurean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semiological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theory</a:t>
            </a:r>
            <a:r>
              <a:rPr lang="tr-TR" dirty="0">
                <a:latin typeface="Times New Roman" panose="02020603050405020304" pitchFamily="18" charset="0"/>
                <a:cs typeface="Times New Roman" panose="02020603050405020304" pitchFamily="18" charset="0"/>
              </a:rPr>
              <a:t> here. </a:t>
            </a:r>
            <a:r>
              <a:rPr lang="tr-TR" dirty="0" err="1">
                <a:latin typeface="Times New Roman" panose="02020603050405020304" pitchFamily="18" charset="0"/>
                <a:cs typeface="Times New Roman" panose="02020603050405020304" pitchFamily="18" charset="0"/>
              </a:rPr>
              <a:t>In</a:t>
            </a:r>
            <a:r>
              <a:rPr lang="tr-TR" dirty="0">
                <a:latin typeface="Times New Roman" panose="02020603050405020304" pitchFamily="18" charset="0"/>
                <a:cs typeface="Times New Roman" panose="02020603050405020304" pitchFamily="18" charset="0"/>
              </a:rPr>
              <a:t> a sense, </a:t>
            </a:r>
            <a:r>
              <a:rPr lang="tr-TR" dirty="0" err="1">
                <a:latin typeface="Times New Roman" panose="02020603050405020304" pitchFamily="18" charset="0"/>
                <a:cs typeface="Times New Roman" panose="02020603050405020304" pitchFamily="18" charset="0"/>
              </a:rPr>
              <a:t>we</a:t>
            </a:r>
            <a:r>
              <a:rPr lang="tr-TR" dirty="0">
                <a:latin typeface="Times New Roman" panose="02020603050405020304" pitchFamily="18" charset="0"/>
                <a:cs typeface="Times New Roman" panose="02020603050405020304" pitchFamily="18" charset="0"/>
              </a:rPr>
              <a:t> can </a:t>
            </a:r>
            <a:r>
              <a:rPr lang="tr-TR" dirty="0" err="1">
                <a:latin typeface="Times New Roman" panose="02020603050405020304" pitchFamily="18" charset="0"/>
                <a:cs typeface="Times New Roman" panose="02020603050405020304" pitchFamily="18" charset="0"/>
              </a:rPr>
              <a:t>suggest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denotation</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signifier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connotation</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signified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recognizing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however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one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signifier</a:t>
            </a:r>
            <a:r>
              <a:rPr lang="tr-TR" dirty="0">
                <a:latin typeface="Times New Roman" panose="02020603050405020304" pitchFamily="18" charset="0"/>
                <a:cs typeface="Times New Roman" panose="02020603050405020304" pitchFamily="18" charset="0"/>
              </a:rPr>
              <a:t> can </a:t>
            </a:r>
            <a:r>
              <a:rPr lang="tr-TR" dirty="0" err="1">
                <a:latin typeface="Times New Roman" panose="02020603050405020304" pitchFamily="18" charset="0"/>
                <a:cs typeface="Times New Roman" panose="02020603050405020304" pitchFamily="18" charset="0"/>
              </a:rPr>
              <a:t>have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many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signifieds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From</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Peirce's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perspective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connotation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would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involve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realm</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symbolic</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which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conventions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crucial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meaning</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symbol</a:t>
            </a:r>
            <a:r>
              <a:rPr lang="tr-TR" dirty="0">
                <a:latin typeface="Times New Roman" panose="02020603050405020304" pitchFamily="18" charset="0"/>
                <a:cs typeface="Times New Roman" panose="02020603050405020304" pitchFamily="18" charset="0"/>
              </a:rPr>
              <a:t> has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be </a:t>
            </a:r>
            <a:r>
              <a:rPr lang="tr-TR" dirty="0" err="1">
                <a:latin typeface="Times New Roman" panose="02020603050405020304" pitchFamily="18" charset="0"/>
                <a:cs typeface="Times New Roman" panose="02020603050405020304" pitchFamily="18" charset="0"/>
              </a:rPr>
              <a:t>learned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given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symbol</a:t>
            </a:r>
            <a:r>
              <a:rPr lang="tr-TR" dirty="0">
                <a:latin typeface="Times New Roman" panose="02020603050405020304" pitchFamily="18" charset="0"/>
                <a:cs typeface="Times New Roman" panose="02020603050405020304" pitchFamily="18" charset="0"/>
              </a:rPr>
              <a:t> can </a:t>
            </a:r>
            <a:r>
              <a:rPr lang="tr-TR" dirty="0" err="1">
                <a:latin typeface="Times New Roman" panose="02020603050405020304" pitchFamily="18" charset="0"/>
                <a:cs typeface="Times New Roman" panose="02020603050405020304" pitchFamily="18" charset="0"/>
              </a:rPr>
              <a:t>have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many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different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meanings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process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condensation</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also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relevant</a:t>
            </a:r>
            <a:r>
              <a:rPr lang="tr-TR" dirty="0">
                <a:latin typeface="Times New Roman" panose="02020603050405020304" pitchFamily="18" charset="0"/>
                <a:cs typeface="Times New Roman" panose="02020603050405020304" pitchFamily="18" charset="0"/>
              </a:rPr>
              <a:t> here. An </a:t>
            </a:r>
            <a:r>
              <a:rPr lang="tr-TR" dirty="0" err="1">
                <a:latin typeface="Times New Roman" panose="02020603050405020304" pitchFamily="18" charset="0"/>
                <a:cs typeface="Times New Roman" panose="02020603050405020304" pitchFamily="18" charset="0"/>
              </a:rPr>
              <a:t>image</a:t>
            </a:r>
            <a:r>
              <a:rPr lang="tr-TR" dirty="0">
                <a:latin typeface="Times New Roman" panose="02020603050405020304" pitchFamily="18" charset="0"/>
                <a:cs typeface="Times New Roman" panose="02020603050405020304" pitchFamily="18" charset="0"/>
              </a:rPr>
              <a:t> in a </a:t>
            </a:r>
            <a:r>
              <a:rPr lang="tr-TR" dirty="0" err="1">
                <a:latin typeface="Times New Roman" panose="02020603050405020304" pitchFamily="18" charset="0"/>
                <a:cs typeface="Times New Roman" panose="02020603050405020304" pitchFamily="18" charset="0"/>
              </a:rPr>
              <a:t>dream</a:t>
            </a:r>
            <a:r>
              <a:rPr lang="tr-TR" dirty="0">
                <a:latin typeface="Times New Roman" panose="02020603050405020304" pitchFamily="18" charset="0"/>
                <a:cs typeface="Times New Roman" panose="02020603050405020304" pitchFamily="18" charset="0"/>
              </a:rPr>
              <a:t> can be </a:t>
            </a:r>
            <a:r>
              <a:rPr lang="tr-TR" dirty="0" err="1">
                <a:latin typeface="Times New Roman" panose="02020603050405020304" pitchFamily="18" charset="0"/>
                <a:cs typeface="Times New Roman" panose="02020603050405020304" pitchFamily="18" charset="0"/>
              </a:rPr>
              <a:t>made</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many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different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images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parts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images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connection</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these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different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images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one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image</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similar</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nature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process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connotation</a:t>
            </a:r>
            <a:r>
              <a:rPr lang="tr-TR"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2915174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656851"/>
          </a:xfrm>
        </p:spPr>
        <p:txBody>
          <a:bodyPr>
            <a:normAutofit fontScale="90000"/>
          </a:bodyPr>
          <a:lstStyle/>
          <a:p>
            <a:pPr algn="ctr"/>
            <a:r>
              <a:rPr lang="tr-TR" b="1" dirty="0" err="1">
                <a:solidFill>
                  <a:srgbClr val="C00000"/>
                </a:solidFill>
                <a:latin typeface="Times New Roman" panose="02020603050405020304" pitchFamily="18" charset="0"/>
                <a:cs typeface="Times New Roman" panose="02020603050405020304" pitchFamily="18" charset="0"/>
              </a:rPr>
              <a:t>Sign</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and</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meaning</a:t>
            </a:r>
            <a:r>
              <a:rPr lang="tr-TR" b="1" dirty="0">
                <a:solidFill>
                  <a:srgbClr val="C00000"/>
                </a:solidFill>
                <a:latin typeface="Times New Roman" panose="02020603050405020304" pitchFamily="18" charset="0"/>
                <a:cs typeface="Times New Roman" panose="02020603050405020304" pitchFamily="18" charset="0"/>
              </a:rPr>
              <a:t>: </a:t>
            </a:r>
            <a:r>
              <a:rPr lang="tr-TR" b="1" dirty="0" err="1" smtClean="0">
                <a:solidFill>
                  <a:srgbClr val="C00000"/>
                </a:solidFill>
                <a:latin typeface="Times New Roman" panose="02020603050405020304" pitchFamily="18" charset="0"/>
                <a:cs typeface="Times New Roman" panose="02020603050405020304" pitchFamily="18" charset="0"/>
              </a:rPr>
              <a:t>denotation</a:t>
            </a:r>
            <a:endParaRPr lang="tr-TR" dirty="0"/>
          </a:p>
        </p:txBody>
      </p:sp>
      <p:sp>
        <p:nvSpPr>
          <p:cNvPr id="3" name="İçerik Yer Tutucusu 2"/>
          <p:cNvSpPr>
            <a:spLocks noGrp="1"/>
          </p:cNvSpPr>
          <p:nvPr>
            <p:ph idx="1"/>
          </p:nvPr>
        </p:nvSpPr>
        <p:spPr>
          <a:xfrm>
            <a:off x="838200" y="914400"/>
            <a:ext cx="10515600" cy="5262563"/>
          </a:xfrm>
        </p:spPr>
        <p:txBody>
          <a:bodyPr>
            <a:normAutofit fontScale="85000" lnSpcReduction="20000"/>
          </a:bodyPr>
          <a:lstStyle/>
          <a:p>
            <a:pPr algn="just"/>
            <a:r>
              <a:rPr lang="tr-TR" dirty="0" err="1">
                <a:latin typeface="Times New Roman" panose="02020603050405020304" pitchFamily="18" charset="0"/>
                <a:cs typeface="Times New Roman" panose="02020603050405020304" pitchFamily="18" charset="0"/>
              </a:rPr>
              <a:t>Denotation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involves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taking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terms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literally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including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images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sounds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objects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other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forms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communication</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contrast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connotation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which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involves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looking</a:t>
            </a:r>
            <a:r>
              <a:rPr lang="tr-TR" dirty="0">
                <a:latin typeface="Times New Roman" panose="02020603050405020304" pitchFamily="18" charset="0"/>
                <a:cs typeface="Times New Roman" panose="02020603050405020304" pitchFamily="18" charset="0"/>
              </a:rPr>
              <a:t>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various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meanings</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term</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carries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with</a:t>
            </a:r>
            <a:r>
              <a:rPr lang="tr-TR" dirty="0">
                <a:latin typeface="Times New Roman" panose="02020603050405020304" pitchFamily="18" charset="0"/>
                <a:cs typeface="Times New Roman" panose="02020603050405020304" pitchFamily="18" charset="0"/>
              </a:rPr>
              <a:t> it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has </a:t>
            </a:r>
            <a:r>
              <a:rPr lang="tr-TR" dirty="0" err="1">
                <a:latin typeface="Times New Roman" panose="02020603050405020304" pitchFamily="18" charset="0"/>
                <a:cs typeface="Times New Roman" panose="02020603050405020304" pitchFamily="18" charset="0"/>
              </a:rPr>
              <a:t>given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it. </a:t>
            </a:r>
            <a:r>
              <a:rPr lang="tr-TR" dirty="0" err="1">
                <a:latin typeface="Times New Roman" panose="02020603050405020304" pitchFamily="18" charset="0"/>
                <a:cs typeface="Times New Roman" panose="02020603050405020304" pitchFamily="18" charset="0"/>
              </a:rPr>
              <a:t>Denotation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deals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with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literal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meaning</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sign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conveys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Thus</a:t>
            </a:r>
            <a:r>
              <a:rPr lang="tr-TR" dirty="0">
                <a:latin typeface="Times New Roman" panose="02020603050405020304" pitchFamily="18" charset="0"/>
                <a:cs typeface="Times New Roman" panose="02020603050405020304" pitchFamily="18" charset="0"/>
              </a:rPr>
              <a:t> a Barbie </a:t>
            </a:r>
            <a:r>
              <a:rPr lang="tr-TR" dirty="0" err="1">
                <a:latin typeface="Times New Roman" panose="02020603050405020304" pitchFamily="18" charset="0"/>
                <a:cs typeface="Times New Roman" panose="02020603050405020304" pitchFamily="18" charset="0"/>
              </a:rPr>
              <a:t>Doll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denotes</a:t>
            </a:r>
            <a:r>
              <a:rPr lang="tr-TR" dirty="0">
                <a:latin typeface="Times New Roman" panose="02020603050405020304" pitchFamily="18" charset="0"/>
                <a:cs typeface="Times New Roman" panose="02020603050405020304" pitchFamily="18" charset="0"/>
              </a:rPr>
              <a:t> a toy </a:t>
            </a:r>
            <a:r>
              <a:rPr lang="tr-TR" dirty="0" err="1">
                <a:latin typeface="Times New Roman" panose="02020603050405020304" pitchFamily="18" charset="0"/>
                <a:cs typeface="Times New Roman" panose="02020603050405020304" pitchFamily="18" charset="0"/>
              </a:rPr>
              <a:t>doll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first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marketed</a:t>
            </a:r>
            <a:r>
              <a:rPr lang="tr-TR" dirty="0">
                <a:latin typeface="Times New Roman" panose="02020603050405020304" pitchFamily="18" charset="0"/>
                <a:cs typeface="Times New Roman" panose="02020603050405020304" pitchFamily="18" charset="0"/>
              </a:rPr>
              <a:t> in 1959,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was</a:t>
            </a:r>
            <a:r>
              <a:rPr lang="tr-TR" dirty="0">
                <a:latin typeface="Times New Roman" panose="02020603050405020304" pitchFamily="18" charset="0"/>
                <a:cs typeface="Times New Roman" panose="02020603050405020304" pitchFamily="18" charset="0"/>
              </a:rPr>
              <a:t> 11.5 </a:t>
            </a:r>
            <a:r>
              <a:rPr lang="tr-TR" dirty="0" err="1">
                <a:latin typeface="Times New Roman" panose="02020603050405020304" pitchFamily="18" charset="0"/>
                <a:cs typeface="Times New Roman" panose="02020603050405020304" pitchFamily="18" charset="0"/>
              </a:rPr>
              <a:t>inches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high</a:t>
            </a:r>
            <a:r>
              <a:rPr lang="tr-TR" dirty="0">
                <a:latin typeface="Times New Roman" panose="02020603050405020304" pitchFamily="18" charset="0"/>
                <a:cs typeface="Times New Roman" panose="02020603050405020304" pitchFamily="18" charset="0"/>
              </a:rPr>
              <a:t>, had </a:t>
            </a:r>
            <a:r>
              <a:rPr lang="tr-TR" dirty="0" err="1">
                <a:latin typeface="Times New Roman" panose="02020603050405020304" pitchFamily="18" charset="0"/>
                <a:cs typeface="Times New Roman" panose="02020603050405020304" pitchFamily="18" charset="0"/>
              </a:rPr>
              <a:t>measurements</a:t>
            </a:r>
            <a:r>
              <a:rPr lang="tr-TR" dirty="0">
                <a:latin typeface="Times New Roman" panose="02020603050405020304" pitchFamily="18" charset="0"/>
                <a:cs typeface="Times New Roman" panose="02020603050405020304" pitchFamily="18" charset="0"/>
              </a:rPr>
              <a:t> of 5.25 </a:t>
            </a:r>
            <a:r>
              <a:rPr lang="tr-TR" dirty="0" err="1">
                <a:latin typeface="Times New Roman" panose="02020603050405020304" pitchFamily="18" charset="0"/>
                <a:cs typeface="Times New Roman" panose="02020603050405020304" pitchFamily="18" charset="0"/>
              </a:rPr>
              <a:t>inches</a:t>
            </a:r>
            <a:r>
              <a:rPr lang="tr-TR" dirty="0">
                <a:latin typeface="Times New Roman" panose="02020603050405020304" pitchFamily="18" charset="0"/>
                <a:cs typeface="Times New Roman" panose="02020603050405020304" pitchFamily="18" charset="0"/>
              </a:rPr>
              <a:t>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bust</a:t>
            </a:r>
            <a:r>
              <a:rPr lang="tr-TR" dirty="0">
                <a:latin typeface="Times New Roman" panose="02020603050405020304" pitchFamily="18" charset="0"/>
                <a:cs typeface="Times New Roman" panose="02020603050405020304" pitchFamily="18" charset="0"/>
              </a:rPr>
              <a:t>, 3.0 </a:t>
            </a:r>
            <a:r>
              <a:rPr lang="tr-TR" dirty="0" err="1">
                <a:latin typeface="Times New Roman" panose="02020603050405020304" pitchFamily="18" charset="0"/>
                <a:cs typeface="Times New Roman" panose="02020603050405020304" pitchFamily="18" charset="0"/>
              </a:rPr>
              <a:t>inches</a:t>
            </a:r>
            <a:r>
              <a:rPr lang="tr-TR" dirty="0">
                <a:latin typeface="Times New Roman" panose="02020603050405020304" pitchFamily="18" charset="0"/>
                <a:cs typeface="Times New Roman" panose="02020603050405020304" pitchFamily="18" charset="0"/>
              </a:rPr>
              <a:t>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waist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4.25 </a:t>
            </a:r>
            <a:r>
              <a:rPr lang="tr-TR" dirty="0" err="1">
                <a:latin typeface="Times New Roman" panose="02020603050405020304" pitchFamily="18" charset="0"/>
                <a:cs typeface="Times New Roman" panose="02020603050405020304" pitchFamily="18" charset="0"/>
              </a:rPr>
              <a:t>inches</a:t>
            </a:r>
            <a:r>
              <a:rPr lang="tr-TR" dirty="0">
                <a:latin typeface="Times New Roman" panose="02020603050405020304" pitchFamily="18" charset="0"/>
                <a:cs typeface="Times New Roman" panose="02020603050405020304" pitchFamily="18" charset="0"/>
              </a:rPr>
              <a:t>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hips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these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measurements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have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changed</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recent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years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have</a:t>
            </a:r>
            <a:r>
              <a:rPr lang="tr-TR" dirty="0">
                <a:latin typeface="Times New Roman" panose="02020603050405020304" pitchFamily="18" charset="0"/>
                <a:cs typeface="Times New Roman" panose="02020603050405020304" pitchFamily="18" charset="0"/>
              </a:rPr>
              <a:t> here is a </a:t>
            </a:r>
            <a:r>
              <a:rPr lang="tr-TR" dirty="0" err="1">
                <a:latin typeface="Times New Roman" panose="02020603050405020304" pitchFamily="18" charset="0"/>
                <a:cs typeface="Times New Roman" panose="02020603050405020304" pitchFamily="18" charset="0"/>
              </a:rPr>
              <a:t>literal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description</a:t>
            </a:r>
            <a:r>
              <a:rPr lang="tr-TR" dirty="0">
                <a:latin typeface="Times New Roman" panose="02020603050405020304" pitchFamily="18" charset="0"/>
                <a:cs typeface="Times New Roman" panose="02020603050405020304" pitchFamily="18" charset="0"/>
              </a:rPr>
              <a:t> of a Barbie </a:t>
            </a:r>
            <a:r>
              <a:rPr lang="tr-TR" dirty="0" err="1">
                <a:latin typeface="Times New Roman" panose="02020603050405020304" pitchFamily="18" charset="0"/>
                <a:cs typeface="Times New Roman" panose="02020603050405020304" pitchFamily="18" charset="0"/>
              </a:rPr>
              <a:t>Doll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no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more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What</a:t>
            </a:r>
            <a:r>
              <a:rPr lang="tr-TR" dirty="0">
                <a:latin typeface="Times New Roman" panose="02020603050405020304" pitchFamily="18" charset="0"/>
                <a:cs typeface="Times New Roman" panose="02020603050405020304" pitchFamily="18" charset="0"/>
              </a:rPr>
              <a:t> Barbie </a:t>
            </a:r>
            <a:r>
              <a:rPr lang="tr-TR" dirty="0" err="1">
                <a:latin typeface="Times New Roman" panose="02020603050405020304" pitchFamily="18" charset="0"/>
                <a:cs typeface="Times New Roman" panose="02020603050405020304" pitchFamily="18" charset="0"/>
              </a:rPr>
              <a:t>Dolls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connote</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another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matter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about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which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many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different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views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example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some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scholars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have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suggested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introduction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subsequent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great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popularity</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doll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others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like</a:t>
            </a:r>
            <a:r>
              <a:rPr lang="tr-TR" dirty="0">
                <a:latin typeface="Times New Roman" panose="02020603050405020304" pitchFamily="18" charset="0"/>
                <a:cs typeface="Times New Roman" panose="02020603050405020304" pitchFamily="18" charset="0"/>
              </a:rPr>
              <a:t> it) mark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end</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motherhood</a:t>
            </a:r>
            <a:r>
              <a:rPr lang="tr-TR" dirty="0">
                <a:latin typeface="Times New Roman" panose="02020603050405020304" pitchFamily="18" charset="0"/>
                <a:cs typeface="Times New Roman" panose="02020603050405020304" pitchFamily="18" charset="0"/>
              </a:rPr>
              <a:t> as a dominant role </a:t>
            </a:r>
            <a:r>
              <a:rPr lang="tr-TR" dirty="0" err="1">
                <a:latin typeface="Times New Roman" panose="02020603050405020304" pitchFamily="18" charset="0"/>
                <a:cs typeface="Times New Roman" panose="02020603050405020304" pitchFamily="18" charset="0"/>
              </a:rPr>
              <a:t>for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little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girls</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United </a:t>
            </a:r>
            <a:r>
              <a:rPr lang="tr-TR" dirty="0" err="1">
                <a:latin typeface="Times New Roman" panose="02020603050405020304" pitchFamily="18" charset="0"/>
                <a:cs typeface="Times New Roman" panose="02020603050405020304" pitchFamily="18" charset="0"/>
              </a:rPr>
              <a:t>States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because</a:t>
            </a:r>
            <a:r>
              <a:rPr lang="tr-TR" dirty="0">
                <a:latin typeface="Times New Roman" panose="02020603050405020304" pitchFamily="18" charset="0"/>
                <a:cs typeface="Times New Roman" panose="02020603050405020304" pitchFamily="18" charset="0"/>
              </a:rPr>
              <a:t> Barbie </a:t>
            </a:r>
            <a:r>
              <a:rPr lang="tr-TR" dirty="0" err="1">
                <a:latin typeface="Times New Roman" panose="02020603050405020304" pitchFamily="18" charset="0"/>
                <a:cs typeface="Times New Roman" panose="02020603050405020304" pitchFamily="18" charset="0"/>
              </a:rPr>
              <a:t>spends</a:t>
            </a:r>
            <a:r>
              <a:rPr lang="tr-TR" dirty="0">
                <a:latin typeface="Times New Roman" panose="02020603050405020304" pitchFamily="18" charset="0"/>
                <a:cs typeface="Times New Roman" panose="02020603050405020304" pitchFamily="18" charset="0"/>
              </a:rPr>
              <a:t> her time as a "</a:t>
            </a:r>
            <a:r>
              <a:rPr lang="tr-TR" dirty="0" err="1">
                <a:latin typeface="Times New Roman" panose="02020603050405020304" pitchFamily="18" charset="0"/>
                <a:cs typeface="Times New Roman" panose="02020603050405020304" pitchFamily="18" charset="0"/>
              </a:rPr>
              <a:t>courtesan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buying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clothes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having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relationships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with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other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dolls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does</a:t>
            </a:r>
            <a:r>
              <a:rPr lang="tr-TR" dirty="0">
                <a:latin typeface="Times New Roman" panose="02020603050405020304" pitchFamily="18" charset="0"/>
                <a:cs typeface="Times New Roman" panose="02020603050405020304" pitchFamily="18" charset="0"/>
              </a:rPr>
              <a:t> not </a:t>
            </a:r>
            <a:r>
              <a:rPr lang="tr-TR" dirty="0" err="1">
                <a:latin typeface="Times New Roman" panose="02020603050405020304" pitchFamily="18" charset="0"/>
                <a:cs typeface="Times New Roman" panose="02020603050405020304" pitchFamily="18" charset="0"/>
              </a:rPr>
              <a:t>prepare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little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girls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be </a:t>
            </a:r>
            <a:r>
              <a:rPr lang="tr-TR" dirty="0" err="1">
                <a:latin typeface="Times New Roman" panose="02020603050405020304" pitchFamily="18" charset="0"/>
                <a:cs typeface="Times New Roman" panose="02020603050405020304" pitchFamily="18" charset="0"/>
              </a:rPr>
              <a:t>mothers</a:t>
            </a:r>
            <a:r>
              <a:rPr lang="tr-TR" dirty="0">
                <a:latin typeface="Times New Roman" panose="02020603050405020304" pitchFamily="18" charset="0"/>
                <a:cs typeface="Times New Roman" panose="02020603050405020304" pitchFamily="18" charset="0"/>
              </a:rPr>
              <a:t>, as </a:t>
            </a:r>
            <a:r>
              <a:rPr lang="tr-TR" dirty="0" err="1">
                <a:latin typeface="Times New Roman" panose="02020603050405020304" pitchFamily="18" charset="0"/>
                <a:cs typeface="Times New Roman" panose="02020603050405020304" pitchFamily="18" charset="0"/>
              </a:rPr>
              <a:t>earlier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dolls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did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dolls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girls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could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treat</a:t>
            </a:r>
            <a:r>
              <a:rPr lang="tr-TR" dirty="0">
                <a:latin typeface="Times New Roman" panose="02020603050405020304" pitchFamily="18" charset="0"/>
                <a:cs typeface="Times New Roman" panose="02020603050405020304" pitchFamily="18" charset="0"/>
              </a:rPr>
              <a:t> as </a:t>
            </a:r>
            <a:r>
              <a:rPr lang="tr-TR" dirty="0" err="1">
                <a:latin typeface="Times New Roman" panose="02020603050405020304" pitchFamily="18" charset="0"/>
                <a:cs typeface="Times New Roman" panose="02020603050405020304" pitchFamily="18" charset="0"/>
              </a:rPr>
              <a:t>babies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imitating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their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mothers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roles</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great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deal</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criticism</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involves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examining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connotations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objects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characters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images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tying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these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meanings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historical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cultural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ideological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other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concerns</a:t>
            </a:r>
            <a:r>
              <a:rPr lang="tr-TR" dirty="0">
                <a:latin typeface="Times New Roman" panose="02020603050405020304" pitchFamily="18" charset="0"/>
                <a:cs typeface="Times New Roman" panose="02020603050405020304" pitchFamily="18" charset="0"/>
              </a:rPr>
              <a:t>. </a:t>
            </a:r>
          </a:p>
          <a:p>
            <a:pPr algn="just"/>
            <a:r>
              <a:rPr lang="tr-TR" dirty="0" err="1">
                <a:latin typeface="Times New Roman" panose="02020603050405020304" pitchFamily="18" charset="0"/>
                <a:cs typeface="Times New Roman" panose="02020603050405020304" pitchFamily="18" charset="0"/>
              </a:rPr>
              <a:t>We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turn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now</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discussion</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metaphor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metonymy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which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noted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linguist</a:t>
            </a:r>
            <a:r>
              <a:rPr lang="tr-TR" dirty="0">
                <a:latin typeface="Times New Roman" panose="02020603050405020304" pitchFamily="18" charset="0"/>
                <a:cs typeface="Times New Roman" panose="02020603050405020304" pitchFamily="18" charset="0"/>
              </a:rPr>
              <a:t> Roman </a:t>
            </a:r>
            <a:r>
              <a:rPr lang="tr-TR" dirty="0" err="1">
                <a:latin typeface="Times New Roman" panose="02020603050405020304" pitchFamily="18" charset="0"/>
                <a:cs typeface="Times New Roman" panose="02020603050405020304" pitchFamily="18" charset="0"/>
              </a:rPr>
              <a:t>Jakobson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suggests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fundamental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ways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generating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meaning</a:t>
            </a:r>
            <a:r>
              <a:rPr lang="tr-TR" dirty="0" smtClean="0">
                <a:latin typeface="Times New Roman" panose="02020603050405020304" pitchFamily="18" charset="0"/>
                <a:cs typeface="Times New Roman" panose="02020603050405020304" pitchFamily="18" charset="0"/>
              </a:rPr>
              <a:t>.</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747579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585134"/>
          </a:xfrm>
        </p:spPr>
        <p:txBody>
          <a:bodyPr>
            <a:normAutofit fontScale="90000"/>
          </a:bodyPr>
          <a:lstStyle/>
          <a:p>
            <a:pPr algn="ctr"/>
            <a:r>
              <a:rPr lang="tr-TR" b="1" dirty="0" err="1">
                <a:solidFill>
                  <a:srgbClr val="C00000"/>
                </a:solidFill>
                <a:latin typeface="Times New Roman" panose="02020603050405020304" pitchFamily="18" charset="0"/>
                <a:cs typeface="Times New Roman" panose="02020603050405020304" pitchFamily="18" charset="0"/>
              </a:rPr>
              <a:t>Sign</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and</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meaning</a:t>
            </a:r>
            <a:r>
              <a:rPr lang="tr-TR" b="1" dirty="0">
                <a:solidFill>
                  <a:srgbClr val="C00000"/>
                </a:solidFill>
                <a:latin typeface="Times New Roman" panose="02020603050405020304" pitchFamily="18" charset="0"/>
                <a:cs typeface="Times New Roman" panose="02020603050405020304" pitchFamily="18" charset="0"/>
              </a:rPr>
              <a:t>: </a:t>
            </a:r>
            <a:r>
              <a:rPr lang="tr-TR" b="1" dirty="0" err="1" smtClean="0">
                <a:solidFill>
                  <a:srgbClr val="C00000"/>
                </a:solidFill>
                <a:latin typeface="Times New Roman" panose="02020603050405020304" pitchFamily="18" charset="0"/>
                <a:cs typeface="Times New Roman" panose="02020603050405020304" pitchFamily="18" charset="0"/>
              </a:rPr>
              <a:t>denotation</a:t>
            </a:r>
            <a:r>
              <a:rPr lang="tr-TR" b="1" dirty="0" smtClean="0">
                <a:solidFill>
                  <a:srgbClr val="C00000"/>
                </a:solidFill>
                <a:latin typeface="Times New Roman" panose="02020603050405020304" pitchFamily="18" charset="0"/>
                <a:cs typeface="Times New Roman" panose="02020603050405020304" pitchFamily="18" charset="0"/>
              </a:rPr>
              <a:t> vs. </a:t>
            </a:r>
            <a:r>
              <a:rPr lang="tr-TR" b="1" dirty="0" err="1" smtClean="0">
                <a:solidFill>
                  <a:srgbClr val="C00000"/>
                </a:solidFill>
                <a:latin typeface="Times New Roman" panose="02020603050405020304" pitchFamily="18" charset="0"/>
                <a:cs typeface="Times New Roman" panose="02020603050405020304" pitchFamily="18" charset="0"/>
              </a:rPr>
              <a:t>connotation</a:t>
            </a:r>
            <a:endParaRPr lang="tr-TR" dirty="0"/>
          </a:p>
        </p:txBody>
      </p:sp>
      <p:graphicFrame>
        <p:nvGraphicFramePr>
          <p:cNvPr id="11" name="İçerik Yer Tutucusu 10"/>
          <p:cNvGraphicFramePr>
            <a:graphicFrameLocks noGrp="1"/>
          </p:cNvGraphicFramePr>
          <p:nvPr>
            <p:ph idx="1"/>
            <p:extLst>
              <p:ext uri="{D42A27DB-BD31-4B8C-83A1-F6EECF244321}">
                <p14:modId xmlns:p14="http://schemas.microsoft.com/office/powerpoint/2010/main" val="2677765801"/>
              </p:ext>
            </p:extLst>
          </p:nvPr>
        </p:nvGraphicFramePr>
        <p:xfrm>
          <a:off x="838200" y="1192305"/>
          <a:ext cx="10515600" cy="5244354"/>
        </p:xfrm>
        <a:graphic>
          <a:graphicData uri="http://schemas.openxmlformats.org/drawingml/2006/table">
            <a:tbl>
              <a:tblPr firstRow="1" bandRow="1">
                <a:tableStyleId>{5940675A-B579-460E-94D1-54222C63F5DA}</a:tableStyleId>
              </a:tblPr>
              <a:tblGrid>
                <a:gridCol w="5275729"/>
                <a:gridCol w="5239871"/>
              </a:tblGrid>
              <a:tr h="874059">
                <a:tc>
                  <a:txBody>
                    <a:bodyPr/>
                    <a:lstStyle/>
                    <a:p>
                      <a:pPr algn="ctr"/>
                      <a:r>
                        <a:rPr lang="tr-TR" sz="4800" b="1" dirty="0" err="1" smtClean="0">
                          <a:solidFill>
                            <a:srgbClr val="C00000"/>
                          </a:solidFill>
                          <a:latin typeface="Times New Roman" panose="02020603050405020304" pitchFamily="18" charset="0"/>
                          <a:cs typeface="Times New Roman" panose="02020603050405020304" pitchFamily="18" charset="0"/>
                        </a:rPr>
                        <a:t>Denotation</a:t>
                      </a:r>
                      <a:endParaRPr lang="tr-TR" sz="4800" dirty="0"/>
                    </a:p>
                  </a:txBody>
                  <a:tcPr/>
                </a:tc>
                <a:tc>
                  <a:txBody>
                    <a:bodyPr/>
                    <a:lstStyle/>
                    <a:p>
                      <a:pPr algn="ctr"/>
                      <a:r>
                        <a:rPr lang="tr-TR" sz="4800" b="1" dirty="0" err="1" smtClean="0">
                          <a:solidFill>
                            <a:srgbClr val="C00000"/>
                          </a:solidFill>
                          <a:latin typeface="Times New Roman" panose="02020603050405020304" pitchFamily="18" charset="0"/>
                          <a:cs typeface="Times New Roman" panose="02020603050405020304" pitchFamily="18" charset="0"/>
                        </a:rPr>
                        <a:t>Connotation</a:t>
                      </a:r>
                      <a:endParaRPr lang="tr-TR" sz="4800" dirty="0"/>
                    </a:p>
                  </a:txBody>
                  <a:tcPr/>
                </a:tc>
              </a:tr>
              <a:tr h="874059">
                <a:tc>
                  <a:txBody>
                    <a:bodyPr/>
                    <a:lstStyle/>
                    <a:p>
                      <a:pPr>
                        <a:lnSpc>
                          <a:spcPct val="107000"/>
                        </a:lnSpc>
                        <a:spcAft>
                          <a:spcPts val="0"/>
                        </a:spcAft>
                      </a:pPr>
                      <a:r>
                        <a:rPr lang="tr-TR" sz="3600" dirty="0" err="1">
                          <a:effectLst/>
                          <a:latin typeface="Times New Roman" panose="02020603050405020304" pitchFamily="18" charset="0"/>
                          <a:ea typeface="Times New Roman" panose="02020603050405020304" pitchFamily="18" charset="0"/>
                          <a:cs typeface="Times New Roman" panose="02020603050405020304" pitchFamily="18" charset="0"/>
                        </a:rPr>
                        <a:t>literal</a:t>
                      </a:r>
                      <a:endParaRPr lang="tr-TR"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0"/>
                        </a:spcAft>
                      </a:pPr>
                      <a:r>
                        <a:rPr lang="tr-TR" sz="3600" dirty="0" err="1">
                          <a:effectLst/>
                          <a:latin typeface="Times New Roman" panose="02020603050405020304" pitchFamily="18" charset="0"/>
                          <a:ea typeface="Times New Roman" panose="02020603050405020304" pitchFamily="18" charset="0"/>
                          <a:cs typeface="Times New Roman" panose="02020603050405020304" pitchFamily="18" charset="0"/>
                        </a:rPr>
                        <a:t>figurative</a:t>
                      </a:r>
                      <a:endParaRPr lang="tr-TR"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r>
              <a:tr h="874059">
                <a:tc>
                  <a:txBody>
                    <a:bodyPr/>
                    <a:lstStyle/>
                    <a:p>
                      <a:pPr>
                        <a:lnSpc>
                          <a:spcPct val="107000"/>
                        </a:lnSpc>
                        <a:spcAft>
                          <a:spcPts val="0"/>
                        </a:spcAft>
                      </a:pPr>
                      <a:r>
                        <a:rPr lang="tr-TR" sz="3600" dirty="0" err="1">
                          <a:effectLst/>
                          <a:latin typeface="Times New Roman" panose="02020603050405020304" pitchFamily="18" charset="0"/>
                          <a:ea typeface="Times New Roman" panose="02020603050405020304" pitchFamily="18" charset="0"/>
                          <a:cs typeface="Times New Roman" panose="02020603050405020304" pitchFamily="18" charset="0"/>
                        </a:rPr>
                        <a:t>signifier</a:t>
                      </a:r>
                      <a:endParaRPr lang="tr-TR"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0"/>
                        </a:spcAft>
                      </a:pPr>
                      <a:r>
                        <a:rPr lang="tr-TR" sz="3600">
                          <a:effectLst/>
                          <a:latin typeface="Times New Roman" panose="02020603050405020304" pitchFamily="18" charset="0"/>
                          <a:ea typeface="Times New Roman" panose="02020603050405020304" pitchFamily="18" charset="0"/>
                          <a:cs typeface="Times New Roman" panose="02020603050405020304" pitchFamily="18" charset="0"/>
                        </a:rPr>
                        <a:t>signified(s)</a:t>
                      </a:r>
                      <a:endParaRPr lang="tr-TR" sz="3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r>
              <a:tr h="874059">
                <a:tc>
                  <a:txBody>
                    <a:bodyPr/>
                    <a:lstStyle/>
                    <a:p>
                      <a:pPr>
                        <a:lnSpc>
                          <a:spcPct val="107000"/>
                        </a:lnSpc>
                        <a:spcAft>
                          <a:spcPts val="0"/>
                        </a:spcAft>
                      </a:pPr>
                      <a:r>
                        <a:rPr lang="tr-TR" sz="3600">
                          <a:effectLst/>
                          <a:latin typeface="Times New Roman" panose="02020603050405020304" pitchFamily="18" charset="0"/>
                          <a:ea typeface="Times New Roman" panose="02020603050405020304" pitchFamily="18" charset="0"/>
                          <a:cs typeface="Times New Roman" panose="02020603050405020304" pitchFamily="18" charset="0"/>
                        </a:rPr>
                        <a:t>evident</a:t>
                      </a:r>
                      <a:endParaRPr lang="tr-TR" sz="3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0"/>
                        </a:spcAft>
                      </a:pPr>
                      <a:r>
                        <a:rPr lang="tr-TR" sz="3600">
                          <a:effectLst/>
                          <a:latin typeface="Times New Roman" panose="02020603050405020304" pitchFamily="18" charset="0"/>
                          <a:ea typeface="Times New Roman" panose="02020603050405020304" pitchFamily="18" charset="0"/>
                          <a:cs typeface="Times New Roman" panose="02020603050405020304" pitchFamily="18" charset="0"/>
                        </a:rPr>
                        <a:t>inferred</a:t>
                      </a:r>
                      <a:endParaRPr lang="tr-TR" sz="3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r>
              <a:tr h="874059">
                <a:tc>
                  <a:txBody>
                    <a:bodyPr/>
                    <a:lstStyle/>
                    <a:p>
                      <a:pPr>
                        <a:lnSpc>
                          <a:spcPct val="107000"/>
                        </a:lnSpc>
                        <a:spcAft>
                          <a:spcPts val="0"/>
                        </a:spcAft>
                      </a:pPr>
                      <a:r>
                        <a:rPr lang="tr-TR" sz="3600">
                          <a:effectLst/>
                          <a:latin typeface="Times New Roman" panose="02020603050405020304" pitchFamily="18" charset="0"/>
                          <a:ea typeface="Times New Roman" panose="02020603050405020304" pitchFamily="18" charset="0"/>
                          <a:cs typeface="Times New Roman" panose="02020603050405020304" pitchFamily="18" charset="0"/>
                        </a:rPr>
                        <a:t>describes</a:t>
                      </a:r>
                      <a:endParaRPr lang="tr-TR" sz="3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0"/>
                        </a:spcAft>
                      </a:pPr>
                      <a:r>
                        <a:rPr lang="tr-TR" sz="3600">
                          <a:effectLst/>
                          <a:latin typeface="Times New Roman" panose="02020603050405020304" pitchFamily="18" charset="0"/>
                          <a:ea typeface="Times New Roman" panose="02020603050405020304" pitchFamily="18" charset="0"/>
                          <a:cs typeface="Times New Roman" panose="02020603050405020304" pitchFamily="18" charset="0"/>
                        </a:rPr>
                        <a:t>suggests meaning</a:t>
                      </a:r>
                      <a:endParaRPr lang="tr-TR" sz="3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r>
              <a:tr h="874059">
                <a:tc>
                  <a:txBody>
                    <a:bodyPr/>
                    <a:lstStyle/>
                    <a:p>
                      <a:pPr>
                        <a:lnSpc>
                          <a:spcPct val="107000"/>
                        </a:lnSpc>
                        <a:spcAft>
                          <a:spcPts val="0"/>
                        </a:spcAft>
                      </a:pPr>
                      <a:r>
                        <a:rPr lang="tr-TR" sz="3600" dirty="0" err="1">
                          <a:effectLst/>
                          <a:latin typeface="Times New Roman" panose="02020603050405020304" pitchFamily="18" charset="0"/>
                          <a:ea typeface="Times New Roman" panose="02020603050405020304" pitchFamily="18" charset="0"/>
                          <a:cs typeface="Times New Roman" panose="02020603050405020304" pitchFamily="18" charset="0"/>
                        </a:rPr>
                        <a:t>realm</a:t>
                      </a:r>
                      <a:r>
                        <a:rPr lang="tr-TR" sz="3600" dirty="0">
                          <a:effectLst/>
                          <a:latin typeface="Times New Roman" panose="02020603050405020304" pitchFamily="18" charset="0"/>
                          <a:ea typeface="Times New Roman" panose="02020603050405020304" pitchFamily="18" charset="0"/>
                          <a:cs typeface="Times New Roman" panose="02020603050405020304" pitchFamily="18" charset="0"/>
                        </a:rPr>
                        <a:t> of </a:t>
                      </a:r>
                      <a:r>
                        <a:rPr lang="tr-TR" sz="3600" dirty="0" err="1">
                          <a:effectLst/>
                          <a:latin typeface="Times New Roman" panose="02020603050405020304" pitchFamily="18" charset="0"/>
                          <a:ea typeface="Times New Roman" panose="02020603050405020304" pitchFamily="18" charset="0"/>
                          <a:cs typeface="Times New Roman" panose="02020603050405020304" pitchFamily="18" charset="0"/>
                        </a:rPr>
                        <a:t>existence</a:t>
                      </a:r>
                      <a:endParaRPr lang="tr-TR"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0"/>
                        </a:spcAft>
                      </a:pPr>
                      <a:r>
                        <a:rPr lang="tr-TR" sz="3600" dirty="0" err="1">
                          <a:effectLst/>
                          <a:latin typeface="Times New Roman" panose="02020603050405020304" pitchFamily="18" charset="0"/>
                          <a:ea typeface="Times New Roman" panose="02020603050405020304" pitchFamily="18" charset="0"/>
                          <a:cs typeface="Times New Roman" panose="02020603050405020304" pitchFamily="18" charset="0"/>
                        </a:rPr>
                        <a:t>realm</a:t>
                      </a:r>
                      <a:r>
                        <a:rPr lang="tr-TR" sz="3600" dirty="0">
                          <a:effectLst/>
                          <a:latin typeface="Times New Roman" panose="02020603050405020304" pitchFamily="18" charset="0"/>
                          <a:ea typeface="Times New Roman" panose="02020603050405020304" pitchFamily="18" charset="0"/>
                          <a:cs typeface="Times New Roman" panose="02020603050405020304" pitchFamily="18" charset="0"/>
                        </a:rPr>
                        <a:t> of </a:t>
                      </a:r>
                      <a:r>
                        <a:rPr lang="tr-TR" sz="3600" dirty="0" err="1">
                          <a:effectLst/>
                          <a:latin typeface="Times New Roman" panose="02020603050405020304" pitchFamily="18" charset="0"/>
                          <a:ea typeface="Times New Roman" panose="02020603050405020304" pitchFamily="18" charset="0"/>
                          <a:cs typeface="Times New Roman" panose="02020603050405020304" pitchFamily="18" charset="0"/>
                        </a:rPr>
                        <a:t>myth</a:t>
                      </a:r>
                      <a:r>
                        <a:rPr lang="tr-TR" sz="36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r>
            </a:tbl>
          </a:graphicData>
        </a:graphic>
      </p:graphicFrame>
    </p:spTree>
    <p:extLst>
      <p:ext uri="{BB962C8B-B14F-4D97-AF65-F5344CB8AC3E}">
        <p14:creationId xmlns:p14="http://schemas.microsoft.com/office/powerpoint/2010/main" val="4498237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61364"/>
            <a:ext cx="10515600" cy="690283"/>
          </a:xfrm>
        </p:spPr>
        <p:txBody>
          <a:bodyPr>
            <a:normAutofit fontScale="90000"/>
          </a:bodyPr>
          <a:lstStyle/>
          <a:p>
            <a:pPr algn="ctr"/>
            <a:r>
              <a:rPr lang="tr-TR" b="1" dirty="0" err="1" smtClean="0">
                <a:solidFill>
                  <a:srgbClr val="C00000"/>
                </a:solidFill>
                <a:latin typeface="Times New Roman" panose="02020603050405020304" pitchFamily="18" charset="0"/>
                <a:cs typeface="Times New Roman" panose="02020603050405020304" pitchFamily="18" charset="0"/>
              </a:rPr>
              <a:t>Metaphor</a:t>
            </a:r>
            <a:endParaRPr lang="tr-TR" dirty="0"/>
          </a:p>
        </p:txBody>
      </p:sp>
      <p:sp>
        <p:nvSpPr>
          <p:cNvPr id="3" name="İçerik Yer Tutucusu 2"/>
          <p:cNvSpPr>
            <a:spLocks noGrp="1"/>
          </p:cNvSpPr>
          <p:nvPr>
            <p:ph idx="1"/>
          </p:nvPr>
        </p:nvSpPr>
        <p:spPr>
          <a:xfrm>
            <a:off x="439271" y="851646"/>
            <a:ext cx="10914529" cy="5674659"/>
          </a:xfrm>
        </p:spPr>
        <p:txBody>
          <a:bodyPr>
            <a:normAutofit fontScale="62500" lnSpcReduction="20000"/>
          </a:bodyPr>
          <a:lstStyle/>
          <a:p>
            <a:pPr algn="just"/>
            <a:r>
              <a:rPr lang="tr-TR" dirty="0" err="1">
                <a:latin typeface="Times New Roman" panose="02020603050405020304" pitchFamily="18" charset="0"/>
                <a:cs typeface="Times New Roman" panose="02020603050405020304" pitchFamily="18" charset="0"/>
              </a:rPr>
              <a:t>Metaphors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figures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speech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communicate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meaning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by</a:t>
            </a:r>
            <a:r>
              <a:rPr lang="tr-TR" dirty="0">
                <a:latin typeface="Times New Roman" panose="02020603050405020304" pitchFamily="18" charset="0"/>
                <a:cs typeface="Times New Roman" panose="02020603050405020304" pitchFamily="18" charset="0"/>
              </a:rPr>
              <a:t> ana1o~ </a:t>
            </a:r>
            <a:r>
              <a:rPr lang="tr-TR" dirty="0" err="1">
                <a:latin typeface="Times New Roman" panose="02020603050405020304" pitchFamily="18" charset="0"/>
                <a:cs typeface="Times New Roman" panose="02020603050405020304" pitchFamily="18" charset="0"/>
              </a:rPr>
              <a:t>by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explaining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interpreting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one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thing</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terms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some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thing</a:t>
            </a:r>
            <a:r>
              <a:rPr lang="tr-TR" dirty="0">
                <a:latin typeface="Times New Roman" panose="02020603050405020304" pitchFamily="18" charset="0"/>
                <a:cs typeface="Times New Roman" panose="02020603050405020304" pitchFamily="18" charset="0"/>
              </a:rPr>
              <a:t> else {</a:t>
            </a:r>
            <a:r>
              <a:rPr lang="tr-TR" dirty="0" err="1">
                <a:latin typeface="Times New Roman" panose="02020603050405020304" pitchFamily="18" charset="0"/>
                <a:cs typeface="Times New Roman" panose="02020603050405020304" pitchFamily="18" charset="0"/>
              </a:rPr>
              <a:t>e.g</a:t>
            </a:r>
            <a:r>
              <a:rPr lang="tr-TR" dirty="0">
                <a:latin typeface="Times New Roman" panose="02020603050405020304" pitchFamily="18" charset="0"/>
                <a:cs typeface="Times New Roman" panose="02020603050405020304" pitchFamily="18" charset="0"/>
              </a:rPr>
              <a:t>., "My </a:t>
            </a:r>
            <a:r>
              <a:rPr lang="tr-TR" dirty="0" err="1">
                <a:latin typeface="Times New Roman" panose="02020603050405020304" pitchFamily="18" charset="0"/>
                <a:cs typeface="Times New Roman" panose="02020603050405020304" pitchFamily="18" charset="0"/>
              </a:rPr>
              <a:t>love</a:t>
            </a:r>
            <a:r>
              <a:rPr lang="tr-TR" dirty="0">
                <a:latin typeface="Times New Roman" panose="02020603050405020304" pitchFamily="18" charset="0"/>
                <a:cs typeface="Times New Roman" panose="02020603050405020304" pitchFamily="18" charset="0"/>
              </a:rPr>
              <a:t> is a </a:t>
            </a:r>
            <a:r>
              <a:rPr lang="tr-TR" dirty="0" err="1">
                <a:latin typeface="Times New Roman" panose="02020603050405020304" pitchFamily="18" charset="0"/>
                <a:cs typeface="Times New Roman" panose="02020603050405020304" pitchFamily="18" charset="0"/>
              </a:rPr>
              <a:t>red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rose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Similes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also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communicate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analogy</a:t>
            </a:r>
            <a:r>
              <a:rPr lang="tr-TR" dirty="0">
                <a:latin typeface="Times New Roman" panose="02020603050405020304" pitchFamily="18" charset="0"/>
                <a:cs typeface="Times New Roman" panose="02020603050405020304" pitchFamily="18" charset="0"/>
              </a:rPr>
              <a:t>, but in a </a:t>
            </a:r>
            <a:r>
              <a:rPr lang="tr-TR" dirty="0" err="1">
                <a:latin typeface="Times New Roman" panose="02020603050405020304" pitchFamily="18" charset="0"/>
                <a:cs typeface="Times New Roman" panose="02020603050405020304" pitchFamily="18" charset="0"/>
              </a:rPr>
              <a:t>weaker</a:t>
            </a:r>
            <a:r>
              <a:rPr lang="tr-TR" dirty="0">
                <a:latin typeface="Times New Roman" panose="02020603050405020304" pitchFamily="18" charset="0"/>
                <a:cs typeface="Times New Roman" panose="02020603050405020304" pitchFamily="18" charset="0"/>
              </a:rPr>
              <a:t> form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uses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like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as {</a:t>
            </a:r>
            <a:r>
              <a:rPr lang="tr-TR" dirty="0" err="1">
                <a:latin typeface="Times New Roman" panose="02020603050405020304" pitchFamily="18" charset="0"/>
                <a:cs typeface="Times New Roman" panose="02020603050405020304" pitchFamily="18" charset="0"/>
              </a:rPr>
              <a:t>e.g</a:t>
            </a:r>
            <a:r>
              <a:rPr lang="tr-TR" dirty="0">
                <a:latin typeface="Times New Roman" panose="02020603050405020304" pitchFamily="18" charset="0"/>
                <a:cs typeface="Times New Roman" panose="02020603050405020304" pitchFamily="18" charset="0"/>
              </a:rPr>
              <a:t>., "My </a:t>
            </a:r>
            <a:r>
              <a:rPr lang="tr-TR" dirty="0" err="1">
                <a:latin typeface="Times New Roman" panose="02020603050405020304" pitchFamily="18" charset="0"/>
                <a:cs typeface="Times New Roman" panose="02020603050405020304" pitchFamily="18" charset="0"/>
              </a:rPr>
              <a:t>love</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like</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red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rose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Many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people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learn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about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metaphor</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literature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classes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where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metaphor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simile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described</a:t>
            </a:r>
            <a:r>
              <a:rPr lang="tr-TR" dirty="0">
                <a:latin typeface="Times New Roman" panose="02020603050405020304" pitchFamily="18" charset="0"/>
                <a:cs typeface="Times New Roman" panose="02020603050405020304" pitchFamily="18" charset="0"/>
              </a:rPr>
              <a:t> as "</a:t>
            </a:r>
            <a:r>
              <a:rPr lang="tr-TR" dirty="0" err="1">
                <a:latin typeface="Times New Roman" panose="02020603050405020304" pitchFamily="18" charset="0"/>
                <a:cs typeface="Times New Roman" panose="02020603050405020304" pitchFamily="18" charset="0"/>
              </a:rPr>
              <a:t>figurative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language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assume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metaphors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used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only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poetic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literary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purposes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assume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metaphor</a:t>
            </a:r>
            <a:r>
              <a:rPr lang="tr-TR" dirty="0">
                <a:latin typeface="Times New Roman" panose="02020603050405020304" pitchFamily="18" charset="0"/>
                <a:cs typeface="Times New Roman" panose="02020603050405020304" pitchFamily="18" charset="0"/>
              </a:rPr>
              <a:t> is a </a:t>
            </a:r>
            <a:r>
              <a:rPr lang="tr-TR" dirty="0" err="1">
                <a:latin typeface="Times New Roman" panose="02020603050405020304" pitchFamily="18" charset="0"/>
                <a:cs typeface="Times New Roman" panose="02020603050405020304" pitchFamily="18" charset="0"/>
              </a:rPr>
              <a:t>relatively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unimportant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phenomenon</a:t>
            </a:r>
            <a:r>
              <a:rPr lang="tr-TR" dirty="0">
                <a:latin typeface="Times New Roman" panose="02020603050405020304" pitchFamily="18" charset="0"/>
                <a:cs typeface="Times New Roman" panose="02020603050405020304" pitchFamily="18" charset="0"/>
              </a:rPr>
              <a:t>. George </a:t>
            </a:r>
            <a:r>
              <a:rPr lang="tr-TR" dirty="0" err="1">
                <a:latin typeface="Times New Roman" panose="02020603050405020304" pitchFamily="18" charset="0"/>
                <a:cs typeface="Times New Roman" panose="02020603050405020304" pitchFamily="18" charset="0"/>
              </a:rPr>
              <a:t>Lakoff</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Mark Johnson (1980) </a:t>
            </a:r>
            <a:r>
              <a:rPr lang="tr-TR" dirty="0" err="1">
                <a:latin typeface="Times New Roman" panose="02020603050405020304" pitchFamily="18" charset="0"/>
                <a:cs typeface="Times New Roman" panose="02020603050405020304" pitchFamily="18" charset="0"/>
              </a:rPr>
              <a:t>argue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contrary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metaphors</a:t>
            </a:r>
            <a:r>
              <a:rPr lang="tr-TR" dirty="0">
                <a:latin typeface="Times New Roman" panose="02020603050405020304" pitchFamily="18" charset="0"/>
                <a:cs typeface="Times New Roman" panose="02020603050405020304" pitchFamily="18" charset="0"/>
              </a:rPr>
              <a:t> as </a:t>
            </a:r>
            <a:r>
              <a:rPr lang="tr-TR" dirty="0" err="1">
                <a:latin typeface="Times New Roman" panose="02020603050405020304" pitchFamily="18" charset="0"/>
                <a:cs typeface="Times New Roman" panose="02020603050405020304" pitchFamily="18" charset="0"/>
              </a:rPr>
              <a:t>central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our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thinking</a:t>
            </a:r>
            <a:r>
              <a:rPr lang="tr-TR" dirty="0">
                <a:latin typeface="Times New Roman" panose="02020603050405020304" pitchFamily="18" charset="0"/>
                <a:cs typeface="Times New Roman" panose="02020603050405020304" pitchFamily="18" charset="0"/>
              </a:rPr>
              <a:t>: </a:t>
            </a:r>
          </a:p>
          <a:p>
            <a:pPr algn="just"/>
            <a:r>
              <a:rPr lang="tr-TR" dirty="0" err="1">
                <a:latin typeface="Times New Roman" panose="02020603050405020304" pitchFamily="18" charset="0"/>
                <a:cs typeface="Times New Roman" panose="02020603050405020304" pitchFamily="18" charset="0"/>
              </a:rPr>
              <a:t>Most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people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think</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they</a:t>
            </a:r>
            <a:r>
              <a:rPr lang="tr-TR" dirty="0">
                <a:latin typeface="Times New Roman" panose="02020603050405020304" pitchFamily="18" charset="0"/>
                <a:cs typeface="Times New Roman" panose="02020603050405020304" pitchFamily="18" charset="0"/>
              </a:rPr>
              <a:t> can </a:t>
            </a:r>
            <a:r>
              <a:rPr lang="tr-TR" dirty="0" err="1">
                <a:latin typeface="Times New Roman" panose="02020603050405020304" pitchFamily="18" charset="0"/>
                <a:cs typeface="Times New Roman" panose="02020603050405020304" pitchFamily="18" charset="0"/>
              </a:rPr>
              <a:t>get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along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perfectly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well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without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metaphor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have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found</a:t>
            </a:r>
            <a:r>
              <a:rPr lang="tr-TR" dirty="0">
                <a:latin typeface="Times New Roman" panose="02020603050405020304" pitchFamily="18" charset="0"/>
                <a:cs typeface="Times New Roman" panose="02020603050405020304" pitchFamily="18" charset="0"/>
              </a:rPr>
              <a:t>, on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contrary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metaphor</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pervasive</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everyday</a:t>
            </a:r>
            <a:r>
              <a:rPr lang="tr-TR" dirty="0">
                <a:latin typeface="Times New Roman" panose="02020603050405020304" pitchFamily="18" charset="0"/>
                <a:cs typeface="Times New Roman" panose="02020603050405020304" pitchFamily="18" charset="0"/>
              </a:rPr>
              <a:t> life, not </a:t>
            </a:r>
            <a:r>
              <a:rPr lang="tr-TR" dirty="0" err="1">
                <a:latin typeface="Times New Roman" panose="02020603050405020304" pitchFamily="18" charset="0"/>
                <a:cs typeface="Times New Roman" panose="02020603050405020304" pitchFamily="18" charset="0"/>
              </a:rPr>
              <a:t>just</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language</a:t>
            </a:r>
            <a:r>
              <a:rPr lang="tr-TR" dirty="0">
                <a:latin typeface="Times New Roman" panose="02020603050405020304" pitchFamily="18" charset="0"/>
                <a:cs typeface="Times New Roman" panose="02020603050405020304" pitchFamily="18" charset="0"/>
              </a:rPr>
              <a:t> but in </a:t>
            </a:r>
            <a:r>
              <a:rPr lang="tr-TR" dirty="0" err="1">
                <a:latin typeface="Times New Roman" panose="02020603050405020304" pitchFamily="18" charset="0"/>
                <a:cs typeface="Times New Roman" panose="02020603050405020304" pitchFamily="18" charset="0"/>
              </a:rPr>
              <a:t>thought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action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Our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ordinary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conceptual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system</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terms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which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both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think</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act</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fundamentally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metaphoric</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nature</a:t>
            </a:r>
            <a:r>
              <a:rPr lang="tr-TR" dirty="0">
                <a:latin typeface="Times New Roman" panose="02020603050405020304" pitchFamily="18" charset="0"/>
                <a:cs typeface="Times New Roman" panose="02020603050405020304" pitchFamily="18" charset="0"/>
              </a:rPr>
              <a:t>. </a:t>
            </a:r>
          </a:p>
          <a:p>
            <a:pPr algn="just"/>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concepts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govern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our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thought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are</a:t>
            </a:r>
            <a:r>
              <a:rPr lang="tr-TR" dirty="0">
                <a:latin typeface="Times New Roman" panose="02020603050405020304" pitchFamily="18" charset="0"/>
                <a:cs typeface="Times New Roman" panose="02020603050405020304" pitchFamily="18" charset="0"/>
              </a:rPr>
              <a:t> not </a:t>
            </a:r>
            <a:r>
              <a:rPr lang="tr-TR" dirty="0" err="1">
                <a:latin typeface="Times New Roman" panose="02020603050405020304" pitchFamily="18" charset="0"/>
                <a:cs typeface="Times New Roman" panose="02020603050405020304" pitchFamily="18" charset="0"/>
              </a:rPr>
              <a:t>just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matters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intellect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also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govern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our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everyday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functioning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down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most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mundane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details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Our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concepts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structure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perceive</a:t>
            </a:r>
            <a:r>
              <a:rPr lang="tr-TR" dirty="0">
                <a:latin typeface="Times New Roman" panose="02020603050405020304" pitchFamily="18" charset="0"/>
                <a:cs typeface="Times New Roman" panose="02020603050405020304" pitchFamily="18" charset="0"/>
              </a:rPr>
              <a:t>, how </a:t>
            </a:r>
            <a:r>
              <a:rPr lang="tr-TR" dirty="0" err="1">
                <a:latin typeface="Times New Roman" panose="02020603050405020304" pitchFamily="18" charset="0"/>
                <a:cs typeface="Times New Roman" panose="02020603050405020304" pitchFamily="18" charset="0"/>
              </a:rPr>
              <a:t>we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get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around</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world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how </a:t>
            </a:r>
            <a:r>
              <a:rPr lang="tr-TR" dirty="0" err="1">
                <a:latin typeface="Times New Roman" panose="02020603050405020304" pitchFamily="18" charset="0"/>
                <a:cs typeface="Times New Roman" panose="02020603050405020304" pitchFamily="18" charset="0"/>
              </a:rPr>
              <a:t>we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relate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other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people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Our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conceptual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system</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thus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plays</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central</a:t>
            </a:r>
            <a:r>
              <a:rPr lang="tr-TR" dirty="0">
                <a:latin typeface="Times New Roman" panose="02020603050405020304" pitchFamily="18" charset="0"/>
                <a:cs typeface="Times New Roman" panose="02020603050405020304" pitchFamily="18" charset="0"/>
              </a:rPr>
              <a:t> role in </a:t>
            </a:r>
            <a:r>
              <a:rPr lang="tr-TR" dirty="0" err="1">
                <a:latin typeface="Times New Roman" panose="02020603050405020304" pitchFamily="18" charset="0"/>
                <a:cs typeface="Times New Roman" panose="02020603050405020304" pitchFamily="18" charset="0"/>
              </a:rPr>
              <a:t>defining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our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everyday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realities</a:t>
            </a:r>
            <a:r>
              <a:rPr lang="tr-TR" dirty="0" smtClean="0">
                <a:latin typeface="Times New Roman" panose="02020603050405020304" pitchFamily="18" charset="0"/>
                <a:cs typeface="Times New Roman" panose="02020603050405020304" pitchFamily="18" charset="0"/>
              </a:rPr>
              <a:t>.</a:t>
            </a:r>
            <a:endParaRPr lang="tr-TR" dirty="0">
              <a:latin typeface="Times New Roman" panose="02020603050405020304" pitchFamily="18" charset="0"/>
              <a:cs typeface="Times New Roman" panose="02020603050405020304" pitchFamily="18" charset="0"/>
            </a:endParaRPr>
          </a:p>
          <a:p>
            <a:pPr algn="just"/>
            <a:r>
              <a:rPr lang="tr-TR" dirty="0" err="1">
                <a:latin typeface="Times New Roman" panose="02020603050405020304" pitchFamily="18" charset="0"/>
                <a:cs typeface="Times New Roman" panose="02020603050405020304" pitchFamily="18" charset="0"/>
              </a:rPr>
              <a:t>Metaphor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plays</a:t>
            </a:r>
            <a:r>
              <a:rPr lang="tr-TR" dirty="0">
                <a:latin typeface="Times New Roman" panose="02020603050405020304" pitchFamily="18" charset="0"/>
                <a:cs typeface="Times New Roman" panose="02020603050405020304" pitchFamily="18" charset="0"/>
              </a:rPr>
              <a:t> an </a:t>
            </a:r>
            <a:r>
              <a:rPr lang="tr-TR" dirty="0" err="1">
                <a:latin typeface="Times New Roman" panose="02020603050405020304" pitchFamily="18" charset="0"/>
                <a:cs typeface="Times New Roman" panose="02020603050405020304" pitchFamily="18" charset="0"/>
              </a:rPr>
              <a:t>important</a:t>
            </a:r>
            <a:r>
              <a:rPr lang="tr-TR" dirty="0">
                <a:latin typeface="Times New Roman" panose="02020603050405020304" pitchFamily="18" charset="0"/>
                <a:cs typeface="Times New Roman" panose="02020603050405020304" pitchFamily="18" charset="0"/>
              </a:rPr>
              <a:t> role in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way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think</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pervades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our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thinking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It</a:t>
            </a:r>
            <a:r>
              <a:rPr lang="tr-TR" dirty="0">
                <a:latin typeface="Times New Roman" panose="02020603050405020304" pitchFamily="18" charset="0"/>
                <a:cs typeface="Times New Roman" panose="02020603050405020304" pitchFamily="18" charset="0"/>
              </a:rPr>
              <a:t> is not </a:t>
            </a:r>
            <a:r>
              <a:rPr lang="tr-TR" dirty="0" err="1">
                <a:latin typeface="Times New Roman" panose="02020603050405020304" pitchFamily="18" charset="0"/>
                <a:cs typeface="Times New Roman" panose="02020603050405020304" pitchFamily="18" charset="0"/>
              </a:rPr>
              <a:t>just</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literary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device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used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poets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other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writers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generate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certain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kinds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emotional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responses</a:t>
            </a:r>
            <a:r>
              <a:rPr lang="tr-TR" dirty="0">
                <a:latin typeface="Times New Roman" panose="02020603050405020304" pitchFamily="18" charset="0"/>
                <a:cs typeface="Times New Roman" panose="02020603050405020304" pitchFamily="18" charset="0"/>
              </a:rPr>
              <a:t>; it is a </a:t>
            </a:r>
            <a:r>
              <a:rPr lang="tr-TR" dirty="0" err="1">
                <a:latin typeface="Times New Roman" panose="02020603050405020304" pitchFamily="18" charset="0"/>
                <a:cs typeface="Times New Roman" panose="02020603050405020304" pitchFamily="18" charset="0"/>
              </a:rPr>
              <a:t>fundamental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part</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way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humans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think</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communicate</a:t>
            </a:r>
            <a:r>
              <a:rPr lang="tr-TR" dirty="0">
                <a:latin typeface="Times New Roman" panose="02020603050405020304" pitchFamily="18" charset="0"/>
                <a:cs typeface="Times New Roman" panose="02020603050405020304" pitchFamily="18" charset="0"/>
              </a:rPr>
              <a:t>. </a:t>
            </a:r>
          </a:p>
          <a:p>
            <a:pPr algn="just"/>
            <a:r>
              <a:rPr lang="tr-TR" dirty="0" err="1">
                <a:latin typeface="Times New Roman" panose="02020603050405020304" pitchFamily="18" charset="0"/>
                <a:cs typeface="Times New Roman" panose="02020603050405020304" pitchFamily="18" charset="0"/>
              </a:rPr>
              <a:t>Lakoff</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Johnson </a:t>
            </a:r>
            <a:r>
              <a:rPr lang="tr-TR" dirty="0" err="1">
                <a:latin typeface="Times New Roman" panose="02020603050405020304" pitchFamily="18" charset="0"/>
                <a:cs typeface="Times New Roman" panose="02020603050405020304" pitchFamily="18" charset="0"/>
              </a:rPr>
              <a:t>discuss</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number</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different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kinds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metaphors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Among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them</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following</a:t>
            </a:r>
            <a:r>
              <a:rPr lang="tr-TR" dirty="0">
                <a:latin typeface="Times New Roman" panose="02020603050405020304" pitchFamily="18" charset="0"/>
                <a:cs typeface="Times New Roman" panose="02020603050405020304" pitchFamily="18" charset="0"/>
              </a:rPr>
              <a:t>: </a:t>
            </a:r>
          </a:p>
          <a:p>
            <a:pPr marL="457200" lvl="1" indent="0">
              <a:buNone/>
            </a:pP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structural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metaphors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which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shape</a:t>
            </a:r>
            <a:r>
              <a:rPr lang="tr-TR" dirty="0">
                <a:latin typeface="Times New Roman" panose="02020603050405020304" pitchFamily="18" charset="0"/>
                <a:cs typeface="Times New Roman" panose="02020603050405020304" pitchFamily="18" charset="0"/>
              </a:rPr>
              <a:t> how </a:t>
            </a:r>
            <a:r>
              <a:rPr lang="tr-TR" dirty="0" err="1">
                <a:latin typeface="Times New Roman" panose="02020603050405020304" pitchFamily="18" charset="0"/>
                <a:cs typeface="Times New Roman" panose="02020603050405020304" pitchFamily="18" charset="0"/>
              </a:rPr>
              <a:t>we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think</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perceive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act</a:t>
            </a:r>
            <a:r>
              <a:rPr lang="tr-TR" dirty="0">
                <a:latin typeface="Times New Roman" panose="02020603050405020304" pitchFamily="18" charset="0"/>
                <a:cs typeface="Times New Roman" panose="02020603050405020304" pitchFamily="18" charset="0"/>
              </a:rPr>
              <a:t> </a:t>
            </a:r>
            <a:br>
              <a:rPr lang="tr-TR" dirty="0">
                <a:latin typeface="Times New Roman" panose="02020603050405020304" pitchFamily="18" charset="0"/>
                <a:cs typeface="Times New Roman" panose="02020603050405020304" pitchFamily="18" charset="0"/>
              </a:rPr>
            </a:b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orientational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metaphors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which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with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spatial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orientation</a:t>
            </a:r>
            <a:r>
              <a:rPr lang="tr-TR" dirty="0">
                <a:latin typeface="Times New Roman" panose="02020603050405020304" pitchFamily="18" charset="0"/>
                <a:cs typeface="Times New Roman" panose="02020603050405020304" pitchFamily="18" charset="0"/>
              </a:rPr>
              <a:t>, as </a:t>
            </a:r>
            <a:r>
              <a:rPr lang="tr-TR" dirty="0" err="1">
                <a:latin typeface="Times New Roman" panose="02020603050405020304" pitchFamily="18" charset="0"/>
                <a:cs typeface="Times New Roman" panose="02020603050405020304" pitchFamily="18" charset="0"/>
              </a:rPr>
              <a:t>reflected</a:t>
            </a:r>
            <a:r>
              <a:rPr lang="tr-TR" dirty="0">
                <a:latin typeface="Times New Roman" panose="02020603050405020304" pitchFamily="18" charset="0"/>
                <a:cs typeface="Times New Roman" panose="02020603050405020304" pitchFamily="18" charset="0"/>
              </a:rPr>
              <a:t> in polar </a:t>
            </a:r>
            <a:r>
              <a:rPr lang="tr-TR" dirty="0" err="1">
                <a:latin typeface="Times New Roman" panose="02020603050405020304" pitchFamily="18" charset="0"/>
                <a:cs typeface="Times New Roman" panose="02020603050405020304" pitchFamily="18" charset="0"/>
              </a:rPr>
              <a:t>oppositions</a:t>
            </a:r>
            <a:r>
              <a:rPr lang="tr-TR" dirty="0">
                <a:latin typeface="Times New Roman" panose="02020603050405020304" pitchFamily="18" charset="0"/>
                <a:cs typeface="Times New Roman" panose="02020603050405020304" pitchFamily="18" charset="0"/>
              </a:rPr>
              <a:t> </a:t>
            </a:r>
            <a:br>
              <a:rPr lang="tr-TR" dirty="0">
                <a:latin typeface="Times New Roman" panose="02020603050405020304" pitchFamily="18" charset="0"/>
                <a:cs typeface="Times New Roman" panose="02020603050405020304" pitchFamily="18" charset="0"/>
              </a:rPr>
            </a:b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ontological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metaphors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which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interpret</a:t>
            </a:r>
            <a:r>
              <a:rPr lang="tr-TR" dirty="0">
                <a:latin typeface="Times New Roman" panose="02020603050405020304" pitchFamily="18" charset="0"/>
                <a:cs typeface="Times New Roman" panose="02020603050405020304" pitchFamily="18" charset="0"/>
              </a:rPr>
              <a:t> life in </a:t>
            </a:r>
            <a:r>
              <a:rPr lang="tr-TR" dirty="0" err="1">
                <a:latin typeface="Times New Roman" panose="02020603050405020304" pitchFamily="18" charset="0"/>
                <a:cs typeface="Times New Roman" panose="02020603050405020304" pitchFamily="18" charset="0"/>
              </a:rPr>
              <a:t>terms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common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objects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substances</a:t>
            </a:r>
            <a:r>
              <a:rPr lang="tr-TR" dirty="0">
                <a:latin typeface="Times New Roman" panose="02020603050405020304" pitchFamily="18" charset="0"/>
                <a:cs typeface="Times New Roman" panose="02020603050405020304" pitchFamily="18" charset="0"/>
              </a:rPr>
              <a:t> </a:t>
            </a:r>
          </a:p>
          <a:p>
            <a:pPr algn="just"/>
            <a:r>
              <a:rPr lang="tr-TR" dirty="0" err="1">
                <a:latin typeface="Times New Roman" panose="02020603050405020304" pitchFamily="18" charset="0"/>
                <a:cs typeface="Times New Roman" panose="02020603050405020304" pitchFamily="18" charset="0"/>
              </a:rPr>
              <a:t>We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often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use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verbs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metaphorically</a:t>
            </a:r>
            <a:r>
              <a:rPr lang="tr-TR" dirty="0">
                <a:latin typeface="Times New Roman" panose="02020603050405020304" pitchFamily="18" charset="0"/>
                <a:cs typeface="Times New Roman" panose="02020603050405020304" pitchFamily="18" charset="0"/>
              </a:rPr>
              <a:t>, as in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following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ship</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sliced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ship</a:t>
            </a:r>
            <a:r>
              <a:rPr lang="tr-TR" dirty="0">
                <a:latin typeface="Times New Roman" panose="02020603050405020304" pitchFamily="18" charset="0"/>
                <a:cs typeface="Times New Roman" panose="02020603050405020304" pitchFamily="18" charset="0"/>
              </a:rPr>
              <a:t> is a </a:t>
            </a:r>
            <a:r>
              <a:rPr lang="tr-TR" dirty="0" err="1">
                <a:latin typeface="Times New Roman" panose="02020603050405020304" pitchFamily="18" charset="0"/>
                <a:cs typeface="Times New Roman" panose="02020603050405020304" pitchFamily="18" charset="0"/>
              </a:rPr>
              <a:t>knife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like</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knife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through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waves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could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substitute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other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verbs-raced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cut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something</a:t>
            </a:r>
            <a:r>
              <a:rPr lang="tr-TR" dirty="0">
                <a:latin typeface="Times New Roman" panose="02020603050405020304" pitchFamily="18" charset="0"/>
                <a:cs typeface="Times New Roman" panose="02020603050405020304" pitchFamily="18" charset="0"/>
              </a:rPr>
              <a:t> else-</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each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case</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different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meaning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would</a:t>
            </a:r>
            <a:r>
              <a:rPr lang="tr-TR" dirty="0">
                <a:latin typeface="Times New Roman" panose="02020603050405020304" pitchFamily="18" charset="0"/>
                <a:cs typeface="Times New Roman" panose="02020603050405020304" pitchFamily="18" charset="0"/>
              </a:rPr>
              <a:t> be </a:t>
            </a:r>
            <a:r>
              <a:rPr lang="tr-TR" dirty="0" err="1">
                <a:latin typeface="Times New Roman" panose="02020603050405020304" pitchFamily="18" charset="0"/>
                <a:cs typeface="Times New Roman" panose="02020603050405020304" pitchFamily="18" charset="0"/>
              </a:rPr>
              <a:t>conveyed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Metaphor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then</a:t>
            </a:r>
            <a:r>
              <a:rPr lang="tr-TR" dirty="0">
                <a:latin typeface="Times New Roman" panose="02020603050405020304" pitchFamily="18" charset="0"/>
                <a:cs typeface="Times New Roman" panose="02020603050405020304" pitchFamily="18" charset="0"/>
              </a:rPr>
              <a:t>, is not </a:t>
            </a:r>
            <a:r>
              <a:rPr lang="tr-TR" dirty="0" err="1">
                <a:latin typeface="Times New Roman" panose="02020603050405020304" pitchFamily="18" charset="0"/>
                <a:cs typeface="Times New Roman" panose="02020603050405020304" pitchFamily="18" charset="0"/>
              </a:rPr>
              <a:t>limited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figurative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language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one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finds</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poetry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rather</a:t>
            </a:r>
            <a:r>
              <a:rPr lang="tr-TR" dirty="0">
                <a:latin typeface="Times New Roman" panose="02020603050405020304" pitchFamily="18" charset="0"/>
                <a:cs typeface="Times New Roman" panose="02020603050405020304" pitchFamily="18" charset="0"/>
              </a:rPr>
              <a:t>, it is a </a:t>
            </a:r>
            <a:r>
              <a:rPr lang="tr-TR" dirty="0" err="1">
                <a:latin typeface="Times New Roman" panose="02020603050405020304" pitchFamily="18" charset="0"/>
                <a:cs typeface="Times New Roman" panose="02020603050405020304" pitchFamily="18" charset="0"/>
              </a:rPr>
              <a:t>fundamental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means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generating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meaning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same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applies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metonymy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which</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discussed</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next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section</a:t>
            </a:r>
            <a:r>
              <a:rPr lang="tr-TR"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364420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80683"/>
            <a:ext cx="10515600" cy="609599"/>
          </a:xfrm>
        </p:spPr>
        <p:txBody>
          <a:bodyPr>
            <a:normAutofit fontScale="90000"/>
          </a:bodyPr>
          <a:lstStyle/>
          <a:p>
            <a:pPr algn="ctr"/>
            <a:r>
              <a:rPr lang="tr-TR" b="1" dirty="0" err="1" smtClean="0">
                <a:solidFill>
                  <a:srgbClr val="C00000"/>
                </a:solidFill>
                <a:latin typeface="Times New Roman" panose="02020603050405020304" pitchFamily="18" charset="0"/>
                <a:cs typeface="Times New Roman" panose="02020603050405020304" pitchFamily="18" charset="0"/>
              </a:rPr>
              <a:t>Metonymy</a:t>
            </a:r>
            <a:endParaRPr lang="tr-TR" dirty="0"/>
          </a:p>
        </p:txBody>
      </p:sp>
      <p:sp>
        <p:nvSpPr>
          <p:cNvPr id="3" name="İçerik Yer Tutucusu 2"/>
          <p:cNvSpPr>
            <a:spLocks noGrp="1"/>
          </p:cNvSpPr>
          <p:nvPr>
            <p:ph idx="1"/>
          </p:nvPr>
        </p:nvSpPr>
        <p:spPr>
          <a:xfrm>
            <a:off x="277906" y="753034"/>
            <a:ext cx="11707906" cy="6033247"/>
          </a:xfrm>
        </p:spPr>
        <p:txBody>
          <a:bodyPr>
            <a:normAutofit fontScale="77500" lnSpcReduction="20000"/>
          </a:bodyPr>
          <a:lstStyle/>
          <a:p>
            <a:pPr algn="just"/>
            <a:r>
              <a:rPr lang="tr-TR" dirty="0" err="1">
                <a:latin typeface="Times New Roman" panose="02020603050405020304" pitchFamily="18" charset="0"/>
                <a:cs typeface="Times New Roman" panose="02020603050405020304" pitchFamily="18" charset="0"/>
              </a:rPr>
              <a:t>Metonymy</a:t>
            </a:r>
            <a:r>
              <a:rPr lang="tr-TR" dirty="0">
                <a:latin typeface="Times New Roman" panose="02020603050405020304" pitchFamily="18" charset="0"/>
                <a:cs typeface="Times New Roman" panose="02020603050405020304" pitchFamily="18" charset="0"/>
              </a:rPr>
              <a:t> is a </a:t>
            </a:r>
            <a:r>
              <a:rPr lang="tr-TR" dirty="0" err="1">
                <a:latin typeface="Times New Roman" panose="02020603050405020304" pitchFamily="18" charset="0"/>
                <a:cs typeface="Times New Roman" panose="02020603050405020304" pitchFamily="18" charset="0"/>
              </a:rPr>
              <a:t>figure</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speech</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which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meaning</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communicated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association</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contrast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metaphor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where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meaning</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communicated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analogy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term</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metonymy</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composed</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two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parts</a:t>
            </a:r>
            <a:r>
              <a:rPr lang="tr-TR" dirty="0">
                <a:latin typeface="Times New Roman" panose="02020603050405020304" pitchFamily="18" charset="0"/>
                <a:cs typeface="Times New Roman" panose="02020603050405020304" pitchFamily="18" charset="0"/>
              </a:rPr>
              <a:t>: meta,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transfer,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onoma</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name. </a:t>
            </a:r>
            <a:r>
              <a:rPr lang="tr-TR" dirty="0" err="1">
                <a:latin typeface="Times New Roman" panose="02020603050405020304" pitchFamily="18" charset="0"/>
                <a:cs typeface="Times New Roman" panose="02020603050405020304" pitchFamily="18" charset="0"/>
              </a:rPr>
              <a:t>Thus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literally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speaking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metonymy</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substitute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naming</a:t>
            </a:r>
            <a:r>
              <a:rPr lang="tr-TR" dirty="0">
                <a:latin typeface="Times New Roman" panose="02020603050405020304" pitchFamily="18" charset="0"/>
                <a:cs typeface="Times New Roman" panose="02020603050405020304" pitchFamily="18" charset="0"/>
              </a:rPr>
              <a:t>." </a:t>
            </a:r>
          </a:p>
          <a:p>
            <a:pPr algn="just"/>
            <a:r>
              <a:rPr lang="tr-TR" dirty="0" err="1">
                <a:latin typeface="Times New Roman" panose="02020603050405020304" pitchFamily="18" charset="0"/>
                <a:cs typeface="Times New Roman" panose="02020603050405020304" pitchFamily="18" charset="0"/>
              </a:rPr>
              <a:t>In</a:t>
            </a:r>
            <a:r>
              <a:rPr lang="tr-TR" dirty="0">
                <a:latin typeface="Times New Roman" panose="02020603050405020304" pitchFamily="18" charset="0"/>
                <a:cs typeface="Times New Roman" panose="02020603050405020304" pitchFamily="18" charset="0"/>
              </a:rPr>
              <a:t> an </a:t>
            </a:r>
            <a:r>
              <a:rPr lang="tr-TR" dirty="0" err="1">
                <a:latin typeface="Times New Roman" panose="02020603050405020304" pitchFamily="18" charset="0"/>
                <a:cs typeface="Times New Roman" panose="02020603050405020304" pitchFamily="18" charset="0"/>
              </a:rPr>
              <a:t>essay</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considerable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theoretical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importance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difficulty</a:t>
            </a:r>
            <a:r>
              <a:rPr lang="tr-TR" dirty="0">
                <a:latin typeface="Times New Roman" panose="02020603050405020304" pitchFamily="18" charset="0"/>
                <a:cs typeface="Times New Roman" panose="02020603050405020304" pitchFamily="18" charset="0"/>
              </a:rPr>
              <a:t>) on </a:t>
            </a:r>
            <a:r>
              <a:rPr lang="tr-TR" dirty="0" err="1">
                <a:latin typeface="Times New Roman" panose="02020603050405020304" pitchFamily="18" charset="0"/>
                <a:cs typeface="Times New Roman" panose="02020603050405020304" pitchFamily="18" charset="0"/>
              </a:rPr>
              <a:t>aphasia</a:t>
            </a:r>
            <a:r>
              <a:rPr lang="tr-TR" dirty="0">
                <a:latin typeface="Times New Roman" panose="02020603050405020304" pitchFamily="18" charset="0"/>
                <a:cs typeface="Times New Roman" panose="02020603050405020304" pitchFamily="18" charset="0"/>
              </a:rPr>
              <a:t>-a </a:t>
            </a:r>
            <a:r>
              <a:rPr lang="tr-TR" dirty="0" err="1">
                <a:latin typeface="Times New Roman" panose="02020603050405020304" pitchFamily="18" charset="0"/>
                <a:cs typeface="Times New Roman" panose="02020603050405020304" pitchFamily="18" charset="0"/>
              </a:rPr>
              <a:t>disease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associated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with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brain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damage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prevents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people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from</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expressing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ideas</a:t>
            </a:r>
            <a:r>
              <a:rPr lang="tr-TR" dirty="0">
                <a:latin typeface="Times New Roman" panose="02020603050405020304" pitchFamily="18" charset="0"/>
                <a:cs typeface="Times New Roman" panose="02020603050405020304" pitchFamily="18" charset="0"/>
              </a:rPr>
              <a:t>-Roman </a:t>
            </a:r>
            <a:r>
              <a:rPr lang="tr-TR" dirty="0" err="1">
                <a:latin typeface="Times New Roman" panose="02020603050405020304" pitchFamily="18" charset="0"/>
                <a:cs typeface="Times New Roman" panose="02020603050405020304" pitchFamily="18" charset="0"/>
              </a:rPr>
              <a:t>Jakobson</a:t>
            </a:r>
            <a:r>
              <a:rPr lang="tr-TR" dirty="0">
                <a:latin typeface="Times New Roman" panose="02020603050405020304" pitchFamily="18" charset="0"/>
                <a:cs typeface="Times New Roman" panose="02020603050405020304" pitchFamily="18" charset="0"/>
              </a:rPr>
              <a:t> (1988) </a:t>
            </a:r>
            <a:r>
              <a:rPr lang="tr-TR" dirty="0" err="1">
                <a:latin typeface="Times New Roman" panose="02020603050405020304" pitchFamily="18" charset="0"/>
                <a:cs typeface="Times New Roman" panose="02020603050405020304" pitchFamily="18" charset="0"/>
              </a:rPr>
              <a:t>discusses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difference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between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metaphor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metonymy</a:t>
            </a:r>
            <a:r>
              <a:rPr lang="tr-TR" dirty="0">
                <a:latin typeface="Times New Roman" panose="02020603050405020304" pitchFamily="18" charset="0"/>
                <a:cs typeface="Times New Roman" panose="02020603050405020304" pitchFamily="18" charset="0"/>
              </a:rPr>
              <a:t>: </a:t>
            </a:r>
          </a:p>
          <a:p>
            <a:pPr algn="just"/>
            <a:r>
              <a:rPr lang="tr-TR" dirty="0" err="1">
                <a:latin typeface="Times New Roman" panose="02020603050405020304" pitchFamily="18" charset="0"/>
                <a:cs typeface="Times New Roman" panose="02020603050405020304" pitchFamily="18" charset="0"/>
              </a:rPr>
              <a:t>Every</a:t>
            </a:r>
            <a:r>
              <a:rPr lang="tr-TR" dirty="0">
                <a:latin typeface="Times New Roman" panose="02020603050405020304" pitchFamily="18" charset="0"/>
                <a:cs typeface="Times New Roman" panose="02020603050405020304" pitchFamily="18" charset="0"/>
              </a:rPr>
              <a:t> form of </a:t>
            </a:r>
            <a:r>
              <a:rPr lang="tr-TR" dirty="0" err="1">
                <a:latin typeface="Times New Roman" panose="02020603050405020304" pitchFamily="18" charset="0"/>
                <a:cs typeface="Times New Roman" panose="02020603050405020304" pitchFamily="18" charset="0"/>
              </a:rPr>
              <a:t>aphasic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disturbance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consists</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some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impairment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more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less</a:t>
            </a:r>
            <a:r>
              <a:rPr lang="tr-TR" dirty="0">
                <a:latin typeface="Times New Roman" panose="02020603050405020304" pitchFamily="18" charset="0"/>
                <a:cs typeface="Times New Roman" panose="02020603050405020304" pitchFamily="18" charset="0"/>
              </a:rPr>
              <a:t> severe, </a:t>
            </a:r>
            <a:r>
              <a:rPr lang="tr-TR" dirty="0" err="1">
                <a:latin typeface="Times New Roman" panose="02020603050405020304" pitchFamily="18" charset="0"/>
                <a:cs typeface="Times New Roman" panose="02020603050405020304" pitchFamily="18" charset="0"/>
              </a:rPr>
              <a:t>either</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faculty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selection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substitution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combination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contexture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former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affliction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involves</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deterioration</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metalinguistic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operations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while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latter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damages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capacity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maintaining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hierarchy</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linguistic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units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relation</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similarity</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suppressed</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former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relation</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contiguity</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latter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type</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aphasia</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Metaphor</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alien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similarity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disorder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metonymy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contiguity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disorder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development</a:t>
            </a:r>
            <a:r>
              <a:rPr lang="tr-TR" dirty="0">
                <a:latin typeface="Times New Roman" panose="02020603050405020304" pitchFamily="18" charset="0"/>
                <a:cs typeface="Times New Roman" panose="02020603050405020304" pitchFamily="18" charset="0"/>
              </a:rPr>
              <a:t> of a </a:t>
            </a:r>
            <a:r>
              <a:rPr lang="tr-TR" dirty="0" err="1">
                <a:latin typeface="Times New Roman" panose="02020603050405020304" pitchFamily="18" charset="0"/>
                <a:cs typeface="Times New Roman" panose="02020603050405020304" pitchFamily="18" charset="0"/>
              </a:rPr>
              <a:t>discourse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take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place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along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two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different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semantic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lines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one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topic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lead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another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either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through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their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similarity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through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their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contiguity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metaphoric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way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would</a:t>
            </a:r>
            <a:r>
              <a:rPr lang="tr-TR" dirty="0">
                <a:latin typeface="Times New Roman" panose="02020603050405020304" pitchFamily="18" charset="0"/>
                <a:cs typeface="Times New Roman" panose="02020603050405020304" pitchFamily="18" charset="0"/>
              </a:rPr>
              <a:t> be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most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appropriate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first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case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metonymic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way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second</a:t>
            </a:r>
            <a:r>
              <a:rPr lang="tr-TR" dirty="0">
                <a:latin typeface="Times New Roman" panose="02020603050405020304" pitchFamily="18" charset="0"/>
                <a:cs typeface="Times New Roman" panose="02020603050405020304" pitchFamily="18" charset="0"/>
              </a:rPr>
              <a:t>, since </a:t>
            </a:r>
            <a:r>
              <a:rPr lang="tr-TR" dirty="0" err="1">
                <a:latin typeface="Times New Roman" panose="02020603050405020304" pitchFamily="18" charset="0"/>
                <a:cs typeface="Times New Roman" panose="02020603050405020304" pitchFamily="18" charset="0"/>
              </a:rPr>
              <a:t>they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find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their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most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condensed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expression</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metaphor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metonymy</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respectively</a:t>
            </a:r>
            <a:r>
              <a:rPr lang="tr-TR" dirty="0">
                <a:latin typeface="Times New Roman" panose="02020603050405020304" pitchFamily="18" charset="0"/>
                <a:cs typeface="Times New Roman" panose="02020603050405020304" pitchFamily="18" charset="0"/>
              </a:rPr>
              <a:t>.</a:t>
            </a:r>
          </a:p>
          <a:p>
            <a:pPr algn="just"/>
            <a:r>
              <a:rPr lang="tr-TR" dirty="0" err="1">
                <a:latin typeface="Times New Roman" panose="02020603050405020304" pitchFamily="18" charset="0"/>
                <a:cs typeface="Times New Roman" panose="02020603050405020304" pitchFamily="18" charset="0"/>
              </a:rPr>
              <a:t>We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have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two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polarities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metaphor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metonymy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Metaphor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communicates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selection</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focus</a:t>
            </a:r>
            <a:r>
              <a:rPr lang="tr-TR" dirty="0">
                <a:latin typeface="Times New Roman" panose="02020603050405020304" pitchFamily="18" charset="0"/>
                <a:cs typeface="Times New Roman" panose="02020603050405020304" pitchFamily="18" charset="0"/>
              </a:rPr>
              <a:t> on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similarity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between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things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metonymy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combination</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focus</a:t>
            </a:r>
            <a:r>
              <a:rPr lang="tr-TR" dirty="0">
                <a:latin typeface="Times New Roman" panose="02020603050405020304" pitchFamily="18" charset="0"/>
                <a:cs typeface="Times New Roman" panose="02020603050405020304" pitchFamily="18" charset="0"/>
              </a:rPr>
              <a:t> on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association</a:t>
            </a:r>
            <a:r>
              <a:rPr lang="tr-TR" dirty="0">
                <a:latin typeface="Times New Roman" panose="02020603050405020304" pitchFamily="18" charset="0"/>
                <a:cs typeface="Times New Roman" panose="02020603050405020304" pitchFamily="18" charset="0"/>
              </a:rPr>
              <a:t> in time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space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between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things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Simile</a:t>
            </a:r>
            <a:r>
              <a:rPr lang="tr-TR" dirty="0">
                <a:latin typeface="Times New Roman" panose="02020603050405020304" pitchFamily="18" charset="0"/>
                <a:cs typeface="Times New Roman" panose="02020603050405020304" pitchFamily="18" charset="0"/>
              </a:rPr>
              <a:t> is a </a:t>
            </a:r>
            <a:r>
              <a:rPr lang="tr-TR" dirty="0" err="1">
                <a:latin typeface="Times New Roman" panose="02020603050405020304" pitchFamily="18" charset="0"/>
                <a:cs typeface="Times New Roman" panose="02020603050405020304" pitchFamily="18" charset="0"/>
              </a:rPr>
              <a:t>weaker</a:t>
            </a:r>
            <a:r>
              <a:rPr lang="tr-TR" dirty="0">
                <a:latin typeface="Times New Roman" panose="02020603050405020304" pitchFamily="18" charset="0"/>
                <a:cs typeface="Times New Roman" panose="02020603050405020304" pitchFamily="18" charset="0"/>
              </a:rPr>
              <a:t> form of </a:t>
            </a:r>
            <a:r>
              <a:rPr lang="tr-TR" dirty="0" err="1">
                <a:latin typeface="Times New Roman" panose="02020603050405020304" pitchFamily="18" charset="0"/>
                <a:cs typeface="Times New Roman" panose="02020603050405020304" pitchFamily="18" charset="0"/>
              </a:rPr>
              <a:t>metaphor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using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like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as)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synecdoche</a:t>
            </a:r>
            <a:r>
              <a:rPr lang="tr-TR" dirty="0">
                <a:latin typeface="Times New Roman" panose="02020603050405020304" pitchFamily="18" charset="0"/>
                <a:cs typeface="Times New Roman" panose="02020603050405020304" pitchFamily="18" charset="0"/>
              </a:rPr>
              <a:t> is a </a:t>
            </a:r>
            <a:r>
              <a:rPr lang="tr-TR" dirty="0" err="1">
                <a:latin typeface="Times New Roman" panose="02020603050405020304" pitchFamily="18" charset="0"/>
                <a:cs typeface="Times New Roman" panose="02020603050405020304" pitchFamily="18" charset="0"/>
              </a:rPr>
              <a:t>weaker</a:t>
            </a:r>
            <a:r>
              <a:rPr lang="tr-TR" dirty="0">
                <a:latin typeface="Times New Roman" panose="02020603050405020304" pitchFamily="18" charset="0"/>
                <a:cs typeface="Times New Roman" panose="02020603050405020304" pitchFamily="18" charset="0"/>
              </a:rPr>
              <a:t> form of </a:t>
            </a:r>
            <a:r>
              <a:rPr lang="tr-TR" dirty="0" err="1">
                <a:latin typeface="Times New Roman" panose="02020603050405020304" pitchFamily="18" charset="0"/>
                <a:cs typeface="Times New Roman" panose="02020603050405020304" pitchFamily="18" charset="0"/>
              </a:rPr>
              <a:t>metonymy</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which</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part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stands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whole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vice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versa</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These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differences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number</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others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drawn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from</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other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sections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Jakobson's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article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shown</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Table</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in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following</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slight</a:t>
            </a:r>
            <a:r>
              <a:rPr lang="tr-TR" dirty="0" smtClean="0">
                <a:latin typeface="Times New Roman" panose="02020603050405020304" pitchFamily="18" charset="0"/>
                <a:cs typeface="Times New Roman" panose="02020603050405020304" pitchFamily="18" charset="0"/>
              </a:rPr>
              <a:t>.</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292142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43435"/>
            <a:ext cx="10515600" cy="851647"/>
          </a:xfrm>
        </p:spPr>
        <p:txBody>
          <a:bodyPr>
            <a:normAutofit/>
          </a:bodyPr>
          <a:lstStyle/>
          <a:p>
            <a:pPr algn="ctr"/>
            <a:r>
              <a:rPr lang="tr-TR" b="1" dirty="0" err="1" smtClean="0">
                <a:solidFill>
                  <a:srgbClr val="C00000"/>
                </a:solidFill>
                <a:latin typeface="Times New Roman" panose="02020603050405020304" pitchFamily="18" charset="0"/>
                <a:cs typeface="Times New Roman" panose="02020603050405020304" pitchFamily="18" charset="0"/>
              </a:rPr>
              <a:t>Metaphor</a:t>
            </a:r>
            <a:r>
              <a:rPr lang="tr-TR" b="1" dirty="0" smtClean="0">
                <a:solidFill>
                  <a:srgbClr val="C00000"/>
                </a:solidFill>
                <a:latin typeface="Times New Roman" panose="02020603050405020304" pitchFamily="18" charset="0"/>
                <a:cs typeface="Times New Roman" panose="02020603050405020304" pitchFamily="18" charset="0"/>
              </a:rPr>
              <a:t> / </a:t>
            </a:r>
            <a:r>
              <a:rPr lang="tr-TR" b="1" dirty="0" err="1" smtClean="0">
                <a:solidFill>
                  <a:srgbClr val="C00000"/>
                </a:solidFill>
                <a:latin typeface="Times New Roman" panose="02020603050405020304" pitchFamily="18" charset="0"/>
                <a:cs typeface="Times New Roman" panose="02020603050405020304" pitchFamily="18" charset="0"/>
              </a:rPr>
              <a:t>Metonymy</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4281890121"/>
              </p:ext>
            </p:extLst>
          </p:nvPr>
        </p:nvGraphicFramePr>
        <p:xfrm>
          <a:off x="510988" y="1219202"/>
          <a:ext cx="11322424" cy="5342965"/>
        </p:xfrm>
        <a:graphic>
          <a:graphicData uri="http://schemas.openxmlformats.org/drawingml/2006/table">
            <a:tbl>
              <a:tblPr firstRow="1" bandRow="1">
                <a:tableStyleId>{5940675A-B579-460E-94D1-54222C63F5DA}</a:tableStyleId>
              </a:tblPr>
              <a:tblGrid>
                <a:gridCol w="5661212"/>
                <a:gridCol w="5661212"/>
              </a:tblGrid>
              <a:tr h="987870">
                <a:tc>
                  <a:txBody>
                    <a:bodyPr/>
                    <a:lstStyle/>
                    <a:p>
                      <a:r>
                        <a:rPr lang="tr-TR" sz="4800" b="1" dirty="0" err="1" smtClean="0">
                          <a:solidFill>
                            <a:srgbClr val="C00000"/>
                          </a:solidFill>
                          <a:latin typeface="Times New Roman" panose="02020603050405020304" pitchFamily="18" charset="0"/>
                          <a:cs typeface="Times New Roman" panose="02020603050405020304" pitchFamily="18" charset="0"/>
                        </a:rPr>
                        <a:t>Metaphor</a:t>
                      </a:r>
                      <a:endParaRPr lang="tr-TR" sz="4800" dirty="0"/>
                    </a:p>
                  </a:txBody>
                  <a:tcPr/>
                </a:tc>
                <a:tc>
                  <a:txBody>
                    <a:bodyPr/>
                    <a:lstStyle/>
                    <a:p>
                      <a:r>
                        <a:rPr lang="tr-TR" sz="4800" b="1" dirty="0" err="1" smtClean="0">
                          <a:solidFill>
                            <a:srgbClr val="C00000"/>
                          </a:solidFill>
                          <a:latin typeface="Times New Roman" panose="02020603050405020304" pitchFamily="18" charset="0"/>
                          <a:cs typeface="Times New Roman" panose="02020603050405020304" pitchFamily="18" charset="0"/>
                        </a:rPr>
                        <a:t>Metonymy</a:t>
                      </a:r>
                      <a:endParaRPr lang="tr-TR" sz="4800" dirty="0"/>
                    </a:p>
                  </a:txBody>
                  <a:tcPr/>
                </a:tc>
              </a:tr>
              <a:tr h="543863">
                <a:tc>
                  <a:txBody>
                    <a:bodyPr/>
                    <a:lstStyle/>
                    <a:p>
                      <a:pPr>
                        <a:lnSpc>
                          <a:spcPct val="107000"/>
                        </a:lnSpc>
                        <a:spcAft>
                          <a:spcPts val="0"/>
                        </a:spcAft>
                      </a:pPr>
                      <a:r>
                        <a:rPr lang="tr-TR" sz="2800" dirty="0">
                          <a:effectLst/>
                          <a:latin typeface="Times New Roman" panose="02020603050405020304" pitchFamily="18" charset="0"/>
                          <a:ea typeface="Times New Roman" panose="02020603050405020304" pitchFamily="18" charset="0"/>
                          <a:cs typeface="Times New Roman" panose="02020603050405020304" pitchFamily="18" charset="0"/>
                        </a:rPr>
                        <a:t>analog/</a:t>
                      </a:r>
                      <a:r>
                        <a:rPr lang="tr-TR" sz="2800" dirty="0" err="1">
                          <a:effectLst/>
                          <a:latin typeface="Times New Roman" panose="02020603050405020304" pitchFamily="18" charset="0"/>
                          <a:ea typeface="Times New Roman" panose="02020603050405020304" pitchFamily="18" charset="0"/>
                          <a:cs typeface="Times New Roman" panose="02020603050405020304" pitchFamily="18" charset="0"/>
                        </a:rPr>
                        <a:t>similarity</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0"/>
                        </a:spcAft>
                      </a:pPr>
                      <a:r>
                        <a:rPr lang="tr-TR" sz="2800" dirty="0" err="1">
                          <a:effectLst/>
                          <a:latin typeface="Times New Roman" panose="02020603050405020304" pitchFamily="18" charset="0"/>
                          <a:ea typeface="Times New Roman" panose="02020603050405020304" pitchFamily="18" charset="0"/>
                          <a:cs typeface="Times New Roman" panose="02020603050405020304" pitchFamily="18" charset="0"/>
                        </a:rPr>
                        <a:t>association</a:t>
                      </a:r>
                      <a:r>
                        <a:rPr lang="tr-TR" sz="28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tr-TR" sz="2800" dirty="0" err="1">
                          <a:effectLst/>
                          <a:latin typeface="Times New Roman" panose="02020603050405020304" pitchFamily="18" charset="0"/>
                          <a:ea typeface="Times New Roman" panose="02020603050405020304" pitchFamily="18" charset="0"/>
                          <a:cs typeface="Times New Roman" panose="02020603050405020304" pitchFamily="18" charset="0"/>
                        </a:rPr>
                        <a:t>contiguity</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r>
              <a:tr h="543863">
                <a:tc>
                  <a:txBody>
                    <a:bodyPr/>
                    <a:lstStyle/>
                    <a:p>
                      <a:pPr>
                        <a:lnSpc>
                          <a:spcPct val="107000"/>
                        </a:lnSpc>
                        <a:spcAft>
                          <a:spcPts val="0"/>
                        </a:spcAft>
                      </a:pPr>
                      <a:r>
                        <a:rPr lang="tr-TR" sz="2800" dirty="0" err="1">
                          <a:effectLst/>
                          <a:latin typeface="Times New Roman" panose="02020603050405020304" pitchFamily="18" charset="0"/>
                          <a:ea typeface="Times New Roman" panose="02020603050405020304" pitchFamily="18" charset="0"/>
                          <a:cs typeface="Times New Roman" panose="02020603050405020304" pitchFamily="18" charset="0"/>
                        </a:rPr>
                        <a:t>selection</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0"/>
                        </a:spcAft>
                      </a:pPr>
                      <a:r>
                        <a:rPr lang="tr-TR" sz="2800" dirty="0" err="1">
                          <a:effectLst/>
                          <a:latin typeface="Times New Roman" panose="02020603050405020304" pitchFamily="18" charset="0"/>
                          <a:ea typeface="Times New Roman" panose="02020603050405020304" pitchFamily="18" charset="0"/>
                          <a:cs typeface="Times New Roman" panose="02020603050405020304" pitchFamily="18" charset="0"/>
                        </a:rPr>
                        <a:t>combination</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r>
              <a:tr h="543863">
                <a:tc>
                  <a:txBody>
                    <a:bodyPr/>
                    <a:lstStyle/>
                    <a:p>
                      <a:pPr>
                        <a:lnSpc>
                          <a:spcPct val="107000"/>
                        </a:lnSpc>
                        <a:spcAft>
                          <a:spcPts val="0"/>
                        </a:spcAft>
                      </a:pPr>
                      <a:r>
                        <a:rPr lang="tr-TR" sz="2800" dirty="0" err="1">
                          <a:effectLst/>
                          <a:latin typeface="Times New Roman" panose="02020603050405020304" pitchFamily="18" charset="0"/>
                          <a:ea typeface="Times New Roman" panose="02020603050405020304" pitchFamily="18" charset="0"/>
                          <a:cs typeface="Times New Roman" panose="02020603050405020304" pitchFamily="18" charset="0"/>
                        </a:rPr>
                        <a:t>simile</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0"/>
                        </a:spcAft>
                      </a:pPr>
                      <a:r>
                        <a:rPr lang="tr-TR" sz="2800" dirty="0" err="1">
                          <a:effectLst/>
                          <a:latin typeface="Times New Roman" panose="02020603050405020304" pitchFamily="18" charset="0"/>
                          <a:ea typeface="Times New Roman" panose="02020603050405020304" pitchFamily="18" charset="0"/>
                          <a:cs typeface="Times New Roman" panose="02020603050405020304" pitchFamily="18" charset="0"/>
                        </a:rPr>
                        <a:t>synecdoche</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r>
              <a:tr h="543863">
                <a:tc>
                  <a:txBody>
                    <a:bodyPr/>
                    <a:lstStyle/>
                    <a:p>
                      <a:pPr>
                        <a:lnSpc>
                          <a:spcPct val="107000"/>
                        </a:lnSpc>
                        <a:spcAft>
                          <a:spcPts val="0"/>
                        </a:spcAft>
                      </a:pPr>
                      <a:r>
                        <a:rPr lang="tr-TR" sz="2800" dirty="0" err="1">
                          <a:effectLst/>
                          <a:latin typeface="Times New Roman" panose="02020603050405020304" pitchFamily="18" charset="0"/>
                          <a:ea typeface="Times New Roman" panose="02020603050405020304" pitchFamily="18" charset="0"/>
                          <a:cs typeface="Times New Roman" panose="02020603050405020304" pitchFamily="18" charset="0"/>
                        </a:rPr>
                        <a:t>romanticism</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0"/>
                        </a:spcAft>
                      </a:pPr>
                      <a:r>
                        <a:rPr lang="tr-TR" sz="2800" dirty="0" err="1">
                          <a:effectLst/>
                          <a:latin typeface="Times New Roman" panose="02020603050405020304" pitchFamily="18" charset="0"/>
                          <a:ea typeface="Times New Roman" panose="02020603050405020304" pitchFamily="18" charset="0"/>
                          <a:cs typeface="Times New Roman" panose="02020603050405020304" pitchFamily="18" charset="0"/>
                        </a:rPr>
                        <a:t>realism</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r>
              <a:tr h="543863">
                <a:tc>
                  <a:txBody>
                    <a:bodyPr/>
                    <a:lstStyle/>
                    <a:p>
                      <a:pPr>
                        <a:lnSpc>
                          <a:spcPct val="107000"/>
                        </a:lnSpc>
                        <a:spcAft>
                          <a:spcPts val="0"/>
                        </a:spcAft>
                      </a:pPr>
                      <a:r>
                        <a:rPr lang="tr-TR" sz="2800" dirty="0" err="1">
                          <a:effectLst/>
                          <a:latin typeface="Times New Roman" panose="02020603050405020304" pitchFamily="18" charset="0"/>
                          <a:ea typeface="Times New Roman" panose="02020603050405020304" pitchFamily="18" charset="0"/>
                          <a:cs typeface="Times New Roman" panose="02020603050405020304" pitchFamily="18" charset="0"/>
                        </a:rPr>
                        <a:t>surrealism</a:t>
                      </a:r>
                      <a:r>
                        <a:rPr lang="tr-TR" sz="2800" dirty="0">
                          <a:effectLst/>
                          <a:latin typeface="Times New Roman" panose="02020603050405020304" pitchFamily="18" charset="0"/>
                          <a:ea typeface="Times New Roman" panose="02020603050405020304" pitchFamily="18" charset="0"/>
                          <a:cs typeface="Times New Roman" panose="02020603050405020304" pitchFamily="18" charset="0"/>
                        </a:rPr>
                        <a:t> (in </a:t>
                      </a:r>
                      <a:r>
                        <a:rPr lang="tr-TR" sz="2800" dirty="0" err="1">
                          <a:effectLst/>
                          <a:latin typeface="Times New Roman" panose="02020603050405020304" pitchFamily="18" charset="0"/>
                          <a:ea typeface="Times New Roman" panose="02020603050405020304" pitchFamily="18" charset="0"/>
                          <a:cs typeface="Times New Roman" panose="02020603050405020304" pitchFamily="18" charset="0"/>
                        </a:rPr>
                        <a:t>paintings</a:t>
                      </a:r>
                      <a:r>
                        <a:rPr lang="tr-TR" sz="2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0"/>
                        </a:spcAft>
                      </a:pPr>
                      <a:r>
                        <a:rPr lang="tr-TR" sz="2800" dirty="0" err="1">
                          <a:effectLst/>
                          <a:latin typeface="Times New Roman" panose="02020603050405020304" pitchFamily="18" charset="0"/>
                          <a:ea typeface="Times New Roman" panose="02020603050405020304" pitchFamily="18" charset="0"/>
                          <a:cs typeface="Times New Roman" panose="02020603050405020304" pitchFamily="18" charset="0"/>
                        </a:rPr>
                        <a:t>cubism</a:t>
                      </a:r>
                      <a:r>
                        <a:rPr lang="tr-TR" sz="2800" dirty="0">
                          <a:effectLst/>
                          <a:latin typeface="Times New Roman" panose="02020603050405020304" pitchFamily="18" charset="0"/>
                          <a:ea typeface="Times New Roman" panose="02020603050405020304" pitchFamily="18" charset="0"/>
                          <a:cs typeface="Times New Roman" panose="02020603050405020304" pitchFamily="18" charset="0"/>
                        </a:rPr>
                        <a:t> (in </a:t>
                      </a:r>
                      <a:r>
                        <a:rPr lang="tr-TR" sz="2800" dirty="0" err="1">
                          <a:effectLst/>
                          <a:latin typeface="Times New Roman" panose="02020603050405020304" pitchFamily="18" charset="0"/>
                          <a:ea typeface="Times New Roman" panose="02020603050405020304" pitchFamily="18" charset="0"/>
                          <a:cs typeface="Times New Roman" panose="02020603050405020304" pitchFamily="18" charset="0"/>
                        </a:rPr>
                        <a:t>paintings</a:t>
                      </a:r>
                      <a:r>
                        <a:rPr lang="tr-TR" sz="2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r>
              <a:tr h="543863">
                <a:tc>
                  <a:txBody>
                    <a:bodyPr/>
                    <a:lstStyle/>
                    <a:p>
                      <a:pPr>
                        <a:lnSpc>
                          <a:spcPct val="107000"/>
                        </a:lnSpc>
                        <a:spcAft>
                          <a:spcPts val="0"/>
                        </a:spcAft>
                      </a:pPr>
                      <a:r>
                        <a:rPr lang="tr-TR" sz="2800" dirty="0" err="1">
                          <a:effectLst/>
                          <a:latin typeface="Times New Roman" panose="02020603050405020304" pitchFamily="18" charset="0"/>
                          <a:ea typeface="Times New Roman" panose="02020603050405020304" pitchFamily="18" charset="0"/>
                          <a:cs typeface="Times New Roman" panose="02020603050405020304" pitchFamily="18" charset="0"/>
                        </a:rPr>
                        <a:t>poetry</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0"/>
                        </a:spcAft>
                      </a:pPr>
                      <a:r>
                        <a:rPr lang="tr-TR" sz="2800" dirty="0" err="1">
                          <a:effectLst/>
                          <a:latin typeface="Times New Roman" panose="02020603050405020304" pitchFamily="18" charset="0"/>
                          <a:ea typeface="Times New Roman" panose="02020603050405020304" pitchFamily="18" charset="0"/>
                          <a:cs typeface="Times New Roman" panose="02020603050405020304" pitchFamily="18" charset="0"/>
                        </a:rPr>
                        <a:t>prose</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r>
              <a:tr h="1091917">
                <a:tc>
                  <a:txBody>
                    <a:bodyPr/>
                    <a:lstStyle/>
                    <a:p>
                      <a:pPr>
                        <a:lnSpc>
                          <a:spcPct val="107000"/>
                        </a:lnSpc>
                        <a:spcAft>
                          <a:spcPts val="0"/>
                        </a:spcAft>
                      </a:pPr>
                      <a:r>
                        <a:rPr lang="tr-TR" sz="2800" dirty="0" err="1">
                          <a:effectLst/>
                          <a:latin typeface="Times New Roman" panose="02020603050405020304" pitchFamily="18" charset="0"/>
                          <a:ea typeface="Times New Roman" panose="02020603050405020304" pitchFamily="18" charset="0"/>
                          <a:cs typeface="Times New Roman" panose="02020603050405020304" pitchFamily="18" charset="0"/>
                        </a:rPr>
                        <a:t>Freud's</a:t>
                      </a:r>
                      <a:r>
                        <a:rPr lang="tr-TR"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2800" dirty="0" err="1">
                          <a:effectLst/>
                          <a:latin typeface="Times New Roman" panose="02020603050405020304" pitchFamily="18" charset="0"/>
                          <a:ea typeface="Times New Roman" panose="02020603050405020304" pitchFamily="18" charset="0"/>
                          <a:cs typeface="Times New Roman" panose="02020603050405020304" pitchFamily="18" charset="0"/>
                        </a:rPr>
                        <a:t>identification</a:t>
                      </a:r>
                      <a:r>
                        <a:rPr lang="tr-TR"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2800" dirty="0" err="1">
                          <a:effectLst/>
                          <a:latin typeface="Times New Roman" panose="02020603050405020304" pitchFamily="18" charset="0"/>
                          <a:ea typeface="Times New Roman" panose="02020603050405020304" pitchFamily="18" charset="0"/>
                          <a:cs typeface="Times New Roman" panose="02020603050405020304" pitchFamily="18" charset="0"/>
                        </a:rPr>
                        <a:t>and</a:t>
                      </a:r>
                      <a:r>
                        <a:rPr lang="tr-TR"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2800" dirty="0" err="1">
                          <a:effectLst/>
                          <a:latin typeface="Times New Roman" panose="02020603050405020304" pitchFamily="18" charset="0"/>
                          <a:ea typeface="Times New Roman" panose="02020603050405020304" pitchFamily="18" charset="0"/>
                          <a:cs typeface="Times New Roman" panose="02020603050405020304" pitchFamily="18" charset="0"/>
                        </a:rPr>
                        <a:t>symbolism</a:t>
                      </a:r>
                      <a:r>
                        <a:rPr lang="tr-TR" sz="2800" dirty="0">
                          <a:effectLst/>
                          <a:latin typeface="Times New Roman" panose="02020603050405020304" pitchFamily="18" charset="0"/>
                          <a:ea typeface="Times New Roman" panose="02020603050405020304" pitchFamily="18" charset="0"/>
                          <a:cs typeface="Times New Roman" panose="02020603050405020304" pitchFamily="18" charset="0"/>
                        </a:rPr>
                        <a:t> (in </a:t>
                      </a:r>
                      <a:r>
                        <a:rPr lang="tr-TR" sz="2800" dirty="0" err="1">
                          <a:effectLst/>
                          <a:latin typeface="Times New Roman" panose="02020603050405020304" pitchFamily="18" charset="0"/>
                          <a:ea typeface="Times New Roman" panose="02020603050405020304" pitchFamily="18" charset="0"/>
                          <a:cs typeface="Times New Roman" panose="02020603050405020304" pitchFamily="18" charset="0"/>
                        </a:rPr>
                        <a:t>dreams</a:t>
                      </a:r>
                      <a:r>
                        <a:rPr lang="tr-TR" sz="2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0"/>
                        </a:spcAft>
                      </a:pPr>
                      <a:r>
                        <a:rPr lang="tr-TR" sz="2800" dirty="0" err="1">
                          <a:effectLst/>
                          <a:latin typeface="Times New Roman" panose="02020603050405020304" pitchFamily="18" charset="0"/>
                          <a:ea typeface="Times New Roman" panose="02020603050405020304" pitchFamily="18" charset="0"/>
                          <a:cs typeface="Times New Roman" panose="02020603050405020304" pitchFamily="18" charset="0"/>
                        </a:rPr>
                        <a:t>Freud's</a:t>
                      </a:r>
                      <a:r>
                        <a:rPr lang="tr-TR"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2800" dirty="0" err="1">
                          <a:effectLst/>
                          <a:latin typeface="Times New Roman" panose="02020603050405020304" pitchFamily="18" charset="0"/>
                          <a:ea typeface="Times New Roman" panose="02020603050405020304" pitchFamily="18" charset="0"/>
                          <a:cs typeface="Times New Roman" panose="02020603050405020304" pitchFamily="18" charset="0"/>
                        </a:rPr>
                        <a:t>condensation</a:t>
                      </a:r>
                      <a:r>
                        <a:rPr lang="tr-TR"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2800" dirty="0" err="1">
                          <a:effectLst/>
                          <a:latin typeface="Times New Roman" panose="02020603050405020304" pitchFamily="18" charset="0"/>
                          <a:ea typeface="Times New Roman" panose="02020603050405020304" pitchFamily="18" charset="0"/>
                          <a:cs typeface="Times New Roman" panose="02020603050405020304" pitchFamily="18" charset="0"/>
                        </a:rPr>
                        <a:t>and</a:t>
                      </a:r>
                      <a:r>
                        <a:rPr lang="tr-TR"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2800" dirty="0" err="1">
                          <a:effectLst/>
                          <a:latin typeface="Times New Roman" panose="02020603050405020304" pitchFamily="18" charset="0"/>
                          <a:ea typeface="Times New Roman" panose="02020603050405020304" pitchFamily="18" charset="0"/>
                          <a:cs typeface="Times New Roman" panose="02020603050405020304" pitchFamily="18" charset="0"/>
                        </a:rPr>
                        <a:t>displacement</a:t>
                      </a:r>
                      <a:r>
                        <a:rPr lang="tr-TR" sz="2800" dirty="0">
                          <a:effectLst/>
                          <a:latin typeface="Times New Roman" panose="02020603050405020304" pitchFamily="18" charset="0"/>
                          <a:ea typeface="Times New Roman" panose="02020603050405020304" pitchFamily="18" charset="0"/>
                          <a:cs typeface="Times New Roman" panose="02020603050405020304" pitchFamily="18" charset="0"/>
                        </a:rPr>
                        <a:t> (in </a:t>
                      </a:r>
                      <a:r>
                        <a:rPr lang="tr-TR" sz="2800" dirty="0" err="1">
                          <a:effectLst/>
                          <a:latin typeface="Times New Roman" panose="02020603050405020304" pitchFamily="18" charset="0"/>
                          <a:ea typeface="Times New Roman" panose="02020603050405020304" pitchFamily="18" charset="0"/>
                          <a:cs typeface="Times New Roman" panose="02020603050405020304" pitchFamily="18" charset="0"/>
                        </a:rPr>
                        <a:t>dreams</a:t>
                      </a:r>
                      <a:r>
                        <a:rPr lang="tr-TR" sz="2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r>
            </a:tbl>
          </a:graphicData>
        </a:graphic>
      </p:graphicFrame>
    </p:spTree>
    <p:extLst>
      <p:ext uri="{BB962C8B-B14F-4D97-AF65-F5344CB8AC3E}">
        <p14:creationId xmlns:p14="http://schemas.microsoft.com/office/powerpoint/2010/main" val="1129606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863040"/>
          </a:xfrm>
        </p:spPr>
        <p:txBody>
          <a:bodyPr/>
          <a:lstStyle/>
          <a:p>
            <a:pPr algn="ctr"/>
            <a:r>
              <a:rPr lang="tr-TR" b="1" dirty="0" err="1">
                <a:solidFill>
                  <a:srgbClr val="C00000"/>
                </a:solidFill>
                <a:latin typeface="Times New Roman" panose="02020603050405020304" pitchFamily="18" charset="0"/>
                <a:cs typeface="Times New Roman" panose="02020603050405020304" pitchFamily="18" charset="0"/>
              </a:rPr>
              <a:t>Sign</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and</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meaning</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denotation</a:t>
            </a:r>
            <a:endParaRPr lang="tr-TR" dirty="0"/>
          </a:p>
        </p:txBody>
      </p:sp>
      <p:sp>
        <p:nvSpPr>
          <p:cNvPr id="3" name="İçerik Yer Tutucusu 2"/>
          <p:cNvSpPr>
            <a:spLocks noGrp="1"/>
          </p:cNvSpPr>
          <p:nvPr>
            <p:ph idx="1"/>
          </p:nvPr>
        </p:nvSpPr>
        <p:spPr>
          <a:xfrm>
            <a:off x="838200" y="1138518"/>
            <a:ext cx="10515600" cy="5360894"/>
          </a:xfrm>
        </p:spPr>
        <p:txBody>
          <a:bodyPr>
            <a:normAutofit fontScale="85000" lnSpcReduction="20000"/>
          </a:bodyPr>
          <a:lstStyle/>
          <a:p>
            <a:pPr algn="just"/>
            <a:r>
              <a:rPr lang="tr-TR" dirty="0" err="1">
                <a:latin typeface="Times New Roman" panose="02020603050405020304" pitchFamily="18" charset="0"/>
                <a:cs typeface="Times New Roman" panose="02020603050405020304" pitchFamily="18" charset="0"/>
              </a:rPr>
              <a:t>According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Jakobson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one</a:t>
            </a:r>
            <a:r>
              <a:rPr lang="tr-TR" dirty="0">
                <a:latin typeface="Times New Roman" panose="02020603050405020304" pitchFamily="18" charset="0"/>
                <a:cs typeface="Times New Roman" panose="02020603050405020304" pitchFamily="18" charset="0"/>
              </a:rPr>
              <a:t> can </a:t>
            </a:r>
            <a:r>
              <a:rPr lang="tr-TR" dirty="0" err="1">
                <a:latin typeface="Times New Roman" panose="02020603050405020304" pitchFamily="18" charset="0"/>
                <a:cs typeface="Times New Roman" panose="02020603050405020304" pitchFamily="18" charset="0"/>
              </a:rPr>
              <a:t>determine</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writer's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style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based</a:t>
            </a:r>
            <a:r>
              <a:rPr lang="tr-TR" dirty="0">
                <a:latin typeface="Times New Roman" panose="02020603050405020304" pitchFamily="18" charset="0"/>
                <a:cs typeface="Times New Roman" panose="02020603050405020304" pitchFamily="18" charset="0"/>
              </a:rPr>
              <a:t> on how he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uses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these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two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rhetorical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devices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which</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these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poles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prevails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distinction</a:t>
            </a:r>
            <a:r>
              <a:rPr lang="tr-TR" dirty="0">
                <a:latin typeface="Times New Roman" panose="02020603050405020304" pitchFamily="18" charset="0"/>
                <a:cs typeface="Times New Roman" panose="02020603050405020304" pitchFamily="18" charset="0"/>
              </a:rPr>
              <a:t> has </a:t>
            </a:r>
            <a:r>
              <a:rPr lang="tr-TR" dirty="0" err="1">
                <a:latin typeface="Times New Roman" panose="02020603050405020304" pitchFamily="18" charset="0"/>
                <a:cs typeface="Times New Roman" panose="02020603050405020304" pitchFamily="18" charset="0"/>
              </a:rPr>
              <a:t>relevance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symbolic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process</a:t>
            </a:r>
            <a:r>
              <a:rPr lang="tr-TR" dirty="0">
                <a:latin typeface="Times New Roman" panose="02020603050405020304" pitchFamily="18" charset="0"/>
                <a:cs typeface="Times New Roman" panose="02020603050405020304" pitchFamily="18" charset="0"/>
              </a:rPr>
              <a:t>, as </a:t>
            </a:r>
            <a:r>
              <a:rPr lang="tr-TR" dirty="0" err="1">
                <a:latin typeface="Times New Roman" panose="02020603050405020304" pitchFamily="18" charset="0"/>
                <a:cs typeface="Times New Roman" panose="02020603050405020304" pitchFamily="18" charset="0"/>
              </a:rPr>
              <a:t>Jakobson</a:t>
            </a:r>
            <a:r>
              <a:rPr lang="tr-TR" dirty="0">
                <a:latin typeface="Times New Roman" panose="02020603050405020304" pitchFamily="18" charset="0"/>
                <a:cs typeface="Times New Roman" panose="02020603050405020304" pitchFamily="18" charset="0"/>
              </a:rPr>
              <a:t> (1988) </a:t>
            </a:r>
            <a:r>
              <a:rPr lang="tr-TR" dirty="0" err="1">
                <a:latin typeface="Times New Roman" panose="02020603050405020304" pitchFamily="18" charset="0"/>
                <a:cs typeface="Times New Roman" panose="02020603050405020304" pitchFamily="18" charset="0"/>
              </a:rPr>
              <a:t>explains</a:t>
            </a:r>
            <a:r>
              <a:rPr lang="tr-TR" dirty="0">
                <a:latin typeface="Times New Roman" panose="02020603050405020304" pitchFamily="18" charset="0"/>
                <a:cs typeface="Times New Roman" panose="02020603050405020304" pitchFamily="18" charset="0"/>
              </a:rPr>
              <a:t>: </a:t>
            </a:r>
            <a:br>
              <a:rPr lang="tr-TR" dirty="0">
                <a:latin typeface="Times New Roman" panose="02020603050405020304" pitchFamily="18" charset="0"/>
                <a:cs typeface="Times New Roman" panose="02020603050405020304" pitchFamily="18" charset="0"/>
              </a:rPr>
            </a:br>
            <a:r>
              <a:rPr lang="tr-TR" dirty="0">
                <a:latin typeface="Times New Roman" panose="02020603050405020304" pitchFamily="18" charset="0"/>
                <a:cs typeface="Times New Roman" panose="02020603050405020304" pitchFamily="18" charset="0"/>
              </a:rPr>
              <a:t>  </a:t>
            </a:r>
          </a:p>
          <a:p>
            <a:pPr algn="just"/>
            <a:r>
              <a:rPr lang="tr-TR" dirty="0">
                <a:latin typeface="Times New Roman" panose="02020603050405020304" pitchFamily="18" charset="0"/>
                <a:cs typeface="Times New Roman" panose="02020603050405020304" pitchFamily="18" charset="0"/>
              </a:rPr>
              <a:t>A </a:t>
            </a:r>
            <a:r>
              <a:rPr lang="tr-TR" dirty="0" err="1">
                <a:latin typeface="Times New Roman" panose="02020603050405020304" pitchFamily="18" charset="0"/>
                <a:cs typeface="Times New Roman" panose="02020603050405020304" pitchFamily="18" charset="0"/>
              </a:rPr>
              <a:t>competition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between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both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devices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metonymic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metaphoric</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manifest</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any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symbolic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process</a:t>
            </a:r>
            <a:r>
              <a:rPr lang="tr-TR" dirty="0">
                <a:latin typeface="Times New Roman" panose="02020603050405020304" pitchFamily="18" charset="0"/>
                <a:cs typeface="Times New Roman" panose="02020603050405020304" pitchFamily="18" charset="0"/>
              </a:rPr>
              <a:t>, be it </a:t>
            </a:r>
            <a:r>
              <a:rPr lang="tr-TR" dirty="0" err="1">
                <a:latin typeface="Times New Roman" panose="02020603050405020304" pitchFamily="18" charset="0"/>
                <a:cs typeface="Times New Roman" panose="02020603050405020304" pitchFamily="18" charset="0"/>
              </a:rPr>
              <a:t>interpersonal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social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Thus</a:t>
            </a:r>
            <a:r>
              <a:rPr lang="tr-TR" dirty="0">
                <a:latin typeface="Times New Roman" panose="02020603050405020304" pitchFamily="18" charset="0"/>
                <a:cs typeface="Times New Roman" panose="02020603050405020304" pitchFamily="18" charset="0"/>
              </a:rPr>
              <a:t> in an </a:t>
            </a:r>
            <a:r>
              <a:rPr lang="tr-TR" dirty="0" err="1">
                <a:latin typeface="Times New Roman" panose="02020603050405020304" pitchFamily="18" charset="0"/>
                <a:cs typeface="Times New Roman" panose="02020603050405020304" pitchFamily="18" charset="0"/>
              </a:rPr>
              <a:t>inquiry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structure</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dreams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decisive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question</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whether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symbols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temporal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sequences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based</a:t>
            </a:r>
            <a:r>
              <a:rPr lang="tr-TR" dirty="0">
                <a:latin typeface="Times New Roman" panose="02020603050405020304" pitchFamily="18" charset="0"/>
                <a:cs typeface="Times New Roman" panose="02020603050405020304" pitchFamily="18" charset="0"/>
              </a:rPr>
              <a:t> on </a:t>
            </a:r>
            <a:r>
              <a:rPr lang="tr-TR" dirty="0" err="1">
                <a:latin typeface="Times New Roman" panose="02020603050405020304" pitchFamily="18" charset="0"/>
                <a:cs typeface="Times New Roman" panose="02020603050405020304" pitchFamily="18" charset="0"/>
              </a:rPr>
              <a:t>contiguity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Freud's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metonymic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displacement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synecdochic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condensation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on </a:t>
            </a:r>
            <a:r>
              <a:rPr lang="tr-TR" dirty="0" err="1">
                <a:latin typeface="Times New Roman" panose="02020603050405020304" pitchFamily="18" charset="0"/>
                <a:cs typeface="Times New Roman" panose="02020603050405020304" pitchFamily="18" charset="0"/>
              </a:rPr>
              <a:t>similarity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Freud's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identification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symbolism</a:t>
            </a:r>
            <a:r>
              <a:rPr lang="tr-TR" dirty="0" smtClean="0">
                <a:latin typeface="Times New Roman" panose="02020603050405020304" pitchFamily="18" charset="0"/>
                <a:cs typeface="Times New Roman" panose="02020603050405020304" pitchFamily="18" charset="0"/>
              </a:rPr>
              <a:t>").</a:t>
            </a:r>
            <a:endParaRPr lang="tr-TR" dirty="0">
              <a:latin typeface="Times New Roman" panose="02020603050405020304" pitchFamily="18" charset="0"/>
              <a:cs typeface="Times New Roman" panose="02020603050405020304" pitchFamily="18" charset="0"/>
            </a:endParaRPr>
          </a:p>
          <a:p>
            <a:pPr algn="just"/>
            <a:r>
              <a:rPr lang="tr-TR" dirty="0" err="1">
                <a:latin typeface="Times New Roman" panose="02020603050405020304" pitchFamily="18" charset="0"/>
                <a:cs typeface="Times New Roman" panose="02020603050405020304" pitchFamily="18" charset="0"/>
              </a:rPr>
              <a:t>It</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relatively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easy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analyze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metaphors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Jakobson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adds</a:t>
            </a:r>
            <a:r>
              <a:rPr lang="tr-TR" dirty="0">
                <a:latin typeface="Times New Roman" panose="02020603050405020304" pitchFamily="18" charset="0"/>
                <a:cs typeface="Times New Roman" panose="02020603050405020304" pitchFamily="18" charset="0"/>
              </a:rPr>
              <a:t>, but </a:t>
            </a:r>
            <a:r>
              <a:rPr lang="tr-TR" dirty="0" err="1">
                <a:latin typeface="Times New Roman" panose="02020603050405020304" pitchFamily="18" charset="0"/>
                <a:cs typeface="Times New Roman" panose="02020603050405020304" pitchFamily="18" charset="0"/>
              </a:rPr>
              <a:t>dealing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with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metonymy</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much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more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difficult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process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which</a:t>
            </a:r>
            <a:r>
              <a:rPr lang="tr-TR" dirty="0">
                <a:latin typeface="Times New Roman" panose="02020603050405020304" pitchFamily="18" charset="0"/>
                <a:cs typeface="Times New Roman" panose="02020603050405020304" pitchFamily="18" charset="0"/>
              </a:rPr>
              <a:t> he </a:t>
            </a:r>
            <a:r>
              <a:rPr lang="tr-TR" dirty="0" err="1">
                <a:latin typeface="Times New Roman" panose="02020603050405020304" pitchFamily="18" charset="0"/>
                <a:cs typeface="Times New Roman" panose="02020603050405020304" pitchFamily="18" charset="0"/>
              </a:rPr>
              <a:t>says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easily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defies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interpretation</a:t>
            </a:r>
            <a:r>
              <a:rPr lang="tr-TR" dirty="0">
                <a:latin typeface="Times New Roman" panose="02020603050405020304" pitchFamily="18" charset="0"/>
                <a:cs typeface="Times New Roman" panose="02020603050405020304" pitchFamily="18" charset="0"/>
              </a:rPr>
              <a:t>," has </a:t>
            </a:r>
            <a:r>
              <a:rPr lang="tr-TR" dirty="0" err="1">
                <a:latin typeface="Times New Roman" panose="02020603050405020304" pitchFamily="18" charset="0"/>
                <a:cs typeface="Times New Roman" panose="02020603050405020304" pitchFamily="18" charset="0"/>
              </a:rPr>
              <a:t>been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relatively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neglected</a:t>
            </a:r>
            <a:r>
              <a:rPr lang="tr-TR" dirty="0">
                <a:latin typeface="Times New Roman" panose="02020603050405020304" pitchFamily="18" charset="0"/>
                <a:cs typeface="Times New Roman" panose="02020603050405020304" pitchFamily="18" charset="0"/>
              </a:rPr>
              <a:t>. </a:t>
            </a:r>
          </a:p>
          <a:p>
            <a:pPr algn="just"/>
            <a:r>
              <a:rPr lang="tr-TR" dirty="0" err="1">
                <a:latin typeface="Times New Roman" panose="02020603050405020304" pitchFamily="18" charset="0"/>
                <a:cs typeface="Times New Roman" panose="02020603050405020304" pitchFamily="18" charset="0"/>
              </a:rPr>
              <a:t>What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makes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things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even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more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complicated</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frequently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find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two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processes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mixed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up</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together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Thus</a:t>
            </a:r>
            <a:r>
              <a:rPr lang="tr-TR" dirty="0">
                <a:latin typeface="Times New Roman" panose="02020603050405020304" pitchFamily="18" charset="0"/>
                <a:cs typeface="Times New Roman" panose="02020603050405020304" pitchFamily="18" charset="0"/>
              </a:rPr>
              <a:t>, an </a:t>
            </a:r>
            <a:r>
              <a:rPr lang="tr-TR" dirty="0" err="1">
                <a:latin typeface="Times New Roman" panose="02020603050405020304" pitchFamily="18" charset="0"/>
                <a:cs typeface="Times New Roman" panose="02020603050405020304" pitchFamily="18" charset="0"/>
              </a:rPr>
              <a:t>image</a:t>
            </a:r>
            <a:r>
              <a:rPr lang="tr-TR" dirty="0">
                <a:latin typeface="Times New Roman" panose="02020603050405020304" pitchFamily="18" charset="0"/>
                <a:cs typeface="Times New Roman" panose="02020603050405020304" pitchFamily="18" charset="0"/>
              </a:rPr>
              <a:t> of a </a:t>
            </a:r>
            <a:r>
              <a:rPr lang="tr-TR" dirty="0" err="1">
                <a:latin typeface="Times New Roman" panose="02020603050405020304" pitchFamily="18" charset="0"/>
                <a:cs typeface="Times New Roman" panose="02020603050405020304" pitchFamily="18" charset="0"/>
              </a:rPr>
              <a:t>snake</a:t>
            </a:r>
            <a:r>
              <a:rPr lang="tr-TR" dirty="0">
                <a:latin typeface="Times New Roman" panose="02020603050405020304" pitchFamily="18" charset="0"/>
                <a:cs typeface="Times New Roman" panose="02020603050405020304" pitchFamily="18" charset="0"/>
              </a:rPr>
              <a:t> in a </a:t>
            </a:r>
            <a:r>
              <a:rPr lang="tr-TR" dirty="0" err="1">
                <a:latin typeface="Times New Roman" panose="02020603050405020304" pitchFamily="18" charset="0"/>
                <a:cs typeface="Times New Roman" panose="02020603050405020304" pitchFamily="18" charset="0"/>
              </a:rPr>
              <a:t>painting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advertisement</a:t>
            </a:r>
            <a:r>
              <a:rPr lang="tr-TR" dirty="0">
                <a:latin typeface="Times New Roman" panose="02020603050405020304" pitchFamily="18" charset="0"/>
                <a:cs typeface="Times New Roman" panose="02020603050405020304" pitchFamily="18" charset="0"/>
              </a:rPr>
              <a:t> can </a:t>
            </a:r>
            <a:r>
              <a:rPr lang="tr-TR" dirty="0" err="1">
                <a:latin typeface="Times New Roman" panose="02020603050405020304" pitchFamily="18" charset="0"/>
                <a:cs typeface="Times New Roman" panose="02020603050405020304" pitchFamily="18" charset="0"/>
              </a:rPr>
              <a:t>function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metaphorically</a:t>
            </a:r>
            <a:r>
              <a:rPr lang="tr-TR" dirty="0">
                <a:latin typeface="Times New Roman" panose="02020603050405020304" pitchFamily="18" charset="0"/>
                <a:cs typeface="Times New Roman" panose="02020603050405020304" pitchFamily="18" charset="0"/>
              </a:rPr>
              <a:t> as a </a:t>
            </a:r>
            <a:r>
              <a:rPr lang="tr-TR" dirty="0" err="1">
                <a:latin typeface="Times New Roman" panose="02020603050405020304" pitchFamily="18" charset="0"/>
                <a:cs typeface="Times New Roman" panose="02020603050405020304" pitchFamily="18" charset="0"/>
              </a:rPr>
              <a:t>phallic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symbol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metonymically</a:t>
            </a:r>
            <a:r>
              <a:rPr lang="tr-TR" dirty="0">
                <a:latin typeface="Times New Roman" panose="02020603050405020304" pitchFamily="18" charset="0"/>
                <a:cs typeface="Times New Roman" panose="02020603050405020304" pitchFamily="18" charset="0"/>
              </a:rPr>
              <a:t> as </a:t>
            </a:r>
            <a:r>
              <a:rPr lang="tr-TR" dirty="0" err="1">
                <a:latin typeface="Times New Roman" panose="02020603050405020304" pitchFamily="18" charset="0"/>
                <a:cs typeface="Times New Roman" panose="02020603050405020304" pitchFamily="18" charset="0"/>
              </a:rPr>
              <a:t>suggesting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snake</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Garden</a:t>
            </a:r>
            <a:r>
              <a:rPr lang="tr-TR" dirty="0">
                <a:latin typeface="Times New Roman" panose="02020603050405020304" pitchFamily="18" charset="0"/>
                <a:cs typeface="Times New Roman" panose="02020603050405020304" pitchFamily="18" charset="0"/>
              </a:rPr>
              <a:t> of Eden. </a:t>
            </a:r>
            <a:r>
              <a:rPr lang="tr-TR" dirty="0" err="1">
                <a:latin typeface="Times New Roman" panose="02020603050405020304" pitchFamily="18" charset="0"/>
                <a:cs typeface="Times New Roman" panose="02020603050405020304" pitchFamily="18" charset="0"/>
              </a:rPr>
              <a:t>This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reference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Eden has a </a:t>
            </a:r>
            <a:r>
              <a:rPr lang="tr-TR" dirty="0" err="1">
                <a:latin typeface="Times New Roman" panose="02020603050405020304" pitchFamily="18" charset="0"/>
                <a:cs typeface="Times New Roman" panose="02020603050405020304" pitchFamily="18" charset="0"/>
              </a:rPr>
              <a:t>historic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aspect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it, </a:t>
            </a:r>
            <a:r>
              <a:rPr lang="tr-TR" dirty="0" err="1">
                <a:latin typeface="Times New Roman" panose="02020603050405020304" pitchFamily="18" charset="0"/>
                <a:cs typeface="Times New Roman" panose="02020603050405020304" pitchFamily="18" charset="0"/>
              </a:rPr>
              <a:t>which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leads</a:t>
            </a:r>
            <a:r>
              <a:rPr lang="tr-TR" dirty="0">
                <a:latin typeface="Times New Roman" panose="02020603050405020304" pitchFamily="18" charset="0"/>
                <a:cs typeface="Times New Roman" panose="02020603050405020304" pitchFamily="18" charset="0"/>
              </a:rPr>
              <a:t> us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our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next</a:t>
            </a:r>
            <a:r>
              <a:rPr lang="tr-TR" dirty="0">
                <a:latin typeface="Times New Roman" panose="02020603050405020304" pitchFamily="18" charset="0"/>
                <a:cs typeface="Times New Roman" panose="02020603050405020304" pitchFamily="18" charset="0"/>
              </a:rPr>
              <a:t> set of </a:t>
            </a:r>
            <a:r>
              <a:rPr lang="tr-TR" dirty="0" err="1">
                <a:latin typeface="Times New Roman" panose="02020603050405020304" pitchFamily="18" charset="0"/>
                <a:cs typeface="Times New Roman" panose="02020603050405020304" pitchFamily="18" charset="0"/>
              </a:rPr>
              <a:t>concepts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synchronic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analysis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diachronic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analysis</a:t>
            </a:r>
            <a:r>
              <a:rPr lang="tr-TR"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1348117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737534"/>
          </a:xfrm>
        </p:spPr>
        <p:txBody>
          <a:bodyPr>
            <a:normAutofit fontScale="90000"/>
          </a:bodyPr>
          <a:lstStyle/>
          <a:p>
            <a:pPr algn="ctr"/>
            <a:r>
              <a:rPr lang="tr-TR" b="1" dirty="0" err="1">
                <a:solidFill>
                  <a:srgbClr val="C00000"/>
                </a:solidFill>
                <a:latin typeface="Times New Roman" panose="02020603050405020304" pitchFamily="18" charset="0"/>
                <a:cs typeface="Times New Roman" panose="02020603050405020304" pitchFamily="18" charset="0"/>
              </a:rPr>
              <a:t>Synchronic</a:t>
            </a:r>
            <a:r>
              <a:rPr lang="tr-TR" b="1" dirty="0">
                <a:solidFill>
                  <a:srgbClr val="C00000"/>
                </a:solidFill>
                <a:latin typeface="Times New Roman" panose="02020603050405020304" pitchFamily="18" charset="0"/>
                <a:cs typeface="Times New Roman" panose="02020603050405020304" pitchFamily="18" charset="0"/>
              </a:rPr>
              <a:t> Analysis </a:t>
            </a:r>
            <a:r>
              <a:rPr lang="tr-TR" b="1" dirty="0" err="1">
                <a:solidFill>
                  <a:srgbClr val="C00000"/>
                </a:solidFill>
                <a:latin typeface="Times New Roman" panose="02020603050405020304" pitchFamily="18" charset="0"/>
                <a:cs typeface="Times New Roman" panose="02020603050405020304" pitchFamily="18" charset="0"/>
              </a:rPr>
              <a:t>and</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Diachronic</a:t>
            </a:r>
            <a:r>
              <a:rPr lang="tr-TR" b="1" dirty="0">
                <a:solidFill>
                  <a:srgbClr val="C00000"/>
                </a:solidFill>
                <a:latin typeface="Times New Roman" panose="02020603050405020304" pitchFamily="18" charset="0"/>
                <a:cs typeface="Times New Roman" panose="02020603050405020304" pitchFamily="18" charset="0"/>
              </a:rPr>
              <a:t> Analysis </a:t>
            </a:r>
          </a:p>
        </p:txBody>
      </p:sp>
      <p:sp>
        <p:nvSpPr>
          <p:cNvPr id="3" name="İçerik Yer Tutucusu 2"/>
          <p:cNvSpPr>
            <a:spLocks noGrp="1"/>
          </p:cNvSpPr>
          <p:nvPr>
            <p:ph idx="1"/>
          </p:nvPr>
        </p:nvSpPr>
        <p:spPr>
          <a:xfrm>
            <a:off x="394447" y="1102660"/>
            <a:ext cx="11385177" cy="5396752"/>
          </a:xfrm>
        </p:spPr>
        <p:txBody>
          <a:bodyPr>
            <a:normAutofit fontScale="85000" lnSpcReduction="20000"/>
          </a:bodyPr>
          <a:lstStyle/>
          <a:p>
            <a:pPr algn="just"/>
            <a:r>
              <a:rPr lang="tr-TR" dirty="0" err="1" smtClean="0">
                <a:latin typeface="Times New Roman" panose="02020603050405020304" pitchFamily="18" charset="0"/>
                <a:cs typeface="Times New Roman" panose="02020603050405020304" pitchFamily="18" charset="0"/>
              </a:rPr>
              <a:t>Ferdmand</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de </a:t>
            </a:r>
            <a:r>
              <a:rPr lang="tr-TR" dirty="0" err="1">
                <a:latin typeface="Times New Roman" panose="02020603050405020304" pitchFamily="18" charset="0"/>
                <a:cs typeface="Times New Roman" panose="02020603050405020304" pitchFamily="18" charset="0"/>
              </a:rPr>
              <a:t>Saussure</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makes</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a </a:t>
            </a:r>
            <a:r>
              <a:rPr lang="tr-TR" dirty="0" err="1">
                <a:latin typeface="Times New Roman" panose="02020603050405020304" pitchFamily="18" charset="0"/>
                <a:cs typeface="Times New Roman" panose="02020603050405020304" pitchFamily="18" charset="0"/>
              </a:rPr>
              <a:t>distinction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between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static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synchronic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evolutionary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diachronic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linguistics</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distinction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now</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apply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modes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analyzing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texts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cultural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phenomena</a:t>
            </a:r>
            <a:r>
              <a:rPr lang="tr-TR" dirty="0">
                <a:latin typeface="Times New Roman" panose="02020603050405020304" pitchFamily="18" charset="0"/>
                <a:cs typeface="Times New Roman" panose="02020603050405020304" pitchFamily="18" charset="0"/>
              </a:rPr>
              <a:t>: </a:t>
            </a:r>
          </a:p>
          <a:p>
            <a:pPr algn="just"/>
            <a:r>
              <a:rPr lang="tr-TR" dirty="0" err="1">
                <a:latin typeface="Times New Roman" panose="02020603050405020304" pitchFamily="18" charset="0"/>
                <a:cs typeface="Times New Roman" panose="02020603050405020304" pitchFamily="18" charset="0"/>
              </a:rPr>
              <a:t>All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sciences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would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profit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indicating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more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precisely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coordinates</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along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which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their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subject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matter</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aligned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Everywhere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distinctions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should</a:t>
            </a:r>
            <a:r>
              <a:rPr lang="tr-TR" dirty="0">
                <a:latin typeface="Times New Roman" panose="02020603050405020304" pitchFamily="18" charset="0"/>
                <a:cs typeface="Times New Roman" panose="02020603050405020304" pitchFamily="18" charset="0"/>
              </a:rPr>
              <a:t> be </a:t>
            </a:r>
            <a:r>
              <a:rPr lang="tr-TR" dirty="0" err="1">
                <a:latin typeface="Times New Roman" panose="02020603050405020304" pitchFamily="18" charset="0"/>
                <a:cs typeface="Times New Roman" panose="02020603050405020304" pitchFamily="18" charset="0"/>
              </a:rPr>
              <a:t>made</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between</a:t>
            </a:r>
            <a:r>
              <a:rPr lang="tr-TR" dirty="0" smtClean="0">
                <a:latin typeface="Times New Roman" panose="02020603050405020304" pitchFamily="18" charset="0"/>
                <a:cs typeface="Times New Roman" panose="02020603050405020304" pitchFamily="18" charset="0"/>
              </a:rPr>
              <a:t> (1)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axis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simultaneities</a:t>
            </a:r>
            <a:r>
              <a:rPr lang="tr-TR" dirty="0">
                <a:latin typeface="Times New Roman" panose="02020603050405020304" pitchFamily="18" charset="0"/>
                <a:cs typeface="Times New Roman" panose="02020603050405020304" pitchFamily="18" charset="0"/>
              </a:rPr>
              <a:t> .., </a:t>
            </a:r>
            <a:r>
              <a:rPr lang="tr-TR" dirty="0" err="1">
                <a:latin typeface="Times New Roman" panose="02020603050405020304" pitchFamily="18" charset="0"/>
                <a:cs typeface="Times New Roman" panose="02020603050405020304" pitchFamily="18" charset="0"/>
              </a:rPr>
              <a:t>which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stands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relations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coexisting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things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from</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which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intervention</a:t>
            </a:r>
            <a:r>
              <a:rPr lang="tr-TR" dirty="0">
                <a:latin typeface="Times New Roman" panose="02020603050405020304" pitchFamily="18" charset="0"/>
                <a:cs typeface="Times New Roman" panose="02020603050405020304" pitchFamily="18" charset="0"/>
              </a:rPr>
              <a:t> of time is </a:t>
            </a:r>
            <a:r>
              <a:rPr lang="tr-TR" dirty="0" err="1">
                <a:latin typeface="Times New Roman" panose="02020603050405020304" pitchFamily="18" charset="0"/>
                <a:cs typeface="Times New Roman" panose="02020603050405020304" pitchFamily="18" charset="0"/>
              </a:rPr>
              <a:t>excluded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(2)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axis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successions</a:t>
            </a:r>
            <a:r>
              <a:rPr lang="tr-TR" dirty="0">
                <a:latin typeface="Times New Roman" panose="02020603050405020304" pitchFamily="18" charset="0"/>
                <a:cs typeface="Times New Roman" panose="02020603050405020304" pitchFamily="18" charset="0"/>
              </a:rPr>
              <a:t> ..., on </a:t>
            </a:r>
            <a:r>
              <a:rPr lang="tr-TR" dirty="0" err="1">
                <a:latin typeface="Times New Roman" panose="02020603050405020304" pitchFamily="18" charset="0"/>
                <a:cs typeface="Times New Roman" panose="02020603050405020304" pitchFamily="18" charset="0"/>
              </a:rPr>
              <a:t>which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only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one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thing</a:t>
            </a:r>
            <a:r>
              <a:rPr lang="tr-TR" dirty="0">
                <a:latin typeface="Times New Roman" panose="02020603050405020304" pitchFamily="18" charset="0"/>
                <a:cs typeface="Times New Roman" panose="02020603050405020304" pitchFamily="18" charset="0"/>
              </a:rPr>
              <a:t> can be </a:t>
            </a:r>
            <a:r>
              <a:rPr lang="tr-TR" dirty="0" err="1">
                <a:latin typeface="Times New Roman" panose="02020603050405020304" pitchFamily="18" charset="0"/>
                <a:cs typeface="Times New Roman" panose="02020603050405020304" pitchFamily="18" charset="0"/>
              </a:rPr>
              <a:t>considered</a:t>
            </a:r>
            <a:r>
              <a:rPr lang="tr-TR" dirty="0">
                <a:latin typeface="Times New Roman" panose="02020603050405020304" pitchFamily="18" charset="0"/>
                <a:cs typeface="Times New Roman" panose="02020603050405020304" pitchFamily="18" charset="0"/>
              </a:rPr>
              <a:t> at a time but </a:t>
            </a:r>
            <a:r>
              <a:rPr lang="tr-TR" dirty="0" err="1">
                <a:latin typeface="Times New Roman" panose="02020603050405020304" pitchFamily="18" charset="0"/>
                <a:cs typeface="Times New Roman" panose="02020603050405020304" pitchFamily="18" charset="0"/>
              </a:rPr>
              <a:t>upon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which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located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all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things</a:t>
            </a:r>
            <a:r>
              <a:rPr lang="tr-TR" dirty="0">
                <a:latin typeface="Times New Roman" panose="02020603050405020304" pitchFamily="18" charset="0"/>
                <a:cs typeface="Times New Roman" panose="02020603050405020304" pitchFamily="18" charset="0"/>
              </a:rPr>
              <a:t> on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first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axis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together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with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their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changes</a:t>
            </a:r>
            <a:r>
              <a:rPr lang="tr-TR" dirty="0" smtClean="0">
                <a:latin typeface="Times New Roman" panose="02020603050405020304" pitchFamily="18" charset="0"/>
                <a:cs typeface="Times New Roman" panose="02020603050405020304" pitchFamily="18" charset="0"/>
              </a:rPr>
              <a:t>.</a:t>
            </a:r>
            <a:endParaRPr lang="tr-TR" dirty="0">
              <a:latin typeface="Times New Roman" panose="02020603050405020304" pitchFamily="18" charset="0"/>
              <a:cs typeface="Times New Roman" panose="02020603050405020304" pitchFamily="18" charset="0"/>
            </a:endParaRPr>
          </a:p>
          <a:p>
            <a:pPr algn="just"/>
            <a:r>
              <a:rPr lang="tr-TR" dirty="0" err="1">
                <a:latin typeface="Times New Roman" panose="02020603050405020304" pitchFamily="18" charset="0"/>
                <a:cs typeface="Times New Roman" panose="02020603050405020304" pitchFamily="18" charset="0"/>
              </a:rPr>
              <a:t>Saussure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further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explains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difference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between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these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two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perspectives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suggesting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imagine</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plant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If</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make</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longitudinal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cut</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stem</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plant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fibers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 </a:t>
            </a:r>
            <a:r>
              <a:rPr lang="tr-TR" dirty="0" err="1">
                <a:latin typeface="Times New Roman" panose="02020603050405020304" pitchFamily="18" charset="0"/>
                <a:cs typeface="Times New Roman" panose="02020603050405020304" pitchFamily="18" charset="0"/>
              </a:rPr>
              <a:t>constitute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plant</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but </a:t>
            </a:r>
            <a:r>
              <a:rPr lang="tr-TR" dirty="0" err="1">
                <a:latin typeface="Times New Roman" panose="02020603050405020304" pitchFamily="18" charset="0"/>
                <a:cs typeface="Times New Roman" panose="02020603050405020304" pitchFamily="18" charset="0"/>
              </a:rPr>
              <a:t>if</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make</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transverse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cut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is, a </a:t>
            </a:r>
            <a:r>
              <a:rPr lang="tr-TR" dirty="0" err="1">
                <a:latin typeface="Times New Roman" panose="02020603050405020304" pitchFamily="18" charset="0"/>
                <a:cs typeface="Times New Roman" panose="02020603050405020304" pitchFamily="18" charset="0"/>
              </a:rPr>
              <a:t>cross-sectional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cut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fibers</a:t>
            </a:r>
            <a:r>
              <a:rPr lang="tr-TR" dirty="0">
                <a:latin typeface="Times New Roman" panose="02020603050405020304" pitchFamily="18" charset="0"/>
                <a:cs typeface="Times New Roman" panose="02020603050405020304" pitchFamily="18" charset="0"/>
              </a:rPr>
              <a:t> in a </a:t>
            </a:r>
            <a:r>
              <a:rPr lang="tr-TR" dirty="0" err="1">
                <a:latin typeface="Times New Roman" panose="02020603050405020304" pitchFamily="18" charset="0"/>
                <a:cs typeface="Times New Roman" panose="02020603050405020304" pitchFamily="18" charset="0"/>
              </a:rPr>
              <a:t>certain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relationship</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one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another-which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we</a:t>
            </a:r>
            <a:r>
              <a:rPr lang="tr-TR" dirty="0">
                <a:latin typeface="Times New Roman" panose="02020603050405020304" pitchFamily="18" charset="0"/>
                <a:cs typeface="Times New Roman" panose="02020603050405020304" pitchFamily="18" charset="0"/>
              </a:rPr>
              <a:t> do not </a:t>
            </a:r>
            <a:r>
              <a:rPr lang="tr-TR" dirty="0" err="1">
                <a:latin typeface="Times New Roman" panose="02020603050405020304" pitchFamily="18" charset="0"/>
                <a:cs typeface="Times New Roman" panose="02020603050405020304" pitchFamily="18" charset="0"/>
              </a:rPr>
              <a:t>see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look</a:t>
            </a:r>
            <a:r>
              <a:rPr lang="tr-TR" dirty="0">
                <a:latin typeface="Times New Roman" panose="02020603050405020304" pitchFamily="18" charset="0"/>
                <a:cs typeface="Times New Roman" panose="02020603050405020304" pitchFamily="18" charset="0"/>
              </a:rPr>
              <a:t>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longitudinal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cut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Thus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perspective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one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takes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synchronic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diachronic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affects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one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differences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between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synchronic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analysis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diachronic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analysis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shown</a:t>
            </a:r>
            <a:r>
              <a:rPr lang="tr-TR" dirty="0">
                <a:latin typeface="Times New Roman" panose="02020603050405020304" pitchFamily="18" charset="0"/>
                <a:cs typeface="Times New Roman" panose="02020603050405020304" pitchFamily="18" charset="0"/>
              </a:rPr>
              <a:t> in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following</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a:t>
            </a:r>
            <a:r>
              <a:rPr lang="tr-TR" dirty="0" err="1" smtClean="0">
                <a:latin typeface="Times New Roman" panose="02020603050405020304" pitchFamily="18" charset="0"/>
                <a:cs typeface="Times New Roman" panose="02020603050405020304" pitchFamily="18" charset="0"/>
              </a:rPr>
              <a:t>able</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A </a:t>
            </a:r>
            <a:r>
              <a:rPr lang="tr-TR" dirty="0" err="1">
                <a:latin typeface="Times New Roman" panose="02020603050405020304" pitchFamily="18" charset="0"/>
                <a:cs typeface="Times New Roman" panose="02020603050405020304" pitchFamily="18" charset="0"/>
              </a:rPr>
              <a:t>person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cannot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with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something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from</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both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synchronic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diachronic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perspectives</a:t>
            </a:r>
            <a:r>
              <a:rPr lang="tr-TR" dirty="0">
                <a:latin typeface="Times New Roman" panose="02020603050405020304" pitchFamily="18" charset="0"/>
                <a:cs typeface="Times New Roman" panose="02020603050405020304" pitchFamily="18" charset="0"/>
              </a:rPr>
              <a:t>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same</a:t>
            </a:r>
            <a:r>
              <a:rPr lang="tr-TR" dirty="0">
                <a:latin typeface="Times New Roman" panose="02020603050405020304" pitchFamily="18" charset="0"/>
                <a:cs typeface="Times New Roman" panose="02020603050405020304" pitchFamily="18" charset="0"/>
              </a:rPr>
              <a:t> time, </a:t>
            </a:r>
            <a:r>
              <a:rPr lang="tr-TR" dirty="0" err="1">
                <a:latin typeface="Times New Roman" panose="02020603050405020304" pitchFamily="18" charset="0"/>
                <a:cs typeface="Times New Roman" panose="02020603050405020304" pitchFamily="18" charset="0"/>
              </a:rPr>
              <a:t>Saussure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adds</a:t>
            </a:r>
            <a:r>
              <a:rPr lang="tr-TR" dirty="0">
                <a:latin typeface="Times New Roman" panose="02020603050405020304" pitchFamily="18" charset="0"/>
                <a:cs typeface="Times New Roman" panose="02020603050405020304" pitchFamily="18" charset="0"/>
              </a:rPr>
              <a:t>, but </a:t>
            </a:r>
            <a:r>
              <a:rPr lang="tr-TR" dirty="0" err="1">
                <a:latin typeface="Times New Roman" panose="02020603050405020304" pitchFamily="18" charset="0"/>
                <a:cs typeface="Times New Roman" panose="02020603050405020304" pitchFamily="18" charset="0"/>
              </a:rPr>
              <a:t>both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perspectives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necessary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Saussure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makes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this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distinction</a:t>
            </a:r>
            <a:r>
              <a:rPr lang="tr-TR" dirty="0">
                <a:latin typeface="Times New Roman" panose="02020603050405020304" pitchFamily="18" charset="0"/>
                <a:cs typeface="Times New Roman" panose="02020603050405020304" pitchFamily="18" charset="0"/>
              </a:rPr>
              <a:t> as </a:t>
            </a:r>
            <a:r>
              <a:rPr lang="tr-TR" dirty="0" err="1">
                <a:latin typeface="Times New Roman" panose="02020603050405020304" pitchFamily="18" charset="0"/>
                <a:cs typeface="Times New Roman" panose="02020603050405020304" pitchFamily="18" charset="0"/>
              </a:rPr>
              <a:t>part</a:t>
            </a:r>
            <a:r>
              <a:rPr lang="tr-TR" dirty="0">
                <a:latin typeface="Times New Roman" panose="02020603050405020304" pitchFamily="18" charset="0"/>
                <a:cs typeface="Times New Roman" panose="02020603050405020304" pitchFamily="18" charset="0"/>
              </a:rPr>
              <a:t> of an </a:t>
            </a:r>
            <a:r>
              <a:rPr lang="tr-TR" dirty="0" err="1">
                <a:latin typeface="Times New Roman" panose="02020603050405020304" pitchFamily="18" charset="0"/>
                <a:cs typeface="Times New Roman" panose="02020603050405020304" pitchFamily="18" charset="0"/>
              </a:rPr>
              <a:t>argument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studying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linguistics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from</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synchronic</a:t>
            </a:r>
            <a:r>
              <a:rPr lang="tr-TR" dirty="0">
                <a:latin typeface="Times New Roman" panose="02020603050405020304" pitchFamily="18" charset="0"/>
                <a:cs typeface="Times New Roman" panose="02020603050405020304" pitchFamily="18" charset="0"/>
              </a:rPr>
              <a:t> as </a:t>
            </a:r>
            <a:r>
              <a:rPr lang="tr-TR" dirty="0" err="1">
                <a:latin typeface="Times New Roman" panose="02020603050405020304" pitchFamily="18" charset="0"/>
                <a:cs typeface="Times New Roman" panose="02020603050405020304" pitchFamily="18" charset="0"/>
              </a:rPr>
              <a:t>well</a:t>
            </a:r>
            <a:r>
              <a:rPr lang="tr-TR" dirty="0">
                <a:latin typeface="Times New Roman" panose="02020603050405020304" pitchFamily="18" charset="0"/>
                <a:cs typeface="Times New Roman" panose="02020603050405020304" pitchFamily="18" charset="0"/>
              </a:rPr>
              <a:t> as a </a:t>
            </a:r>
            <a:r>
              <a:rPr lang="tr-TR" dirty="0" err="1">
                <a:latin typeface="Times New Roman" panose="02020603050405020304" pitchFamily="18" charset="0"/>
                <a:cs typeface="Times New Roman" panose="02020603050405020304" pitchFamily="18" charset="0"/>
              </a:rPr>
              <a:t>diachronic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perspective</a:t>
            </a:r>
            <a:r>
              <a:rPr lang="tr-TR"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48244636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125</TotalTime>
  <Words>1903</Words>
  <Application>Microsoft Office PowerPoint</Application>
  <PresentationFormat>Geniş ekran</PresentationFormat>
  <Paragraphs>77</Paragraphs>
  <Slides>12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12</vt:i4>
      </vt:variant>
    </vt:vector>
  </HeadingPairs>
  <TitlesOfParts>
    <vt:vector size="17" baseType="lpstr">
      <vt:lpstr>Arial</vt:lpstr>
      <vt:lpstr>Calibri</vt:lpstr>
      <vt:lpstr>Calibri Light</vt:lpstr>
      <vt:lpstr>Times New Roman</vt:lpstr>
      <vt:lpstr>Office Teması</vt:lpstr>
      <vt:lpstr>Semiotics</vt:lpstr>
      <vt:lpstr>Sign and meaning: connotation</vt:lpstr>
      <vt:lpstr>Sign and meaning: denotation</vt:lpstr>
      <vt:lpstr>Sign and meaning: denotation vs. connotation</vt:lpstr>
      <vt:lpstr>Metaphor</vt:lpstr>
      <vt:lpstr>Metonymy</vt:lpstr>
      <vt:lpstr>Metaphor / Metonymy</vt:lpstr>
      <vt:lpstr>Sign and meaning: denotation</vt:lpstr>
      <vt:lpstr>Synchronic Analysis and Diachronic Analysis </vt:lpstr>
      <vt:lpstr>Comparison of Synchronic and Diachronic Analysis</vt:lpstr>
      <vt:lpstr>Synchrony &amp; diachrony in application</vt:lpstr>
      <vt:lpstr>References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Hafta10</dc:title>
  <dc:creator>MUSTAFA GÜLEÇ</dc:creator>
  <cp:lastModifiedBy>MUSTAFA GÜLEÇ</cp:lastModifiedBy>
  <cp:revision>47</cp:revision>
  <dcterms:created xsi:type="dcterms:W3CDTF">2018-02-22T10:15:19Z</dcterms:created>
  <dcterms:modified xsi:type="dcterms:W3CDTF">2018-02-25T15:30:40Z</dcterms:modified>
</cp:coreProperties>
</file>