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</p:sldMasterIdLst>
  <p:sldIdLst>
    <p:sldId id="256" r:id="rId3"/>
    <p:sldId id="271" r:id="rId4"/>
    <p:sldId id="257" r:id="rId5"/>
    <p:sldId id="286" r:id="rId6"/>
    <p:sldId id="285" r:id="rId7"/>
    <p:sldId id="258" r:id="rId8"/>
    <p:sldId id="284" r:id="rId9"/>
    <p:sldId id="268" r:id="rId10"/>
    <p:sldId id="260" r:id="rId11"/>
    <p:sldId id="261" r:id="rId12"/>
    <p:sldId id="269" r:id="rId13"/>
    <p:sldId id="282" r:id="rId14"/>
    <p:sldId id="270" r:id="rId15"/>
    <p:sldId id="263" r:id="rId16"/>
    <p:sldId id="272" r:id="rId17"/>
    <p:sldId id="264" r:id="rId18"/>
    <p:sldId id="273" r:id="rId19"/>
    <p:sldId id="265" r:id="rId20"/>
    <p:sldId id="266" r:id="rId21"/>
    <p:sldId id="274" r:id="rId22"/>
    <p:sldId id="275" r:id="rId23"/>
    <p:sldId id="276" r:id="rId24"/>
    <p:sldId id="277" r:id="rId25"/>
    <p:sldId id="279" r:id="rId26"/>
    <p:sldId id="280" r:id="rId27"/>
    <p:sldId id="278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4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02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9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51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5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17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694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21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29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574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439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98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275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247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78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4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31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33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13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4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47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1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87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79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DA62E-8071-4EC1-99BC-D300DB25E427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84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Anxıolytıc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hypnotıc</a:t>
            </a:r>
            <a:r>
              <a:rPr lang="tr-TR" dirty="0"/>
              <a:t> </a:t>
            </a:r>
            <a:r>
              <a:rPr lang="tr-TR" dirty="0" err="1"/>
              <a:t>drugs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Işıl Özakca Gündüz</a:t>
            </a:r>
          </a:p>
          <a:p>
            <a:r>
              <a:rPr lang="tr-TR" dirty="0"/>
              <a:t>2020-2021 Fall </a:t>
            </a:r>
            <a:r>
              <a:rPr lang="tr-TR" dirty="0" err="1"/>
              <a:t>Semester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934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512064" y="1192748"/>
            <a:ext cx="111107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benzodiazepines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 smtClean="0"/>
              <a:t>lipophilic</a:t>
            </a:r>
            <a:r>
              <a:rPr lang="tr-TR" dirty="0" smtClean="0"/>
              <a:t>. </a:t>
            </a:r>
            <a:r>
              <a:rPr lang="en-US" dirty="0" smtClean="0"/>
              <a:t>They </a:t>
            </a:r>
            <a:r>
              <a:rPr lang="en-US" dirty="0"/>
              <a:t>are rapidly and completely absorbed after oral </a:t>
            </a:r>
            <a:r>
              <a:rPr lang="en-US" dirty="0" smtClean="0"/>
              <a:t>administration,</a:t>
            </a:r>
            <a:r>
              <a:rPr lang="tr-TR" dirty="0" smtClean="0"/>
              <a:t> </a:t>
            </a:r>
            <a:r>
              <a:rPr lang="en-US" dirty="0" smtClean="0"/>
              <a:t>distribute </a:t>
            </a:r>
            <a:r>
              <a:rPr lang="en-US" dirty="0"/>
              <a:t>throughout the body and penetrate into the CNS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half-lives of the benzodiazepines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important </a:t>
            </a:r>
            <a:r>
              <a:rPr lang="en-US" dirty="0"/>
              <a:t>clinically, because the duration of action may determine</a:t>
            </a:r>
          </a:p>
          <a:p>
            <a:pPr marL="271463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therapeutic</a:t>
            </a:r>
            <a:r>
              <a:rPr lang="tr-TR" dirty="0"/>
              <a:t> </a:t>
            </a:r>
            <a:r>
              <a:rPr lang="tr-TR" dirty="0" err="1"/>
              <a:t>usefulness</a:t>
            </a:r>
            <a:r>
              <a:rPr lang="tr-TR" dirty="0"/>
              <a:t>.</a:t>
            </a:r>
            <a:r>
              <a:rPr lang="tr-TR" dirty="0" smtClean="0"/>
              <a:t> </a:t>
            </a:r>
          </a:p>
          <a:p>
            <a:pPr marL="271463"/>
            <a:endParaRPr lang="tr-T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C</a:t>
            </a:r>
            <a:r>
              <a:rPr lang="en-US" i="1" dirty="0" err="1" smtClean="0"/>
              <a:t>hlordiazepoxide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i="1" dirty="0" smtClean="0"/>
              <a:t>diazepam </a:t>
            </a:r>
            <a:r>
              <a:rPr lang="en-US" dirty="0"/>
              <a:t>are metabolized by the hepatic microsomal system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compounds </a:t>
            </a:r>
            <a:r>
              <a:rPr lang="en-US" dirty="0"/>
              <a:t>that are also active. For these </a:t>
            </a:r>
            <a:r>
              <a:rPr lang="tr-TR" dirty="0" err="1" smtClean="0"/>
              <a:t>BZs</a:t>
            </a:r>
            <a:r>
              <a:rPr lang="en-US" dirty="0" smtClean="0"/>
              <a:t>, the</a:t>
            </a:r>
            <a:r>
              <a:rPr lang="tr-TR" dirty="0" smtClean="0"/>
              <a:t> </a:t>
            </a:r>
            <a:r>
              <a:rPr lang="en-US" dirty="0" smtClean="0"/>
              <a:t>apparent </a:t>
            </a:r>
            <a:r>
              <a:rPr lang="en-US" dirty="0"/>
              <a:t>half-life of the drug represents the combined actions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parent drug and its metabolites. Drug effects are terminated </a:t>
            </a:r>
            <a:r>
              <a:rPr lang="en-US" dirty="0" smtClean="0"/>
              <a:t>not</a:t>
            </a:r>
            <a:r>
              <a:rPr lang="tr-TR" dirty="0" smtClean="0"/>
              <a:t> </a:t>
            </a:r>
            <a:r>
              <a:rPr lang="en-US" dirty="0" smtClean="0"/>
              <a:t>only </a:t>
            </a:r>
            <a:r>
              <a:rPr lang="en-US" dirty="0"/>
              <a:t>by excretion but also by redistribution</a:t>
            </a:r>
            <a:r>
              <a:rPr lang="en-US" dirty="0" smtClean="0"/>
              <a:t>.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tr-TR" dirty="0" smtClean="0"/>
              <a:t>BZ</a:t>
            </a:r>
            <a:r>
              <a:rPr lang="en-US" dirty="0" smtClean="0"/>
              <a:t>s </a:t>
            </a:r>
            <a:r>
              <a:rPr lang="en-US" dirty="0"/>
              <a:t>cross the placenta and may depress the </a:t>
            </a:r>
            <a:r>
              <a:rPr lang="en-US" dirty="0" smtClean="0"/>
              <a:t>CNS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newborn if given before birth. The </a:t>
            </a:r>
            <a:r>
              <a:rPr lang="tr-TR" dirty="0" smtClean="0"/>
              <a:t>BZ</a:t>
            </a:r>
            <a:r>
              <a:rPr lang="en-US" dirty="0" smtClean="0"/>
              <a:t>s </a:t>
            </a:r>
            <a:r>
              <a:rPr lang="en-US" dirty="0"/>
              <a:t>are </a:t>
            </a:r>
            <a:r>
              <a:rPr lang="en-US" dirty="0" smtClean="0"/>
              <a:t>not</a:t>
            </a:r>
            <a:r>
              <a:rPr lang="tr-TR" dirty="0" smtClean="0"/>
              <a:t> </a:t>
            </a:r>
            <a:r>
              <a:rPr lang="en-US" dirty="0" smtClean="0"/>
              <a:t>recommended </a:t>
            </a:r>
            <a:r>
              <a:rPr lang="en-US" dirty="0"/>
              <a:t>for use during pregnancy. Nursing infants may </a:t>
            </a:r>
            <a:r>
              <a:rPr lang="en-US" dirty="0" smtClean="0"/>
              <a:t>also</a:t>
            </a:r>
            <a:r>
              <a:rPr lang="tr-TR" dirty="0" smtClean="0"/>
              <a:t> </a:t>
            </a:r>
            <a:r>
              <a:rPr lang="en-US" dirty="0" smtClean="0"/>
              <a:t>be </a:t>
            </a:r>
            <a:r>
              <a:rPr lang="en-US" dirty="0"/>
              <a:t>exposed to the drugs in breast milk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Psychological </a:t>
            </a:r>
            <a:r>
              <a:rPr lang="en-US" dirty="0"/>
              <a:t>and physical dependence on benzodiazepines </a:t>
            </a:r>
            <a:r>
              <a:rPr lang="en-US" dirty="0" smtClean="0"/>
              <a:t>can</a:t>
            </a:r>
            <a:r>
              <a:rPr lang="tr-TR" dirty="0" smtClean="0"/>
              <a:t> </a:t>
            </a:r>
            <a:r>
              <a:rPr lang="en-US" dirty="0" smtClean="0"/>
              <a:t>develop </a:t>
            </a:r>
            <a:r>
              <a:rPr lang="en-US" dirty="0"/>
              <a:t>if high doses of the drugs are given for a prolonged </a:t>
            </a:r>
            <a:r>
              <a:rPr lang="en-US" dirty="0" smtClean="0"/>
              <a:t>period.</a:t>
            </a:r>
            <a:r>
              <a:rPr lang="tr-TR" dirty="0" smtClean="0"/>
              <a:t> </a:t>
            </a:r>
            <a:r>
              <a:rPr lang="tr-TR" dirty="0" err="1"/>
              <a:t>Abrupt</a:t>
            </a:r>
            <a:r>
              <a:rPr lang="tr-TR" dirty="0"/>
              <a:t> </a:t>
            </a:r>
            <a:r>
              <a:rPr lang="tr-TR" dirty="0" err="1"/>
              <a:t>discontinuation</a:t>
            </a:r>
            <a:r>
              <a:rPr lang="tr-TR" dirty="0"/>
              <a:t> </a:t>
            </a:r>
            <a:r>
              <a:rPr lang="tr-TR" dirty="0" smtClean="0"/>
              <a:t>of </a:t>
            </a:r>
            <a:r>
              <a:rPr lang="en-US" dirty="0" smtClean="0"/>
              <a:t>the </a:t>
            </a:r>
            <a:r>
              <a:rPr lang="en-US" dirty="0"/>
              <a:t>benzodiazepines results in withdrawal symptoms, including </a:t>
            </a:r>
            <a:r>
              <a:rPr lang="en-US" dirty="0" smtClean="0"/>
              <a:t>confusion,</a:t>
            </a:r>
            <a:r>
              <a:rPr lang="tr-TR" dirty="0" smtClean="0"/>
              <a:t> </a:t>
            </a:r>
            <a:r>
              <a:rPr lang="en-US" dirty="0" smtClean="0"/>
              <a:t>anxiety</a:t>
            </a:r>
            <a:r>
              <a:rPr lang="en-US" dirty="0"/>
              <a:t>, agitation, restlessness, insomnia, tension, and (</a:t>
            </a:r>
            <a:r>
              <a:rPr lang="en-US" dirty="0" smtClean="0"/>
              <a:t>rarely)</a:t>
            </a:r>
            <a:r>
              <a:rPr lang="tr-TR" dirty="0" smtClean="0"/>
              <a:t> </a:t>
            </a:r>
            <a:r>
              <a:rPr lang="tr-TR" dirty="0" err="1" smtClean="0"/>
              <a:t>seizures</a:t>
            </a:r>
            <a:r>
              <a:rPr lang="tr-TR" dirty="0"/>
              <a:t>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044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5533" y="520882"/>
            <a:ext cx="9875520" cy="741861"/>
          </a:xfrm>
        </p:spPr>
        <p:txBody>
          <a:bodyPr/>
          <a:lstStyle/>
          <a:p>
            <a:r>
              <a:rPr lang="tr-TR" dirty="0" err="1" smtClean="0">
                <a:solidFill>
                  <a:srgbClr val="0070C0"/>
                </a:solidFill>
              </a:rPr>
              <a:t>Adverse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effects</a:t>
            </a:r>
            <a:r>
              <a:rPr lang="tr-TR" dirty="0" smtClean="0">
                <a:solidFill>
                  <a:srgbClr val="0070C0"/>
                </a:solidFill>
              </a:rPr>
              <a:t>: 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09600" y="1558548"/>
            <a:ext cx="111813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Drowsiness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confusion</a:t>
            </a:r>
            <a:r>
              <a:rPr lang="tr-TR" sz="2400" dirty="0" smtClean="0"/>
              <a:t>.</a:t>
            </a:r>
            <a:endParaRPr lang="tr-TR" sz="2400" dirty="0"/>
          </a:p>
          <a:p>
            <a:r>
              <a:rPr lang="en-US" sz="2400" dirty="0"/>
              <a:t>Ataxia occurs at high </a:t>
            </a:r>
            <a:r>
              <a:rPr lang="en-US" sz="2400" dirty="0" smtClean="0"/>
              <a:t>doses</a:t>
            </a:r>
            <a:r>
              <a:rPr lang="tr-TR" sz="2400" dirty="0" smtClean="0"/>
              <a:t>.</a:t>
            </a:r>
          </a:p>
          <a:p>
            <a:r>
              <a:rPr lang="en-US" sz="2400" dirty="0"/>
              <a:t>Cognitive impairment (decreased long-term recall and </a:t>
            </a:r>
            <a:r>
              <a:rPr lang="en-US" sz="2400" dirty="0" smtClean="0"/>
              <a:t>retention</a:t>
            </a:r>
            <a:r>
              <a:rPr lang="tr-TR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new knowledge) can occur with use of </a:t>
            </a:r>
            <a:r>
              <a:rPr lang="tr-TR" sz="2400" dirty="0" smtClean="0"/>
              <a:t>BZ</a:t>
            </a:r>
            <a:r>
              <a:rPr lang="en-US" sz="2400" dirty="0" smtClean="0"/>
              <a:t>s.</a:t>
            </a:r>
            <a:endParaRPr lang="tr-TR" sz="2400" dirty="0" smtClean="0"/>
          </a:p>
          <a:p>
            <a:endParaRPr lang="tr-TR" sz="2400" dirty="0"/>
          </a:p>
          <a:p>
            <a:r>
              <a:rPr lang="tr-TR" i="1" dirty="0" err="1" smtClean="0"/>
              <a:t>Triazolam</a:t>
            </a:r>
            <a:r>
              <a:rPr lang="tr-TR" i="1" dirty="0" smtClean="0"/>
              <a:t> </a:t>
            </a:r>
            <a:r>
              <a:rPr lang="en-US" i="1" dirty="0" smtClean="0"/>
              <a:t>often </a:t>
            </a:r>
            <a:r>
              <a:rPr lang="en-US" i="1" dirty="0"/>
              <a:t>shows a rapid development of tolerance, early morning </a:t>
            </a:r>
            <a:r>
              <a:rPr lang="en-US" i="1" dirty="0" smtClean="0"/>
              <a:t>insomnia,</a:t>
            </a:r>
            <a:r>
              <a:rPr lang="tr-TR" i="1" dirty="0" smtClean="0"/>
              <a:t> </a:t>
            </a:r>
            <a:r>
              <a:rPr lang="en-US" i="1" dirty="0" smtClean="0"/>
              <a:t>and </a:t>
            </a:r>
            <a:r>
              <a:rPr lang="en-US" i="1" dirty="0"/>
              <a:t>daytime anxiety, as well as amnesia and confusion.</a:t>
            </a:r>
            <a:endParaRPr lang="tr-TR" i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609600" y="4408898"/>
            <a:ext cx="11065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tr-TR" sz="2400" dirty="0" smtClean="0">
                <a:solidFill>
                  <a:srgbClr val="FF0000"/>
                </a:solidFill>
              </a:rPr>
              <a:t>Z</a:t>
            </a:r>
            <a:r>
              <a:rPr lang="en-US" sz="2400" dirty="0" smtClean="0">
                <a:solidFill>
                  <a:srgbClr val="FF0000"/>
                </a:solidFill>
              </a:rPr>
              <a:t>s </a:t>
            </a:r>
            <a:r>
              <a:rPr lang="en-US" sz="2400" dirty="0">
                <a:solidFill>
                  <a:srgbClr val="FF0000"/>
                </a:solidFill>
              </a:rPr>
              <a:t>should be used cautiously in patients with liver disease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Alcohol and other CNS depressants enhance </a:t>
            </a:r>
            <a:r>
              <a:rPr lang="en-US" sz="2400" dirty="0" smtClean="0">
                <a:solidFill>
                  <a:srgbClr val="FF0000"/>
                </a:solidFill>
              </a:rPr>
              <a:t>the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sedative–hypnotic </a:t>
            </a:r>
            <a:r>
              <a:rPr lang="en-US" sz="2400" dirty="0">
                <a:solidFill>
                  <a:srgbClr val="FF0000"/>
                </a:solidFill>
              </a:rPr>
              <a:t>effects of the </a:t>
            </a:r>
            <a:r>
              <a:rPr lang="tr-TR" sz="2400" dirty="0" smtClean="0">
                <a:solidFill>
                  <a:srgbClr val="FF0000"/>
                </a:solidFill>
              </a:rPr>
              <a:t>BZ</a:t>
            </a:r>
            <a:r>
              <a:rPr lang="en-US" sz="2400" dirty="0" smtClean="0">
                <a:solidFill>
                  <a:srgbClr val="FF0000"/>
                </a:solidFill>
              </a:rPr>
              <a:t>s.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drug overdose is seldom lethal </a:t>
            </a:r>
            <a:r>
              <a:rPr lang="en-US" sz="2400" dirty="0" smtClean="0">
                <a:solidFill>
                  <a:srgbClr val="FF0000"/>
                </a:solidFill>
              </a:rPr>
              <a:t>unless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other </a:t>
            </a:r>
            <a:r>
              <a:rPr lang="en-US" sz="2400" dirty="0">
                <a:solidFill>
                  <a:srgbClr val="FF0000"/>
                </a:solidFill>
              </a:rPr>
              <a:t>central depressants, such as alcohol, are taken concurrently.</a:t>
            </a:r>
            <a:endParaRPr lang="tr-TR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4762"/>
          <a:stretch/>
        </p:blipFill>
        <p:spPr>
          <a:xfrm>
            <a:off x="899679" y="0"/>
            <a:ext cx="1065362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6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lumazenil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5018" r="18200" b="5239"/>
          <a:stretch/>
        </p:blipFill>
        <p:spPr bwMode="auto">
          <a:xfrm>
            <a:off x="7942622" y="371552"/>
            <a:ext cx="1315454" cy="2342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886" y="707571"/>
            <a:ext cx="9875520" cy="751114"/>
          </a:xfrm>
        </p:spPr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BZ </a:t>
            </a:r>
            <a:r>
              <a:rPr lang="tr-TR" dirty="0" smtClean="0">
                <a:solidFill>
                  <a:srgbClr val="7030A0"/>
                </a:solidFill>
              </a:rPr>
              <a:t>antagonist: </a:t>
            </a:r>
            <a:r>
              <a:rPr lang="tr-TR" dirty="0" err="1">
                <a:solidFill>
                  <a:srgbClr val="7030A0"/>
                </a:solidFill>
              </a:rPr>
              <a:t>Flumazenil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50629" y="2383575"/>
            <a:ext cx="101221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/>
              <a:t>Competative</a:t>
            </a:r>
            <a:r>
              <a:rPr lang="tr-TR" sz="2000" dirty="0" smtClean="0"/>
              <a:t> GABA-</a:t>
            </a:r>
            <a:r>
              <a:rPr lang="tr-TR" sz="2000" dirty="0" err="1" smtClean="0"/>
              <a:t>receptor</a:t>
            </a:r>
            <a:r>
              <a:rPr lang="tr-TR" sz="2000" dirty="0" smtClean="0"/>
              <a:t> antagonist.</a:t>
            </a:r>
            <a:endParaRPr lang="tr-TR" sz="2000" dirty="0"/>
          </a:p>
          <a:p>
            <a:r>
              <a:rPr lang="tr-TR" sz="2000" dirty="0" err="1" smtClean="0"/>
              <a:t>It</a:t>
            </a:r>
            <a:r>
              <a:rPr lang="tr-TR" sz="2000" dirty="0" smtClean="0"/>
              <a:t> can </a:t>
            </a:r>
            <a:r>
              <a:rPr lang="tr-TR" sz="2000" dirty="0" err="1" smtClean="0"/>
              <a:t>rapidly</a:t>
            </a:r>
            <a:r>
              <a:rPr lang="tr-TR" sz="2000" dirty="0" smtClean="0"/>
              <a:t> </a:t>
            </a:r>
            <a:r>
              <a:rPr lang="en-US" sz="2000" dirty="0" smtClean="0"/>
              <a:t>reverse </a:t>
            </a:r>
            <a:r>
              <a:rPr lang="en-US" sz="2000" dirty="0"/>
              <a:t>the effects of </a:t>
            </a:r>
            <a:r>
              <a:rPr lang="tr-TR" sz="2000" dirty="0" smtClean="0"/>
              <a:t>BZ</a:t>
            </a:r>
            <a:r>
              <a:rPr lang="en-US" sz="2000" dirty="0" smtClean="0"/>
              <a:t>s</a:t>
            </a:r>
            <a:r>
              <a:rPr lang="tr-TR" sz="2000" dirty="0" smtClean="0"/>
              <a:t>. </a:t>
            </a:r>
          </a:p>
          <a:p>
            <a:r>
              <a:rPr lang="tr-TR" sz="2000" dirty="0" err="1" smtClean="0"/>
              <a:t>It</a:t>
            </a:r>
            <a:r>
              <a:rPr lang="tr-TR" sz="2000" dirty="0" smtClean="0"/>
              <a:t> </a:t>
            </a:r>
            <a:r>
              <a:rPr lang="tr-TR" sz="2000" dirty="0"/>
              <a:t>is </a:t>
            </a:r>
            <a:r>
              <a:rPr lang="tr-TR" sz="2000" dirty="0" err="1"/>
              <a:t>available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 smtClean="0"/>
              <a:t>intravenous</a:t>
            </a:r>
            <a:r>
              <a:rPr lang="tr-TR" sz="2000" dirty="0" smtClean="0"/>
              <a:t> (IV</a:t>
            </a:r>
            <a:r>
              <a:rPr lang="tr-TR" sz="2000" dirty="0"/>
              <a:t>) </a:t>
            </a:r>
            <a:r>
              <a:rPr lang="tr-TR" sz="2000" dirty="0" err="1"/>
              <a:t>administration</a:t>
            </a:r>
            <a:r>
              <a:rPr lang="tr-TR" sz="2000" dirty="0"/>
              <a:t> </a:t>
            </a:r>
            <a:r>
              <a:rPr lang="tr-TR" sz="2000" dirty="0" err="1" smtClean="0"/>
              <a:t>only</a:t>
            </a:r>
            <a:r>
              <a:rPr lang="tr-TR" sz="2000" dirty="0" smtClean="0"/>
              <a:t>.</a:t>
            </a:r>
            <a:endParaRPr lang="tr-TR" sz="2000" dirty="0"/>
          </a:p>
          <a:p>
            <a:r>
              <a:rPr lang="en-US" sz="2000" dirty="0"/>
              <a:t>Onset is rapid, but the duration is </a:t>
            </a:r>
            <a:r>
              <a:rPr lang="en-US" sz="2000" dirty="0" smtClean="0"/>
              <a:t>short,</a:t>
            </a:r>
            <a:r>
              <a:rPr lang="tr-TR" sz="2000" dirty="0" smtClean="0"/>
              <a:t> </a:t>
            </a:r>
            <a:r>
              <a:rPr lang="en-US" sz="2000" dirty="0" smtClean="0"/>
              <a:t>with </a:t>
            </a:r>
            <a:r>
              <a:rPr lang="en-US" sz="2000" dirty="0"/>
              <a:t>a half-life of about 1 hour. </a:t>
            </a:r>
            <a:endParaRPr lang="tr-TR" sz="2000" dirty="0" smtClean="0"/>
          </a:p>
          <a:p>
            <a:r>
              <a:rPr lang="en-US" sz="2000" dirty="0" smtClean="0"/>
              <a:t>Frequent </a:t>
            </a:r>
            <a:r>
              <a:rPr lang="en-US" sz="2000" dirty="0"/>
              <a:t>administration may be </a:t>
            </a:r>
            <a:r>
              <a:rPr lang="en-US" sz="2000" dirty="0" smtClean="0"/>
              <a:t>necessary</a:t>
            </a:r>
            <a:r>
              <a:rPr lang="tr-TR" sz="2000" dirty="0"/>
              <a:t> </a:t>
            </a:r>
            <a:r>
              <a:rPr lang="en-US" sz="2000" dirty="0"/>
              <a:t>to maintain reversal of a long-acting </a:t>
            </a:r>
            <a:r>
              <a:rPr lang="tr-TR" sz="2000" dirty="0" smtClean="0"/>
              <a:t>BZ</a:t>
            </a:r>
            <a:r>
              <a:rPr lang="en-US" sz="2000" dirty="0" smtClean="0"/>
              <a:t>.</a:t>
            </a:r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r>
              <a:rPr lang="tr-TR" sz="2000" dirty="0"/>
              <a:t>Administration of </a:t>
            </a:r>
            <a:r>
              <a:rPr lang="en-US" sz="2000" dirty="0"/>
              <a:t>flumazenil may precipitate withdrawal in dependent patients or cause</a:t>
            </a:r>
            <a:r>
              <a:rPr lang="tr-TR" sz="2000" dirty="0"/>
              <a:t> </a:t>
            </a:r>
            <a:r>
              <a:rPr lang="en-US" sz="2000" dirty="0"/>
              <a:t>seizures if a </a:t>
            </a:r>
            <a:r>
              <a:rPr lang="tr-TR" sz="2000" dirty="0" smtClean="0"/>
              <a:t>BZ</a:t>
            </a:r>
            <a:r>
              <a:rPr lang="en-US" sz="2000" dirty="0" smtClean="0"/>
              <a:t> </a:t>
            </a:r>
            <a:r>
              <a:rPr lang="en-US" sz="2000" dirty="0"/>
              <a:t>is used to control seizure activity. Dizziness, nausea, vomiting, and agitation</a:t>
            </a:r>
            <a:r>
              <a:rPr lang="tr-TR" sz="2000" dirty="0"/>
              <a:t> </a:t>
            </a:r>
            <a:r>
              <a:rPr lang="en-US" sz="2000" dirty="0"/>
              <a:t>are the most common side effects</a:t>
            </a:r>
            <a:r>
              <a:rPr lang="en-US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74100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606" y="304675"/>
            <a:ext cx="2900670" cy="6290541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63546" y="438916"/>
            <a:ext cx="2775857" cy="631371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7030A0"/>
                </a:solidFill>
              </a:rPr>
              <a:t>Buspirone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63546" y="5511136"/>
            <a:ext cx="791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he </a:t>
            </a:r>
            <a:r>
              <a:rPr lang="en-US" dirty="0">
                <a:latin typeface="+mj-lt"/>
              </a:rPr>
              <a:t>most common effects </a:t>
            </a:r>
            <a:r>
              <a:rPr lang="tr-TR" dirty="0" err="1" smtClean="0">
                <a:latin typeface="+mj-lt"/>
              </a:rPr>
              <a:t>are</a:t>
            </a:r>
            <a:r>
              <a:rPr lang="tr-T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being headaches,</a:t>
            </a:r>
            <a:r>
              <a:rPr lang="tr-T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dizziness</a:t>
            </a:r>
            <a:r>
              <a:rPr lang="en-US" dirty="0">
                <a:latin typeface="+mj-lt"/>
              </a:rPr>
              <a:t>, nervousness, nausea, and </a:t>
            </a:r>
            <a:r>
              <a:rPr lang="en-US" dirty="0" smtClean="0">
                <a:latin typeface="+mj-lt"/>
              </a:rPr>
              <a:t>light-headedness</a:t>
            </a:r>
            <a:r>
              <a:rPr lang="tr-TR" dirty="0" smtClean="0">
                <a:latin typeface="+mj-lt"/>
              </a:rPr>
              <a:t>.</a:t>
            </a:r>
            <a:endParaRPr lang="tr-TR" dirty="0"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04352" y="1070287"/>
            <a:ext cx="7875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en-US" dirty="0" smtClean="0"/>
              <a:t>useful </a:t>
            </a:r>
            <a:r>
              <a:rPr lang="en-US" dirty="0"/>
              <a:t>for the chronic treatment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/>
              <a:t>generalized</a:t>
            </a:r>
            <a:r>
              <a:rPr lang="tr-TR" dirty="0"/>
              <a:t> </a:t>
            </a:r>
            <a:r>
              <a:rPr lang="en-US" dirty="0"/>
              <a:t>anxiety disorder </a:t>
            </a:r>
            <a:r>
              <a:rPr lang="en-US" dirty="0" smtClean="0"/>
              <a:t>and </a:t>
            </a:r>
            <a:r>
              <a:rPr lang="en-US" dirty="0"/>
              <a:t>has an efficacy comparable to that of the </a:t>
            </a:r>
            <a:r>
              <a:rPr lang="tr-TR" dirty="0" smtClean="0"/>
              <a:t>BZ</a:t>
            </a:r>
            <a:r>
              <a:rPr lang="en-US" dirty="0" smtClean="0"/>
              <a:t>s</a:t>
            </a:r>
            <a:r>
              <a:rPr lang="en-US" dirty="0"/>
              <a:t>.</a:t>
            </a:r>
          </a:p>
          <a:p>
            <a:r>
              <a:rPr lang="tr-TR" dirty="0" smtClean="0"/>
              <a:t>I</a:t>
            </a:r>
            <a:r>
              <a:rPr lang="en-US" dirty="0" err="1"/>
              <a:t>ts</a:t>
            </a:r>
            <a:r>
              <a:rPr lang="en-US" dirty="0"/>
              <a:t> mode of action differs from that of the</a:t>
            </a:r>
            <a:r>
              <a:rPr lang="tr-TR" dirty="0"/>
              <a:t> </a:t>
            </a:r>
            <a:r>
              <a:rPr lang="tr-TR" dirty="0" err="1" smtClean="0"/>
              <a:t>BZs</a:t>
            </a:r>
            <a:r>
              <a:rPr lang="tr-TR" dirty="0" smtClean="0"/>
              <a:t>: </a:t>
            </a:r>
            <a:r>
              <a:rPr lang="tr-TR" dirty="0" err="1" smtClean="0"/>
              <a:t>It</a:t>
            </a:r>
            <a:r>
              <a:rPr lang="tr-TR" i="1" dirty="0" smtClean="0"/>
              <a:t> </a:t>
            </a:r>
            <a:r>
              <a:rPr lang="en-US" dirty="0" smtClean="0"/>
              <a:t>appear</a:t>
            </a:r>
            <a:r>
              <a:rPr lang="tr-TR" dirty="0" smtClean="0"/>
              <a:t>s</a:t>
            </a:r>
            <a:r>
              <a:rPr lang="en-US" dirty="0" smtClean="0"/>
              <a:t> </a:t>
            </a:r>
            <a:r>
              <a:rPr lang="en-US" dirty="0"/>
              <a:t>to be mediated by serotonin (</a:t>
            </a:r>
            <a:r>
              <a:rPr lang="en-US" dirty="0" smtClean="0"/>
              <a:t>5-HT1A</a:t>
            </a:r>
            <a:r>
              <a:rPr lang="tr-TR" dirty="0" smtClean="0"/>
              <a:t>/</a:t>
            </a:r>
            <a:r>
              <a:rPr lang="en-US" dirty="0" smtClean="0"/>
              <a:t>5-HT2A) receptors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D2 </a:t>
            </a:r>
            <a:r>
              <a:rPr lang="en-US" dirty="0"/>
              <a:t>dopamine </a:t>
            </a:r>
            <a:r>
              <a:rPr lang="en-US" dirty="0" smtClean="0"/>
              <a:t>receptors</a:t>
            </a:r>
            <a:r>
              <a:rPr lang="tr-TR" dirty="0" smtClean="0"/>
              <a:t>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04352" y="4046738"/>
            <a:ext cx="761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It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has a slow onset of action and is not effective for short-term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or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“as-needed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” treatment of acute anxiety states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.</a:t>
            </a:r>
            <a:endParaRPr lang="tr-TR" dirty="0" smtClean="0">
              <a:solidFill>
                <a:srgbClr val="FF0000"/>
              </a:solidFill>
              <a:latin typeface="+mj-lt"/>
            </a:endParaRPr>
          </a:p>
          <a:p>
            <a:r>
              <a:rPr lang="tr-TR" dirty="0" err="1" smtClean="0">
                <a:solidFill>
                  <a:srgbClr val="FF0000"/>
                </a:solidFill>
                <a:latin typeface="+mj-lt"/>
              </a:rPr>
              <a:t>For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action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, a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latent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period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(3-4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weeks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)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are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needed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tr-TR" dirty="0" err="1" smtClean="0">
                <a:solidFill>
                  <a:srgbClr val="FF0000"/>
                </a:solidFill>
                <a:latin typeface="+mj-lt"/>
              </a:rPr>
              <a:t>It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lacks the anticonvulsant and</a:t>
            </a:r>
            <a:r>
              <a:rPr lang="tr-TR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muscle-relaxant properties of the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BZ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s.</a:t>
            </a:r>
            <a:endParaRPr lang="tr-T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04352" y="2364494"/>
            <a:ext cx="76545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frequency </a:t>
            </a:r>
            <a:r>
              <a:rPr lang="en-US" dirty="0" smtClean="0">
                <a:solidFill>
                  <a:srgbClr val="0070C0"/>
                </a:solidFill>
              </a:rPr>
              <a:t>of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adverse </a:t>
            </a:r>
            <a:r>
              <a:rPr lang="en-US" dirty="0">
                <a:solidFill>
                  <a:srgbClr val="0070C0"/>
                </a:solidFill>
              </a:rPr>
              <a:t>effects is </a:t>
            </a:r>
            <a:r>
              <a:rPr lang="en-US" dirty="0" smtClean="0">
                <a:solidFill>
                  <a:srgbClr val="0070C0"/>
                </a:solidFill>
              </a:rPr>
              <a:t>low</a:t>
            </a:r>
            <a:r>
              <a:rPr lang="tr-TR" dirty="0">
                <a:solidFill>
                  <a:srgbClr val="0070C0"/>
                </a:solidFill>
              </a:rPr>
              <a:t>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err="1" smtClean="0">
                <a:solidFill>
                  <a:srgbClr val="0070C0"/>
                </a:solidFill>
              </a:rPr>
              <a:t>Rebound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responses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or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withdraw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problems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are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rare</a:t>
            </a:r>
            <a:r>
              <a:rPr lang="tr-TR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Sedation and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psychomotor </a:t>
            </a:r>
            <a:r>
              <a:rPr lang="en-US" dirty="0">
                <a:solidFill>
                  <a:srgbClr val="0070C0"/>
                </a:solidFill>
              </a:rPr>
              <a:t>and cognitive dysfunction are </a:t>
            </a:r>
            <a:r>
              <a:rPr lang="en-US" dirty="0" smtClean="0">
                <a:solidFill>
                  <a:srgbClr val="0070C0"/>
                </a:solidFill>
              </a:rPr>
              <a:t>minimal</a:t>
            </a:r>
            <a:r>
              <a:rPr lang="tr-TR" dirty="0" smtClean="0">
                <a:solidFill>
                  <a:srgbClr val="0070C0"/>
                </a:solidFill>
              </a:rPr>
              <a:t>.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ependence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is </a:t>
            </a:r>
            <a:r>
              <a:rPr lang="en-US" dirty="0">
                <a:solidFill>
                  <a:srgbClr val="0070C0"/>
                </a:solidFill>
              </a:rPr>
              <a:t>unlikely. 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err="1" smtClean="0">
                <a:solidFill>
                  <a:srgbClr val="0070C0"/>
                </a:solidFill>
              </a:rPr>
              <a:t>It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does </a:t>
            </a:r>
            <a:r>
              <a:rPr lang="en-US" dirty="0">
                <a:solidFill>
                  <a:srgbClr val="0070C0"/>
                </a:solidFill>
              </a:rPr>
              <a:t>not potentiate the CNS depression of alcohol.</a:t>
            </a:r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2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8576" b="46741"/>
          <a:stretch/>
        </p:blipFill>
        <p:spPr>
          <a:xfrm>
            <a:off x="783771" y="678451"/>
            <a:ext cx="4657806" cy="201032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693228" y="944947"/>
            <a:ext cx="5682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Enhance</a:t>
            </a:r>
            <a:r>
              <a:rPr lang="tr-TR" dirty="0" smtClean="0"/>
              <a:t> </a:t>
            </a:r>
            <a:r>
              <a:rPr lang="tr-TR" dirty="0" err="1"/>
              <a:t>GABAergic</a:t>
            </a:r>
            <a:r>
              <a:rPr lang="tr-TR" dirty="0"/>
              <a:t> </a:t>
            </a:r>
            <a:r>
              <a:rPr lang="tr-TR" dirty="0" err="1" smtClean="0"/>
              <a:t>transmission</a:t>
            </a:r>
            <a:r>
              <a:rPr lang="tr-TR" dirty="0" smtClean="0"/>
              <a:t>.</a:t>
            </a:r>
          </a:p>
          <a:p>
            <a:r>
              <a:rPr lang="tr-TR" dirty="0"/>
              <a:t>P</a:t>
            </a:r>
            <a:r>
              <a:rPr lang="en-US" dirty="0" err="1" smtClean="0"/>
              <a:t>rolong</a:t>
            </a:r>
            <a:r>
              <a:rPr lang="en-US" dirty="0" smtClean="0"/>
              <a:t> </a:t>
            </a:r>
            <a:r>
              <a:rPr lang="en-US" dirty="0"/>
              <a:t>the duration of the </a:t>
            </a:r>
            <a:r>
              <a:rPr lang="en-US" dirty="0" smtClean="0"/>
              <a:t>chloride</a:t>
            </a:r>
            <a:r>
              <a:rPr lang="tr-TR" dirty="0" smtClean="0"/>
              <a:t> </a:t>
            </a:r>
            <a:r>
              <a:rPr lang="tr-TR" dirty="0" err="1" smtClean="0"/>
              <a:t>channel</a:t>
            </a:r>
            <a:r>
              <a:rPr lang="tr-TR" dirty="0" smtClean="0"/>
              <a:t> </a:t>
            </a:r>
            <a:r>
              <a:rPr lang="tr-TR" dirty="0" err="1" smtClean="0"/>
              <a:t>openings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err="1"/>
              <a:t>B</a:t>
            </a:r>
            <a:r>
              <a:rPr lang="tr-TR" dirty="0" err="1" smtClean="0"/>
              <a:t>lock</a:t>
            </a:r>
            <a:r>
              <a:rPr lang="tr-TR" dirty="0" smtClean="0"/>
              <a:t> </a:t>
            </a:r>
            <a:r>
              <a:rPr lang="tr-TR" dirty="0" err="1" smtClean="0"/>
              <a:t>excitatory</a:t>
            </a:r>
            <a:r>
              <a:rPr lang="tr-TR" dirty="0" smtClean="0"/>
              <a:t> </a:t>
            </a:r>
            <a:r>
              <a:rPr lang="tr-TR" dirty="0" err="1" smtClean="0"/>
              <a:t>glutamate</a:t>
            </a:r>
            <a:r>
              <a:rPr lang="tr-TR" dirty="0" smtClean="0"/>
              <a:t> </a:t>
            </a:r>
            <a:r>
              <a:rPr lang="tr-TR" dirty="0" err="1"/>
              <a:t>receptors</a:t>
            </a:r>
            <a:r>
              <a:rPr lang="tr-TR" dirty="0"/>
              <a:t>. </a:t>
            </a:r>
            <a:endParaRPr lang="tr-TR" dirty="0" smtClean="0"/>
          </a:p>
          <a:p>
            <a:r>
              <a:rPr lang="en-US" dirty="0"/>
              <a:t>Anesthetic concentrations of pentobarbital </a:t>
            </a:r>
            <a:r>
              <a:rPr lang="en-US" dirty="0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block</a:t>
            </a:r>
            <a:r>
              <a:rPr lang="tr-TR" dirty="0" smtClean="0"/>
              <a:t> </a:t>
            </a:r>
            <a:r>
              <a:rPr lang="tr-TR" dirty="0" err="1"/>
              <a:t>high-frequency</a:t>
            </a:r>
            <a:r>
              <a:rPr lang="tr-TR" dirty="0"/>
              <a:t> </a:t>
            </a:r>
            <a:r>
              <a:rPr lang="tr-TR" dirty="0" err="1"/>
              <a:t>sodium</a:t>
            </a:r>
            <a:r>
              <a:rPr lang="tr-TR" dirty="0"/>
              <a:t> </a:t>
            </a:r>
            <a:r>
              <a:rPr lang="tr-TR" dirty="0" err="1"/>
              <a:t>channels</a:t>
            </a:r>
            <a:r>
              <a:rPr lang="tr-TR" dirty="0"/>
              <a:t>.</a:t>
            </a:r>
            <a:endParaRPr lang="tr-TR" dirty="0"/>
          </a:p>
        </p:txBody>
      </p:sp>
      <p:grpSp>
        <p:nvGrpSpPr>
          <p:cNvPr id="13" name="Grup 12"/>
          <p:cNvGrpSpPr/>
          <p:nvPr/>
        </p:nvGrpSpPr>
        <p:grpSpPr>
          <a:xfrm>
            <a:off x="1279410" y="3422252"/>
            <a:ext cx="2558144" cy="2342857"/>
            <a:chOff x="963724" y="3675919"/>
            <a:chExt cx="2558144" cy="2342857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370" y="3675919"/>
              <a:ext cx="1670760" cy="1922280"/>
            </a:xfrm>
            <a:prstGeom prst="rect">
              <a:avLst/>
            </a:prstGeom>
          </p:spPr>
        </p:pic>
        <p:sp>
          <p:nvSpPr>
            <p:cNvPr id="9" name="Metin kutusu 8"/>
            <p:cNvSpPr txBox="1"/>
            <p:nvPr/>
          </p:nvSpPr>
          <p:spPr>
            <a:xfrm>
              <a:off x="963724" y="5649444"/>
              <a:ext cx="255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Induction</a:t>
              </a:r>
              <a:r>
                <a:rPr lang="tr-TR" dirty="0" smtClean="0"/>
                <a:t> of </a:t>
              </a:r>
              <a:r>
                <a:rPr lang="tr-TR" dirty="0" err="1" smtClean="0"/>
                <a:t>anesthesia</a:t>
              </a:r>
              <a:endParaRPr lang="tr-TR" dirty="0"/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825330" y="3330787"/>
            <a:ext cx="1750320" cy="2402985"/>
            <a:chOff x="7552614" y="4084969"/>
            <a:chExt cx="1750320" cy="2402985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2614" y="4084969"/>
              <a:ext cx="1750320" cy="1962120"/>
            </a:xfrm>
            <a:prstGeom prst="rect">
              <a:avLst/>
            </a:prstGeom>
          </p:spPr>
        </p:pic>
        <p:sp>
          <p:nvSpPr>
            <p:cNvPr id="10" name="Metin kutusu 9"/>
            <p:cNvSpPr txBox="1"/>
            <p:nvPr/>
          </p:nvSpPr>
          <p:spPr>
            <a:xfrm>
              <a:off x="7570229" y="6118622"/>
              <a:ext cx="1732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Anticonvulsant</a:t>
              </a:r>
              <a:endParaRPr lang="tr-TR" dirty="0"/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5181303" y="3153320"/>
            <a:ext cx="2074954" cy="2611789"/>
            <a:chOff x="4565816" y="3897086"/>
            <a:chExt cx="1983445" cy="2611789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5816" y="3897086"/>
              <a:ext cx="1710540" cy="2211120"/>
            </a:xfrm>
            <a:prstGeom prst="rect">
              <a:avLst/>
            </a:prstGeom>
          </p:spPr>
        </p:pic>
        <p:sp>
          <p:nvSpPr>
            <p:cNvPr id="12" name="Metin kutusu 11"/>
            <p:cNvSpPr txBox="1"/>
            <p:nvPr/>
          </p:nvSpPr>
          <p:spPr>
            <a:xfrm>
              <a:off x="4565816" y="6139543"/>
              <a:ext cx="1983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Sedative</a:t>
              </a:r>
              <a:r>
                <a:rPr lang="tr-TR" dirty="0" smtClean="0"/>
                <a:t>/</a:t>
              </a:r>
              <a:r>
                <a:rPr lang="tr-TR" dirty="0" err="1" smtClean="0"/>
                <a:t>hypnoti</a:t>
              </a:r>
              <a:r>
                <a:rPr lang="tr-TR" dirty="0" err="1"/>
                <a:t>c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41060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532417" y="1142192"/>
            <a:ext cx="9875520" cy="947057"/>
          </a:xfrm>
        </p:spPr>
        <p:txBody>
          <a:bodyPr/>
          <a:lstStyle/>
          <a:p>
            <a:r>
              <a:rPr lang="tr-TR" dirty="0" err="1" smtClean="0">
                <a:solidFill>
                  <a:srgbClr val="7030A0"/>
                </a:solidFill>
              </a:rPr>
              <a:t>Barbiturates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32417" y="2515055"/>
            <a:ext cx="10815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400" dirty="0" err="1" smtClean="0"/>
              <a:t>Depression</a:t>
            </a:r>
            <a:r>
              <a:rPr lang="tr-TR" sz="2400" dirty="0" smtClean="0"/>
              <a:t> of CNS: </a:t>
            </a:r>
            <a:endParaRPr lang="tr-TR" sz="2400" dirty="0"/>
          </a:p>
          <a:p>
            <a:r>
              <a:rPr lang="en-US" dirty="0"/>
              <a:t>At low doses, the barbiturates </a:t>
            </a:r>
            <a:r>
              <a:rPr lang="en-US" dirty="0" smtClean="0"/>
              <a:t>produce</a:t>
            </a:r>
            <a:r>
              <a:rPr lang="tr-TR" dirty="0" smtClean="0"/>
              <a:t> </a:t>
            </a:r>
            <a:r>
              <a:rPr lang="en-US" dirty="0" smtClean="0"/>
              <a:t>sedation </a:t>
            </a:r>
            <a:r>
              <a:rPr lang="en-US" dirty="0"/>
              <a:t>(have a calming effect and reduce excitement). At </a:t>
            </a:r>
            <a:r>
              <a:rPr lang="en-US" dirty="0" smtClean="0"/>
              <a:t>higher</a:t>
            </a:r>
            <a:r>
              <a:rPr lang="tr-TR" dirty="0" smtClean="0"/>
              <a:t> </a:t>
            </a:r>
            <a:r>
              <a:rPr lang="en-US" dirty="0" smtClean="0"/>
              <a:t>doses</a:t>
            </a:r>
            <a:r>
              <a:rPr lang="en-US" dirty="0"/>
              <a:t>, the drugs cause hypnosis, followed by anesthesia (</a:t>
            </a:r>
            <a:r>
              <a:rPr lang="en-US" dirty="0" smtClean="0"/>
              <a:t>loss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feeling or sensation), and, finally, coma and death. Thus, </a:t>
            </a:r>
            <a:r>
              <a:rPr lang="en-US" dirty="0" smtClean="0"/>
              <a:t>any</a:t>
            </a:r>
            <a:r>
              <a:rPr lang="tr-TR" dirty="0" smtClean="0"/>
              <a:t> </a:t>
            </a:r>
            <a:r>
              <a:rPr lang="en-US" dirty="0" smtClean="0"/>
              <a:t>degree </a:t>
            </a:r>
            <a:r>
              <a:rPr lang="en-US" dirty="0"/>
              <a:t>of depression of the CNS is possible, depending on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dose</a:t>
            </a:r>
            <a:r>
              <a:rPr lang="en-US" dirty="0"/>
              <a:t>. Barbiturates do not raise the pain threshold and have </a:t>
            </a:r>
            <a:r>
              <a:rPr lang="en-US" dirty="0" smtClean="0"/>
              <a:t>no</a:t>
            </a:r>
            <a:r>
              <a:rPr lang="tr-TR" dirty="0" smtClean="0"/>
              <a:t> </a:t>
            </a:r>
            <a:r>
              <a:rPr lang="en-US" dirty="0" smtClean="0"/>
              <a:t>analgesic </a:t>
            </a:r>
            <a:r>
              <a:rPr lang="en-US" dirty="0"/>
              <a:t>properties. They may even exacerbate pain. Chronic </a:t>
            </a:r>
            <a:r>
              <a:rPr lang="en-US" dirty="0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leads</a:t>
            </a:r>
            <a:r>
              <a:rPr lang="tr-TR" dirty="0" smtClean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tolerance</a:t>
            </a:r>
            <a:r>
              <a:rPr lang="tr-TR" dirty="0"/>
              <a:t>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32417" y="4084715"/>
            <a:ext cx="9775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2.  </a:t>
            </a:r>
            <a:r>
              <a:rPr lang="tr-TR" sz="2400" dirty="0" err="1" smtClean="0"/>
              <a:t>Respiratory</a:t>
            </a:r>
            <a:r>
              <a:rPr lang="tr-TR" sz="2400" dirty="0" smtClean="0"/>
              <a:t> </a:t>
            </a:r>
            <a:r>
              <a:rPr lang="tr-TR" sz="2400" dirty="0" err="1" smtClean="0"/>
              <a:t>depression</a:t>
            </a:r>
            <a:r>
              <a:rPr lang="tr-TR" sz="2400" dirty="0" smtClean="0"/>
              <a:t>: </a:t>
            </a:r>
            <a:endParaRPr lang="tr-TR" sz="2400" dirty="0"/>
          </a:p>
          <a:p>
            <a:r>
              <a:rPr lang="tr-TR" dirty="0" err="1"/>
              <a:t>O</a:t>
            </a:r>
            <a:r>
              <a:rPr lang="tr-TR" dirty="0" err="1" smtClean="0"/>
              <a:t>verdosage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followed</a:t>
            </a:r>
            <a:r>
              <a:rPr lang="tr-TR" dirty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respiratory</a:t>
            </a:r>
            <a:r>
              <a:rPr lang="tr-TR" dirty="0" smtClean="0"/>
              <a:t> </a:t>
            </a:r>
            <a:r>
              <a:rPr lang="tr-TR" dirty="0" err="1"/>
              <a:t>depression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death</a:t>
            </a:r>
            <a:r>
              <a:rPr lang="tr-TR" dirty="0"/>
              <a:t>.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32417" y="4941671"/>
            <a:ext cx="9775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3. </a:t>
            </a:r>
            <a:r>
              <a:rPr lang="tr-TR" sz="2400" dirty="0" err="1" smtClean="0"/>
              <a:t>Induction</a:t>
            </a:r>
            <a:r>
              <a:rPr lang="tr-TR" sz="2400" dirty="0" smtClean="0"/>
              <a:t> of </a:t>
            </a:r>
            <a:r>
              <a:rPr lang="tr-TR" sz="2400" dirty="0" err="1" smtClean="0"/>
              <a:t>hepatic</a:t>
            </a:r>
            <a:r>
              <a:rPr lang="tr-TR" sz="2400" dirty="0" smtClean="0"/>
              <a:t> </a:t>
            </a:r>
            <a:r>
              <a:rPr lang="tr-TR" sz="2400" dirty="0" err="1" smtClean="0"/>
              <a:t>enzymes</a:t>
            </a:r>
            <a:r>
              <a:rPr lang="tr-TR" sz="2400" dirty="0" smtClean="0"/>
              <a:t>: </a:t>
            </a:r>
            <a:endParaRPr lang="tr-TR" sz="2400" dirty="0"/>
          </a:p>
          <a:p>
            <a:r>
              <a:rPr lang="tr-TR" dirty="0" err="1" smtClean="0"/>
              <a:t>Drug-drug</a:t>
            </a:r>
            <a:r>
              <a:rPr lang="tr-TR" dirty="0" smtClean="0"/>
              <a:t> </a:t>
            </a:r>
            <a:r>
              <a:rPr lang="tr-TR" dirty="0" err="1" smtClean="0"/>
              <a:t>interactions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9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81" y="349552"/>
            <a:ext cx="3232519" cy="23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066799" y="631371"/>
            <a:ext cx="9875520" cy="631372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0070C0"/>
                </a:solidFill>
              </a:rPr>
              <a:t>Therapeutic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uses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66800" y="1817914"/>
            <a:ext cx="10548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400" dirty="0" err="1" smtClean="0"/>
              <a:t>Anesthesia</a:t>
            </a:r>
            <a:r>
              <a:rPr lang="tr-TR" sz="2400" dirty="0" smtClean="0"/>
              <a:t>: </a:t>
            </a:r>
            <a:endParaRPr lang="tr-TR" sz="2400" dirty="0"/>
          </a:p>
          <a:p>
            <a:r>
              <a:rPr lang="en-US" dirty="0"/>
              <a:t>The ultra–short-acting barbiturates, such as </a:t>
            </a:r>
            <a:r>
              <a:rPr lang="en-US" dirty="0" smtClean="0"/>
              <a:t>thiopental,</a:t>
            </a:r>
            <a:r>
              <a:rPr lang="tr-TR" dirty="0" smtClean="0"/>
              <a:t> </a:t>
            </a:r>
            <a:r>
              <a:rPr lang="en-US" dirty="0" smtClean="0"/>
              <a:t>have </a:t>
            </a:r>
            <a:r>
              <a:rPr lang="en-US" dirty="0"/>
              <a:t>been used intravenously to induce anesthesia but </a:t>
            </a:r>
            <a:r>
              <a:rPr lang="en-US" dirty="0" smtClean="0"/>
              <a:t>have</a:t>
            </a:r>
            <a:r>
              <a:rPr lang="tr-TR" dirty="0" smtClean="0"/>
              <a:t> </a:t>
            </a:r>
            <a:r>
              <a:rPr lang="en-US" dirty="0" smtClean="0"/>
              <a:t>largely </a:t>
            </a:r>
            <a:r>
              <a:rPr lang="en-US" dirty="0"/>
              <a:t>been replaced by other agents.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066798" y="2956058"/>
            <a:ext cx="10428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2.  </a:t>
            </a:r>
            <a:r>
              <a:rPr lang="tr-TR" sz="2400" dirty="0" err="1" smtClean="0"/>
              <a:t>Anticonvulsant</a:t>
            </a:r>
            <a:r>
              <a:rPr lang="tr-TR" sz="2400" dirty="0" smtClean="0"/>
              <a:t>: </a:t>
            </a:r>
            <a:endParaRPr lang="tr-TR" sz="2400" dirty="0"/>
          </a:p>
          <a:p>
            <a:r>
              <a:rPr lang="en-US" dirty="0"/>
              <a:t>Phenobarbital has specific anticonvulsant </a:t>
            </a:r>
            <a:r>
              <a:rPr lang="en-US" dirty="0" smtClean="0"/>
              <a:t>activity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is distinguished from the nonspecific CNS depression. It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used </a:t>
            </a:r>
            <a:r>
              <a:rPr lang="en-US" dirty="0"/>
              <a:t>in long-term management of tonic–</a:t>
            </a:r>
            <a:r>
              <a:rPr lang="en-US" dirty="0" err="1"/>
              <a:t>clonic</a:t>
            </a:r>
            <a:r>
              <a:rPr lang="en-US" dirty="0"/>
              <a:t> seizures. </a:t>
            </a:r>
            <a:r>
              <a:rPr lang="en-US" dirty="0" smtClean="0"/>
              <a:t>However,</a:t>
            </a:r>
            <a:r>
              <a:rPr lang="tr-TR" dirty="0" smtClean="0"/>
              <a:t> </a:t>
            </a:r>
            <a:r>
              <a:rPr lang="en-US" dirty="0" smtClean="0"/>
              <a:t>phenobarbital </a:t>
            </a:r>
            <a:r>
              <a:rPr lang="en-US" dirty="0"/>
              <a:t>can depress cognitive development in children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decrease </a:t>
            </a:r>
            <a:r>
              <a:rPr lang="en-US" dirty="0"/>
              <a:t>cognitive performance in adults, and it should be </a:t>
            </a:r>
            <a:r>
              <a:rPr lang="en-US" dirty="0" smtClean="0"/>
              <a:t>used</a:t>
            </a:r>
            <a:r>
              <a:rPr lang="tr-TR" dirty="0" smtClean="0"/>
              <a:t> </a:t>
            </a:r>
            <a:r>
              <a:rPr lang="en-US" dirty="0" smtClean="0"/>
              <a:t>only </a:t>
            </a:r>
            <a:r>
              <a:rPr lang="en-US" dirty="0"/>
              <a:t>if other therapies have failed.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066798" y="4525718"/>
            <a:ext cx="9775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3. </a:t>
            </a:r>
            <a:r>
              <a:rPr lang="tr-TR" sz="2400" dirty="0" err="1" smtClean="0">
                <a:solidFill>
                  <a:srgbClr val="FF0000"/>
                </a:solidFill>
              </a:rPr>
              <a:t>Anxiolytic</a:t>
            </a:r>
            <a:r>
              <a:rPr lang="tr-TR" sz="2400" dirty="0" smtClean="0">
                <a:solidFill>
                  <a:srgbClr val="FF0000"/>
                </a:solidFill>
              </a:rPr>
              <a:t>: 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u="sng" dirty="0" err="1" smtClean="0">
                <a:solidFill>
                  <a:srgbClr val="FF0000"/>
                </a:solidFill>
              </a:rPr>
              <a:t>BZs</a:t>
            </a:r>
            <a:r>
              <a:rPr lang="tr-TR" u="sng" dirty="0" smtClean="0">
                <a:solidFill>
                  <a:srgbClr val="FF0000"/>
                </a:solidFill>
              </a:rPr>
              <a:t> </a:t>
            </a:r>
            <a:r>
              <a:rPr lang="tr-TR" u="sng" dirty="0" err="1" smtClean="0">
                <a:solidFill>
                  <a:srgbClr val="FF0000"/>
                </a:solidFill>
              </a:rPr>
              <a:t>are</a:t>
            </a:r>
            <a:r>
              <a:rPr lang="tr-TR" u="sng" dirty="0" smtClean="0">
                <a:solidFill>
                  <a:srgbClr val="FF0000"/>
                </a:solidFill>
              </a:rPr>
              <a:t> </a:t>
            </a:r>
            <a:r>
              <a:rPr lang="tr-TR" u="sng" dirty="0" err="1" smtClean="0">
                <a:solidFill>
                  <a:srgbClr val="FF0000"/>
                </a:solidFill>
              </a:rPr>
              <a:t>certainly</a:t>
            </a:r>
            <a:r>
              <a:rPr lang="tr-TR" u="sng" dirty="0" smtClean="0">
                <a:solidFill>
                  <a:srgbClr val="FF0000"/>
                </a:solidFill>
              </a:rPr>
              <a:t> </a:t>
            </a:r>
            <a:r>
              <a:rPr lang="tr-TR" u="sng" dirty="0" err="1" smtClean="0">
                <a:solidFill>
                  <a:srgbClr val="FF0000"/>
                </a:solidFill>
              </a:rPr>
              <a:t>used</a:t>
            </a:r>
            <a:r>
              <a:rPr lang="tr-TR" u="sng" dirty="0" smtClean="0">
                <a:solidFill>
                  <a:srgbClr val="FF0000"/>
                </a:solidFill>
              </a:rPr>
              <a:t> </a:t>
            </a:r>
            <a:r>
              <a:rPr lang="tr-TR" u="sng" dirty="0" err="1" smtClean="0">
                <a:solidFill>
                  <a:srgbClr val="FF0000"/>
                </a:solidFill>
              </a:rPr>
              <a:t>for</a:t>
            </a:r>
            <a:r>
              <a:rPr lang="tr-TR" u="sng" dirty="0" smtClean="0">
                <a:solidFill>
                  <a:srgbClr val="FF0000"/>
                </a:solidFill>
              </a:rPr>
              <a:t> </a:t>
            </a:r>
            <a:r>
              <a:rPr lang="tr-TR" u="sng" dirty="0" err="1" smtClean="0">
                <a:solidFill>
                  <a:srgbClr val="FF0000"/>
                </a:solidFill>
              </a:rPr>
              <a:t>this</a:t>
            </a:r>
            <a:r>
              <a:rPr lang="tr-TR" u="sng" dirty="0" smtClean="0">
                <a:solidFill>
                  <a:srgbClr val="FF0000"/>
                </a:solidFill>
              </a:rPr>
              <a:t> </a:t>
            </a:r>
            <a:r>
              <a:rPr lang="tr-TR" u="sng" dirty="0" err="1" smtClean="0">
                <a:solidFill>
                  <a:srgbClr val="FF0000"/>
                </a:solidFill>
              </a:rPr>
              <a:t>purpose</a:t>
            </a:r>
            <a:r>
              <a:rPr lang="tr-TR" u="sng" dirty="0" smtClean="0">
                <a:solidFill>
                  <a:srgbClr val="FF0000"/>
                </a:solidFill>
              </a:rPr>
              <a:t>.</a:t>
            </a:r>
            <a:endParaRPr lang="tr-T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441" y="1328056"/>
            <a:ext cx="2497024" cy="478092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455" y="1382977"/>
            <a:ext cx="2362788" cy="4671079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79714" y="587828"/>
            <a:ext cx="9875520" cy="827314"/>
          </a:xfrm>
        </p:spPr>
        <p:txBody>
          <a:bodyPr/>
          <a:lstStyle/>
          <a:p>
            <a:r>
              <a:rPr lang="tr-TR" dirty="0" err="1" smtClean="0">
                <a:solidFill>
                  <a:srgbClr val="0070C0"/>
                </a:solidFill>
              </a:rPr>
              <a:t>Adverse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effects</a:t>
            </a:r>
            <a:r>
              <a:rPr lang="tr-TR" dirty="0" smtClean="0">
                <a:solidFill>
                  <a:srgbClr val="0070C0"/>
                </a:solidFill>
              </a:rPr>
              <a:t>: 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473904" y="1678928"/>
            <a:ext cx="4070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err="1" smtClean="0">
                <a:solidFill>
                  <a:srgbClr val="FF0000"/>
                </a:solidFill>
              </a:rPr>
              <a:t>In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patients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with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acute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intermittent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porphyria</a:t>
            </a:r>
            <a:r>
              <a:rPr lang="tr-TR" sz="3600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tr-TR" sz="3600" dirty="0">
              <a:solidFill>
                <a:srgbClr val="FF0000"/>
              </a:solidFill>
            </a:endParaRPr>
          </a:p>
          <a:p>
            <a:pPr algn="ctr"/>
            <a:r>
              <a:rPr lang="tr-TR" sz="3600" dirty="0" err="1" smtClean="0">
                <a:solidFill>
                  <a:srgbClr val="FF0000"/>
                </a:solidFill>
              </a:rPr>
              <a:t>In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patients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who</a:t>
            </a:r>
            <a:r>
              <a:rPr lang="tr-TR" sz="3600" dirty="0" smtClean="0">
                <a:solidFill>
                  <a:srgbClr val="FF0000"/>
                </a:solidFill>
              </a:rPr>
              <a:t> has 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smtClean="0">
                <a:solidFill>
                  <a:srgbClr val="FF0000"/>
                </a:solidFill>
              </a:rPr>
              <a:t>(a risk </a:t>
            </a:r>
            <a:r>
              <a:rPr lang="tr-TR" sz="3600" dirty="0" err="1" smtClean="0">
                <a:solidFill>
                  <a:srgbClr val="FF0000"/>
                </a:solidFill>
              </a:rPr>
              <a:t>for</a:t>
            </a:r>
            <a:r>
              <a:rPr lang="tr-TR" sz="3600" dirty="0" smtClean="0">
                <a:solidFill>
                  <a:srgbClr val="FF0000"/>
                </a:solidFill>
              </a:rPr>
              <a:t>) </a:t>
            </a:r>
            <a:r>
              <a:rPr lang="tr-TR" sz="3600" dirty="0" err="1" smtClean="0">
                <a:solidFill>
                  <a:srgbClr val="FF0000"/>
                </a:solidFill>
              </a:rPr>
              <a:t>respiratory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failure</a:t>
            </a:r>
            <a:r>
              <a:rPr lang="tr-TR" sz="3600" dirty="0" smtClean="0">
                <a:solidFill>
                  <a:srgbClr val="FF0000"/>
                </a:solidFill>
              </a:rPr>
              <a:t>.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115" y="587838"/>
            <a:ext cx="2687594" cy="3820069"/>
          </a:xfrm>
          <a:prstGeom prst="rect">
            <a:avLst/>
          </a:prstGeom>
        </p:spPr>
      </p:pic>
      <p:pic>
        <p:nvPicPr>
          <p:cNvPr id="4" name="Resim 4"/>
          <p:cNvPicPr>
            <a:picLocks noChangeAspect="1"/>
          </p:cNvPicPr>
          <p:nvPr/>
        </p:nvPicPr>
        <p:blipFill rotWithShape="1">
          <a:blip r:embed="rId3"/>
          <a:srcRect l="2952" t="53759" r="3173"/>
          <a:stretch/>
        </p:blipFill>
        <p:spPr>
          <a:xfrm>
            <a:off x="832557" y="663222"/>
            <a:ext cx="5373380" cy="3302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11579" t="19551" r="18211" b="62304"/>
          <a:stretch/>
        </p:blipFill>
        <p:spPr>
          <a:xfrm>
            <a:off x="832557" y="4556517"/>
            <a:ext cx="10700084" cy="1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567" y="1023256"/>
            <a:ext cx="6009033" cy="43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2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129" y="538161"/>
            <a:ext cx="9875520" cy="815622"/>
          </a:xfrm>
        </p:spPr>
        <p:txBody>
          <a:bodyPr/>
          <a:lstStyle/>
          <a:p>
            <a:r>
              <a:rPr lang="en-US" dirty="0" err="1">
                <a:solidFill>
                  <a:srgbClr val="660066"/>
                </a:solidFill>
              </a:rPr>
              <a:t>Zolpidem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7129" y="1375273"/>
            <a:ext cx="7077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not structurally related to </a:t>
            </a:r>
            <a:r>
              <a:rPr lang="tr-TR" dirty="0" smtClean="0"/>
              <a:t>BZ</a:t>
            </a:r>
            <a:r>
              <a:rPr lang="en-US" dirty="0" smtClean="0"/>
              <a:t>s,</a:t>
            </a:r>
            <a:r>
              <a:rPr lang="tr-TR" dirty="0" smtClean="0"/>
              <a:t> </a:t>
            </a:r>
            <a:r>
              <a:rPr lang="en-US" dirty="0" smtClean="0"/>
              <a:t>but </a:t>
            </a:r>
            <a:r>
              <a:rPr lang="en-US" dirty="0"/>
              <a:t>it selectively binds to the </a:t>
            </a:r>
            <a:r>
              <a:rPr lang="en-US" dirty="0" smtClean="0"/>
              <a:t>BZ1</a:t>
            </a:r>
            <a:r>
              <a:rPr lang="en-US" dirty="0"/>
              <a:t>. </a:t>
            </a:r>
            <a:endParaRPr lang="tr-TR" dirty="0" smtClean="0"/>
          </a:p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no anticonvulsant or muscle-relaxing properties.</a:t>
            </a:r>
          </a:p>
          <a:p>
            <a:r>
              <a:rPr lang="en-US" dirty="0"/>
              <a:t>It shows few withdrawal effects, exhibits minimal rebound insomnia,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little </a:t>
            </a:r>
            <a:r>
              <a:rPr lang="en-US" dirty="0"/>
              <a:t>tolerance occurs with prolonged use.</a:t>
            </a:r>
            <a:endParaRPr lang="en-US" dirty="0"/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 rotWithShape="1">
          <a:blip r:embed="rId2"/>
          <a:srcRect l="2932" t="6134" r="18893" b="76219"/>
          <a:stretch/>
        </p:blipFill>
        <p:spPr>
          <a:xfrm>
            <a:off x="1199444" y="2765778"/>
            <a:ext cx="3386667" cy="1086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9444" y="4042510"/>
            <a:ext cx="104764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+mj-lt"/>
              </a:rPr>
              <a:t>It</a:t>
            </a:r>
            <a:r>
              <a:rPr lang="tr-T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undergoes </a:t>
            </a:r>
            <a:r>
              <a:rPr lang="en-US" dirty="0">
                <a:latin typeface="+mj-lt"/>
              </a:rPr>
              <a:t>hepatic oxidation by the CYP450 system to inactive </a:t>
            </a:r>
            <a:r>
              <a:rPr lang="en-US" dirty="0" smtClean="0">
                <a:latin typeface="+mj-lt"/>
              </a:rPr>
              <a:t>products.</a:t>
            </a:r>
            <a:r>
              <a:rPr lang="tr-T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Thus</a:t>
            </a:r>
            <a:r>
              <a:rPr lang="en-US" dirty="0">
                <a:latin typeface="+mj-lt"/>
              </a:rPr>
              <a:t>, drugs such as rifampin, which induce this enzyme system, </a:t>
            </a:r>
            <a:r>
              <a:rPr lang="en-US" dirty="0" smtClean="0">
                <a:latin typeface="+mj-lt"/>
              </a:rPr>
              <a:t>shorten</a:t>
            </a:r>
            <a:r>
              <a:rPr lang="tr-T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half-life of zolpidem, and drugs that inhibit the CYP3A4 </a:t>
            </a:r>
            <a:r>
              <a:rPr lang="en-US" dirty="0" smtClean="0">
                <a:latin typeface="+mj-lt"/>
              </a:rPr>
              <a:t>isoenzyme</a:t>
            </a:r>
            <a:r>
              <a:rPr lang="tr-T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may </a:t>
            </a:r>
            <a:r>
              <a:rPr lang="en-US" dirty="0">
                <a:latin typeface="+mj-lt"/>
              </a:rPr>
              <a:t>increase the half-life</a:t>
            </a:r>
            <a:r>
              <a:rPr lang="en-US" dirty="0" smtClean="0">
                <a:latin typeface="+mj-lt"/>
              </a:rPr>
              <a:t>.</a:t>
            </a:r>
            <a:endParaRPr lang="tr-TR" dirty="0" smtClean="0">
              <a:latin typeface="+mj-lt"/>
            </a:endParaRPr>
          </a:p>
          <a:p>
            <a:endParaRPr lang="tr-TR" sz="1200" dirty="0">
              <a:latin typeface="+mj-lt"/>
            </a:endParaRPr>
          </a:p>
          <a:p>
            <a:r>
              <a:rPr lang="tr-TR" dirty="0">
                <a:latin typeface="+mj-lt"/>
              </a:rPr>
              <a:t>Oral, </a:t>
            </a:r>
            <a:r>
              <a:rPr lang="tr-TR" dirty="0" err="1" smtClean="0">
                <a:latin typeface="+mj-lt"/>
              </a:rPr>
              <a:t>sublingual</a:t>
            </a:r>
            <a:r>
              <a:rPr lang="tr-TR" dirty="0" smtClean="0">
                <a:latin typeface="+mj-lt"/>
              </a:rPr>
              <a:t>, </a:t>
            </a:r>
            <a:r>
              <a:rPr lang="tr-TR" dirty="0" err="1" smtClean="0">
                <a:latin typeface="+mj-lt"/>
              </a:rPr>
              <a:t>lingual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>
                <a:latin typeface="+mj-lt"/>
              </a:rPr>
              <a:t>spray</a:t>
            </a:r>
            <a:r>
              <a:rPr lang="tr-TR" dirty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and</a:t>
            </a:r>
            <a:r>
              <a:rPr lang="tr-TR" dirty="0" smtClean="0">
                <a:latin typeface="+mj-lt"/>
              </a:rPr>
              <a:t> ER </a:t>
            </a:r>
            <a:r>
              <a:rPr lang="tr-TR" dirty="0" err="1" smtClean="0">
                <a:latin typeface="+mj-lt"/>
              </a:rPr>
              <a:t>formulations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are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avaible</a:t>
            </a:r>
            <a:r>
              <a:rPr lang="tr-TR" dirty="0" smtClean="0">
                <a:latin typeface="+mj-lt"/>
              </a:rPr>
              <a:t>. </a:t>
            </a:r>
          </a:p>
          <a:p>
            <a:endParaRPr lang="en-US" sz="1200" dirty="0">
              <a:latin typeface="+mj-lt"/>
            </a:endParaRPr>
          </a:p>
          <a:p>
            <a:r>
              <a:rPr lang="en-US" dirty="0">
                <a:latin typeface="+mj-lt"/>
              </a:rPr>
              <a:t>Adverse effects of zolpidem include </a:t>
            </a:r>
            <a:r>
              <a:rPr lang="tr-TR" dirty="0" err="1" smtClean="0">
                <a:latin typeface="+mj-lt"/>
              </a:rPr>
              <a:t>headache</a:t>
            </a:r>
            <a:r>
              <a:rPr lang="tr-TR" dirty="0">
                <a:latin typeface="+mj-lt"/>
              </a:rPr>
              <a:t>, GI </a:t>
            </a:r>
            <a:r>
              <a:rPr lang="tr-TR" dirty="0" err="1">
                <a:latin typeface="+mj-lt"/>
              </a:rPr>
              <a:t>upset</a:t>
            </a:r>
            <a:r>
              <a:rPr lang="tr-TR" dirty="0">
                <a:latin typeface="+mj-lt"/>
              </a:rPr>
              <a:t>, </a:t>
            </a:r>
            <a:r>
              <a:rPr lang="tr-TR" dirty="0" err="1" smtClean="0">
                <a:latin typeface="+mj-lt"/>
              </a:rPr>
              <a:t>dizziness</a:t>
            </a:r>
            <a:r>
              <a:rPr lang="tr-TR" dirty="0" smtClean="0">
                <a:latin typeface="+mj-lt"/>
              </a:rPr>
              <a:t>, </a:t>
            </a:r>
            <a:r>
              <a:rPr lang="tr-TR" dirty="0" err="1" smtClean="0">
                <a:latin typeface="+mj-lt"/>
              </a:rPr>
              <a:t>and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>
                <a:latin typeface="+mj-lt"/>
              </a:rPr>
              <a:t>daytime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drowsiness</a:t>
            </a:r>
            <a:r>
              <a:rPr lang="tr-TR" dirty="0">
                <a:latin typeface="+mj-lt"/>
              </a:rPr>
              <a:t>.</a:t>
            </a:r>
          </a:p>
          <a:p>
            <a:r>
              <a:rPr lang="en-US" dirty="0">
                <a:latin typeface="+mj-lt"/>
              </a:rPr>
              <a:t>Unlike the </a:t>
            </a:r>
            <a:r>
              <a:rPr lang="tr-TR" dirty="0" smtClean="0">
                <a:latin typeface="+mj-lt"/>
              </a:rPr>
              <a:t>BZ</a:t>
            </a:r>
            <a:r>
              <a:rPr lang="en-US" dirty="0" smtClean="0">
                <a:latin typeface="+mj-lt"/>
              </a:rPr>
              <a:t>s</a:t>
            </a:r>
            <a:r>
              <a:rPr lang="en-US" dirty="0">
                <a:latin typeface="+mj-lt"/>
              </a:rPr>
              <a:t>, at usual </a:t>
            </a:r>
            <a:r>
              <a:rPr lang="en-US" dirty="0" smtClean="0">
                <a:latin typeface="+mj-lt"/>
              </a:rPr>
              <a:t>hypnotic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doses</a:t>
            </a:r>
            <a:r>
              <a:rPr lang="tr-TR" dirty="0">
                <a:latin typeface="+mj-lt"/>
              </a:rPr>
              <a:t>, </a:t>
            </a:r>
            <a:r>
              <a:rPr lang="tr-TR" dirty="0" err="1">
                <a:latin typeface="+mj-lt"/>
              </a:rPr>
              <a:t>the</a:t>
            </a:r>
            <a:r>
              <a:rPr lang="tr-TR" dirty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nonBZ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drugs</a:t>
            </a:r>
            <a:r>
              <a:rPr lang="tr-T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do </a:t>
            </a:r>
            <a:r>
              <a:rPr lang="en-US" dirty="0">
                <a:latin typeface="+mj-lt"/>
              </a:rPr>
              <a:t>not significantly alter the various sleep stages and, hence, </a:t>
            </a:r>
            <a:r>
              <a:rPr lang="en-US" dirty="0" smtClean="0">
                <a:latin typeface="+mj-lt"/>
              </a:rPr>
              <a:t>are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often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>
                <a:latin typeface="+mj-lt"/>
              </a:rPr>
              <a:t>the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preferred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hypnotics</a:t>
            </a:r>
            <a:r>
              <a:rPr lang="tr-TR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2050" name="Picture 2" descr="zolpidem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9" t="327" r="13788" b="735"/>
          <a:stretch/>
        </p:blipFill>
        <p:spPr bwMode="auto">
          <a:xfrm>
            <a:off x="8593667" y="332822"/>
            <a:ext cx="3329197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5622"/>
          </a:xfrm>
        </p:spPr>
        <p:txBody>
          <a:bodyPr/>
          <a:lstStyle/>
          <a:p>
            <a:r>
              <a:rPr lang="en-US" dirty="0" err="1">
                <a:solidFill>
                  <a:srgbClr val="660066"/>
                </a:solidFill>
              </a:rPr>
              <a:t>Zaleplon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99" y="1499357"/>
            <a:ext cx="751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</a:t>
            </a:r>
            <a:r>
              <a:rPr lang="tr-TR" dirty="0" smtClean="0"/>
              <a:t>ral </a:t>
            </a:r>
            <a:r>
              <a:rPr lang="tr-TR" dirty="0" err="1" smtClean="0"/>
              <a:t>nonBZ</a:t>
            </a:r>
            <a:r>
              <a:rPr lang="tr-TR" dirty="0" smtClean="0"/>
              <a:t> </a:t>
            </a:r>
            <a:r>
              <a:rPr lang="tr-TR" dirty="0" err="1"/>
              <a:t>hypnotic</a:t>
            </a:r>
            <a:r>
              <a:rPr lang="tr-TR" dirty="0"/>
              <a:t>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en-US" i="1" dirty="0" smtClean="0"/>
              <a:t>zolpidem</a:t>
            </a:r>
            <a:r>
              <a:rPr lang="en-US" dirty="0"/>
              <a:t>; however, </a:t>
            </a:r>
            <a:r>
              <a:rPr lang="en-US" i="1" dirty="0" err="1"/>
              <a:t>zaleplon</a:t>
            </a:r>
            <a:r>
              <a:rPr lang="en-US" i="1" dirty="0"/>
              <a:t> </a:t>
            </a:r>
            <a:r>
              <a:rPr lang="en-US" dirty="0"/>
              <a:t>causes fewer residual effects on </a:t>
            </a:r>
            <a:r>
              <a:rPr lang="en-US" dirty="0" smtClean="0"/>
              <a:t>psychomotor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cognitive function compared to </a:t>
            </a:r>
            <a:r>
              <a:rPr lang="en-US" i="1" dirty="0"/>
              <a:t>zolpidem </a:t>
            </a:r>
            <a:r>
              <a:rPr lang="en-US" dirty="0"/>
              <a:t>or the </a:t>
            </a:r>
            <a:r>
              <a:rPr lang="tr-TR" dirty="0" smtClean="0"/>
              <a:t>BZ</a:t>
            </a:r>
            <a:r>
              <a:rPr lang="en-US" dirty="0" smtClean="0"/>
              <a:t>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2999" y="4465923"/>
            <a:ext cx="956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Metabolized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en-US" dirty="0" smtClean="0"/>
              <a:t>CYP3A4.</a:t>
            </a:r>
            <a:r>
              <a:rPr lang="tr-TR" dirty="0" smtClean="0"/>
              <a:t> </a:t>
            </a:r>
            <a:r>
              <a:rPr lang="tr-TR" dirty="0" err="1" smtClean="0"/>
              <a:t>Co-used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cimetidine</a:t>
            </a:r>
            <a:r>
              <a:rPr lang="tr-TR" dirty="0" smtClean="0"/>
              <a:t> </a:t>
            </a:r>
            <a:r>
              <a:rPr lang="tr-TR" dirty="0" err="1" smtClean="0"/>
              <a:t>increase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plasma</a:t>
            </a:r>
            <a:r>
              <a:rPr lang="tr-TR" dirty="0" smtClean="0"/>
              <a:t> </a:t>
            </a:r>
            <a:r>
              <a:rPr lang="tr-TR" dirty="0" err="1" smtClean="0"/>
              <a:t>concentration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err="1" smtClean="0"/>
              <a:t>Dosage</a:t>
            </a:r>
            <a:r>
              <a:rPr lang="tr-TR" dirty="0" smtClean="0"/>
              <a:t> </a:t>
            </a:r>
            <a:r>
              <a:rPr lang="tr-TR" dirty="0" err="1" smtClean="0"/>
              <a:t>adjustment</a:t>
            </a:r>
            <a:r>
              <a:rPr lang="tr-TR" dirty="0" smtClean="0"/>
              <a:t> </a:t>
            </a:r>
            <a:r>
              <a:rPr lang="tr-TR" dirty="0" err="1" smtClean="0"/>
              <a:t>required</a:t>
            </a:r>
            <a:r>
              <a:rPr lang="tr-TR" dirty="0" smtClean="0"/>
              <a:t> in </a:t>
            </a:r>
            <a:r>
              <a:rPr lang="tr-TR" dirty="0" err="1" smtClean="0"/>
              <a:t>patients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hepatic</a:t>
            </a:r>
            <a:r>
              <a:rPr lang="tr-TR" dirty="0" smtClean="0"/>
              <a:t> </a:t>
            </a:r>
            <a:r>
              <a:rPr lang="tr-TR" dirty="0" err="1" smtClean="0"/>
              <a:t>failure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elder</a:t>
            </a:r>
            <a:r>
              <a:rPr lang="tr-TR" dirty="0" smtClean="0"/>
              <a:t> </a:t>
            </a:r>
            <a:r>
              <a:rPr lang="tr-TR" dirty="0" err="1" smtClean="0"/>
              <a:t>patients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Resim 1"/>
          <p:cNvPicPr>
            <a:picLocks noChangeAspect="1"/>
          </p:cNvPicPr>
          <p:nvPr/>
        </p:nvPicPr>
        <p:blipFill rotWithShape="1">
          <a:blip r:embed="rId2"/>
          <a:srcRect l="3258" t="25155" r="28339" b="56282"/>
          <a:stretch/>
        </p:blipFill>
        <p:spPr>
          <a:xfrm>
            <a:off x="1249437" y="2767036"/>
            <a:ext cx="2963333" cy="1143001"/>
          </a:xfrm>
          <a:prstGeom prst="rect">
            <a:avLst/>
          </a:prstGeom>
        </p:spPr>
      </p:pic>
      <p:pic>
        <p:nvPicPr>
          <p:cNvPr id="3074" name="Picture 2" descr="sonata zaleplon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9" b="20804"/>
          <a:stretch/>
        </p:blipFill>
        <p:spPr bwMode="auto">
          <a:xfrm>
            <a:off x="8896804" y="373549"/>
            <a:ext cx="2857500" cy="23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53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5622"/>
          </a:xfrm>
        </p:spPr>
        <p:txBody>
          <a:bodyPr/>
          <a:lstStyle/>
          <a:p>
            <a:r>
              <a:rPr lang="en-US" dirty="0" err="1" smtClean="0">
                <a:solidFill>
                  <a:srgbClr val="660066"/>
                </a:solidFill>
              </a:rPr>
              <a:t>Eszopi</a:t>
            </a:r>
            <a:r>
              <a:rPr lang="tr-TR" dirty="0" smtClean="0">
                <a:solidFill>
                  <a:srgbClr val="660066"/>
                </a:solidFill>
              </a:rPr>
              <a:t>c</a:t>
            </a:r>
            <a:r>
              <a:rPr lang="en-US" dirty="0" err="1" smtClean="0">
                <a:solidFill>
                  <a:srgbClr val="660066"/>
                </a:solidFill>
              </a:rPr>
              <a:t>lon</a:t>
            </a:r>
            <a:r>
              <a:rPr lang="tr-TR" dirty="0" smtClean="0">
                <a:solidFill>
                  <a:srgbClr val="660066"/>
                </a:solidFill>
              </a:rPr>
              <a:t>e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6555" y="1622779"/>
            <a:ext cx="10484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Oral </a:t>
            </a:r>
            <a:r>
              <a:rPr lang="tr-TR" dirty="0" err="1" smtClean="0"/>
              <a:t>nonBZ</a:t>
            </a:r>
            <a:r>
              <a:rPr lang="tr-TR" dirty="0" smtClean="0"/>
              <a:t> </a:t>
            </a:r>
            <a:r>
              <a:rPr lang="tr-TR" dirty="0" err="1" smtClean="0"/>
              <a:t>hypnotic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also acts on the BZ1 receptor. </a:t>
            </a:r>
            <a:endParaRPr lang="tr-TR" dirty="0" smtClean="0"/>
          </a:p>
          <a:p>
            <a:r>
              <a:rPr lang="tr-TR" dirty="0" err="1" smtClean="0"/>
              <a:t>Treatment</a:t>
            </a:r>
            <a:r>
              <a:rPr lang="tr-TR" dirty="0" smtClean="0"/>
              <a:t> of </a:t>
            </a:r>
            <a:r>
              <a:rPr lang="tr-TR" dirty="0" err="1" smtClean="0"/>
              <a:t>insomnia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6-months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134555"/>
            <a:ext cx="10399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Elimination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CY</a:t>
            </a:r>
            <a:r>
              <a:rPr lang="en-US" dirty="0" smtClean="0"/>
              <a:t>P3A4</a:t>
            </a:r>
            <a:r>
              <a:rPr lang="tr-TR" dirty="0" smtClean="0"/>
              <a:t>.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elder</a:t>
            </a:r>
            <a:r>
              <a:rPr lang="tr-TR" dirty="0" smtClean="0"/>
              <a:t> </a:t>
            </a:r>
            <a:r>
              <a:rPr lang="tr-TR" dirty="0" err="1" smtClean="0"/>
              <a:t>patients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elimination</a:t>
            </a:r>
            <a:r>
              <a:rPr lang="tr-TR" dirty="0" smtClean="0"/>
              <a:t> </a:t>
            </a:r>
            <a:r>
              <a:rPr lang="tr-TR" dirty="0" err="1" smtClean="0"/>
              <a:t>half</a:t>
            </a:r>
            <a:r>
              <a:rPr lang="tr-TR" dirty="0" smtClean="0"/>
              <a:t>-life can be </a:t>
            </a:r>
            <a:r>
              <a:rPr lang="tr-TR" dirty="0" err="1" smtClean="0"/>
              <a:t>extended</a:t>
            </a:r>
            <a:r>
              <a:rPr lang="tr-TR" dirty="0" smtClean="0"/>
              <a:t>. </a:t>
            </a:r>
            <a:endParaRPr lang="en-US" dirty="0"/>
          </a:p>
          <a:p>
            <a:endParaRPr lang="en-US" dirty="0"/>
          </a:p>
          <a:p>
            <a:r>
              <a:rPr lang="tr-TR" dirty="0" err="1"/>
              <a:t>Adverse</a:t>
            </a:r>
            <a:r>
              <a:rPr lang="tr-TR" dirty="0"/>
              <a:t> </a:t>
            </a:r>
            <a:r>
              <a:rPr lang="tr-TR" dirty="0" err="1" smtClean="0"/>
              <a:t>events</a:t>
            </a:r>
            <a:r>
              <a:rPr lang="tr-TR" dirty="0" smtClean="0"/>
              <a:t> </a:t>
            </a:r>
            <a:r>
              <a:rPr lang="en-US" dirty="0" smtClean="0"/>
              <a:t>include </a:t>
            </a:r>
            <a:r>
              <a:rPr lang="en-US" dirty="0"/>
              <a:t>anxiety, dry mouth, headache, </a:t>
            </a:r>
            <a:r>
              <a:rPr lang="en-US" dirty="0" smtClean="0"/>
              <a:t>peripheral</a:t>
            </a:r>
            <a:r>
              <a:rPr lang="tr-TR" dirty="0" smtClean="0"/>
              <a:t> </a:t>
            </a:r>
            <a:r>
              <a:rPr lang="en-US" dirty="0" smtClean="0"/>
              <a:t>edema</a:t>
            </a:r>
            <a:r>
              <a:rPr lang="en-US" dirty="0"/>
              <a:t>, somnolence, and unpleasant taste.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Resim 1"/>
          <p:cNvPicPr>
            <a:picLocks noChangeAspect="1"/>
          </p:cNvPicPr>
          <p:nvPr/>
        </p:nvPicPr>
        <p:blipFill rotWithShape="1">
          <a:blip r:embed="rId2"/>
          <a:srcRect l="2931" t="44864" r="10097" b="37490"/>
          <a:stretch/>
        </p:blipFill>
        <p:spPr>
          <a:xfrm>
            <a:off x="1227667" y="2596444"/>
            <a:ext cx="3767667" cy="1086556"/>
          </a:xfrm>
          <a:prstGeom prst="rect">
            <a:avLst/>
          </a:prstGeom>
        </p:spPr>
      </p:pic>
      <p:pic>
        <p:nvPicPr>
          <p:cNvPr id="1026" name="Picture 2" descr="lunesta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t="11351" r="10970" b="11507"/>
          <a:stretch/>
        </p:blipFill>
        <p:spPr bwMode="auto">
          <a:xfrm>
            <a:off x="6912025" y="445799"/>
            <a:ext cx="4659086" cy="30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30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1" y="433458"/>
            <a:ext cx="9875520" cy="815622"/>
          </a:xfrm>
        </p:spPr>
        <p:txBody>
          <a:bodyPr/>
          <a:lstStyle/>
          <a:p>
            <a:r>
              <a:rPr lang="en-US" dirty="0" err="1">
                <a:solidFill>
                  <a:srgbClr val="660066"/>
                </a:solidFill>
              </a:rPr>
              <a:t>Ramelteon</a:t>
            </a:r>
            <a:r>
              <a:rPr lang="en-US" dirty="0">
                <a:solidFill>
                  <a:srgbClr val="660066"/>
                </a:solidFill>
              </a:rPr>
              <a:t>, </a:t>
            </a:r>
            <a:r>
              <a:rPr lang="en-US" dirty="0" err="1">
                <a:solidFill>
                  <a:srgbClr val="660066"/>
                </a:solidFill>
              </a:rPr>
              <a:t>Tasimelteon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221" y="1311913"/>
            <a:ext cx="749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Sele</a:t>
            </a:r>
            <a:r>
              <a:rPr lang="tr-TR" dirty="0" err="1" smtClean="0"/>
              <a:t>ctive</a:t>
            </a:r>
            <a:r>
              <a:rPr lang="en-US" dirty="0" smtClean="0"/>
              <a:t> </a:t>
            </a:r>
            <a:r>
              <a:rPr lang="en-US" dirty="0"/>
              <a:t>melatonin MT1 </a:t>
            </a:r>
            <a:r>
              <a:rPr lang="tr-TR" dirty="0" err="1" smtClean="0"/>
              <a:t>and</a:t>
            </a:r>
            <a:r>
              <a:rPr lang="en-US" dirty="0" smtClean="0"/>
              <a:t> </a:t>
            </a:r>
            <a:r>
              <a:rPr lang="en-US" dirty="0"/>
              <a:t>MT2 </a:t>
            </a:r>
            <a:r>
              <a:rPr lang="en-US" dirty="0" smtClean="0"/>
              <a:t>re</a:t>
            </a:r>
            <a:r>
              <a:rPr lang="tr-TR" dirty="0" smtClean="0"/>
              <a:t>c</a:t>
            </a:r>
            <a:r>
              <a:rPr lang="en-US" dirty="0" err="1" smtClean="0"/>
              <a:t>ept</a:t>
            </a:r>
            <a:r>
              <a:rPr lang="tr-TR" dirty="0" smtClean="0"/>
              <a:t>o</a:t>
            </a:r>
            <a:r>
              <a:rPr lang="en-US" dirty="0" smtClean="0"/>
              <a:t>r agonist</a:t>
            </a:r>
            <a:r>
              <a:rPr lang="tr-TR" dirty="0" smtClean="0"/>
              <a:t>s</a:t>
            </a:r>
            <a:endParaRPr lang="en-US" dirty="0"/>
          </a:p>
        </p:txBody>
      </p:sp>
      <p:pic>
        <p:nvPicPr>
          <p:cNvPr id="1026" name="Picture 2" descr="melatoni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5" y="2525473"/>
            <a:ext cx="8514874" cy="309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n-24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4" y="403025"/>
            <a:ext cx="6400803" cy="360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53757" y="4141966"/>
            <a:ext cx="114122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Ramelteon</a:t>
            </a:r>
            <a:r>
              <a:rPr lang="en-US" sz="2000" dirty="0"/>
              <a:t>: </a:t>
            </a:r>
            <a:r>
              <a:rPr lang="tr-TR" sz="2000" dirty="0"/>
              <a:t>I</a:t>
            </a:r>
            <a:r>
              <a:rPr lang="en-US" sz="2000" dirty="0" err="1" smtClean="0"/>
              <a:t>ndicated</a:t>
            </a:r>
            <a:r>
              <a:rPr lang="en-US" sz="2000" dirty="0" smtClean="0"/>
              <a:t> </a:t>
            </a:r>
            <a:r>
              <a:rPr lang="en-US" sz="2000" dirty="0"/>
              <a:t>for the treatment of insomnia characterized by </a:t>
            </a:r>
            <a:r>
              <a:rPr lang="en-US" sz="2000" dirty="0" smtClean="0"/>
              <a:t>difficulty</a:t>
            </a:r>
            <a:r>
              <a:rPr lang="tr-TR" sz="2000" dirty="0" smtClean="0"/>
              <a:t> </a:t>
            </a:r>
            <a:r>
              <a:rPr lang="en-US" sz="2000" dirty="0" smtClean="0"/>
              <a:t>falling </a:t>
            </a:r>
            <a:r>
              <a:rPr lang="en-US" sz="2000" dirty="0"/>
              <a:t>asleep (increased sleep latency). </a:t>
            </a:r>
            <a:endParaRPr lang="tr-TR" sz="2000" dirty="0" smtClean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Tasimelteon</a:t>
            </a:r>
            <a:r>
              <a:rPr lang="en-US" sz="2000" dirty="0"/>
              <a:t>: </a:t>
            </a:r>
            <a:r>
              <a:rPr lang="tr-TR" sz="2000" dirty="0" err="1" smtClean="0"/>
              <a:t>Indicated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tratment</a:t>
            </a:r>
            <a:r>
              <a:rPr lang="tr-TR" sz="2000" dirty="0" smtClean="0"/>
              <a:t> of </a:t>
            </a:r>
            <a:r>
              <a:rPr lang="en-US" sz="2000" i="1" dirty="0" smtClean="0"/>
              <a:t>non-24 </a:t>
            </a:r>
            <a:r>
              <a:rPr lang="en-US" sz="2000" i="1" dirty="0"/>
              <a:t>hour sleep-wake disorder</a:t>
            </a:r>
            <a:r>
              <a:rPr lang="en-US" sz="2000" dirty="0"/>
              <a:t> (non-24</a:t>
            </a:r>
            <a:r>
              <a:rPr lang="en-US" sz="2000" dirty="0" smtClean="0"/>
              <a:t>)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sp>
        <p:nvSpPr>
          <p:cNvPr id="4" name="Dikdörtgen 3"/>
          <p:cNvSpPr/>
          <p:nvPr/>
        </p:nvSpPr>
        <p:spPr>
          <a:xfrm>
            <a:off x="570057" y="5386228"/>
            <a:ext cx="11179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i="1" dirty="0" err="1" smtClean="0"/>
              <a:t>They</a:t>
            </a:r>
            <a:r>
              <a:rPr lang="tr-TR" i="1" dirty="0" smtClean="0"/>
              <a:t> </a:t>
            </a:r>
            <a:r>
              <a:rPr lang="tr-TR" i="1" dirty="0" err="1" smtClean="0"/>
              <a:t>have</a:t>
            </a:r>
            <a:r>
              <a:rPr lang="tr-TR" i="1" dirty="0" smtClean="0"/>
              <a:t> </a:t>
            </a:r>
            <a:r>
              <a:rPr lang="en-US" i="1" dirty="0" smtClean="0"/>
              <a:t>minimal </a:t>
            </a:r>
            <a:r>
              <a:rPr lang="en-US" i="1" dirty="0"/>
              <a:t>potential </a:t>
            </a:r>
            <a:r>
              <a:rPr lang="en-US" i="1" dirty="0" smtClean="0"/>
              <a:t>for</a:t>
            </a:r>
            <a:r>
              <a:rPr lang="tr-TR" i="1" dirty="0" smtClean="0"/>
              <a:t> </a:t>
            </a:r>
            <a:r>
              <a:rPr lang="en-US" i="1" dirty="0" smtClean="0"/>
              <a:t>abuse</a:t>
            </a:r>
            <a:r>
              <a:rPr lang="en-US" i="1" dirty="0"/>
              <a:t>, and no evidence of dependence or withdrawal effects </a:t>
            </a:r>
            <a:r>
              <a:rPr lang="en-US" i="1" dirty="0" smtClean="0"/>
              <a:t>has</a:t>
            </a:r>
            <a:r>
              <a:rPr lang="tr-TR" i="1" dirty="0" smtClean="0"/>
              <a:t> </a:t>
            </a:r>
            <a:r>
              <a:rPr lang="en-US" i="1" dirty="0" smtClean="0"/>
              <a:t>been </a:t>
            </a:r>
            <a:r>
              <a:rPr lang="en-US" i="1" dirty="0"/>
              <a:t>observed. Therefore, </a:t>
            </a:r>
            <a:r>
              <a:rPr lang="tr-TR" i="1" dirty="0" err="1" smtClean="0"/>
              <a:t>they</a:t>
            </a:r>
            <a:r>
              <a:rPr lang="en-US" i="1" dirty="0" smtClean="0"/>
              <a:t> </a:t>
            </a:r>
            <a:r>
              <a:rPr lang="en-US" i="1" dirty="0"/>
              <a:t>can be administered long term.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876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80506" y="3689307"/>
            <a:ext cx="10393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CYP1A2 </a:t>
            </a:r>
            <a:r>
              <a:rPr lang="en-US" sz="2000" dirty="0" smtClean="0"/>
              <a:t>(</a:t>
            </a:r>
            <a:r>
              <a:rPr lang="tr-TR" sz="2000" dirty="0" err="1" smtClean="0"/>
              <a:t>ci</a:t>
            </a:r>
            <a:r>
              <a:rPr lang="en-US" sz="2000" dirty="0" err="1" smtClean="0"/>
              <a:t>proflo</a:t>
            </a:r>
            <a:r>
              <a:rPr lang="tr-TR" sz="2000" dirty="0" err="1" smtClean="0"/>
              <a:t>xaci</a:t>
            </a:r>
            <a:r>
              <a:rPr lang="en-US" sz="2000" dirty="0" smtClean="0"/>
              <a:t>n</a:t>
            </a:r>
            <a:r>
              <a:rPr lang="tr-TR" sz="2000" dirty="0" smtClean="0"/>
              <a:t>e</a:t>
            </a:r>
            <a:r>
              <a:rPr lang="en-US" sz="2000" dirty="0" smtClean="0"/>
              <a:t>, </a:t>
            </a:r>
            <a:r>
              <a:rPr lang="en-US" sz="2000" dirty="0" err="1" smtClean="0"/>
              <a:t>fluvo</a:t>
            </a:r>
            <a:r>
              <a:rPr lang="tr-TR" sz="2000" dirty="0" smtClean="0"/>
              <a:t>x</a:t>
            </a:r>
            <a:r>
              <a:rPr lang="en-US" sz="2000" dirty="0" err="1" smtClean="0"/>
              <a:t>amin</a:t>
            </a:r>
            <a:r>
              <a:rPr lang="tr-TR" sz="2000" dirty="0" smtClean="0"/>
              <a:t>e</a:t>
            </a:r>
            <a:r>
              <a:rPr lang="en-US" sz="2000" dirty="0" smtClean="0"/>
              <a:t>, </a:t>
            </a:r>
            <a:r>
              <a:rPr lang="en-US" sz="2000" dirty="0" err="1"/>
              <a:t>zileuton</a:t>
            </a:r>
            <a:r>
              <a:rPr lang="en-US" sz="2000" dirty="0"/>
              <a:t>) </a:t>
            </a:r>
            <a:r>
              <a:rPr lang="tr-TR" sz="2000" dirty="0" err="1" smtClean="0"/>
              <a:t>and</a:t>
            </a:r>
            <a:r>
              <a:rPr lang="en-US" sz="2000" dirty="0" smtClean="0"/>
              <a:t> </a:t>
            </a:r>
            <a:r>
              <a:rPr lang="en-US" sz="2000" dirty="0"/>
              <a:t>CYP2C9 (</a:t>
            </a:r>
            <a:r>
              <a:rPr lang="en-US" sz="2000" dirty="0" smtClean="0"/>
              <a:t>flu</a:t>
            </a:r>
            <a:r>
              <a:rPr lang="tr-TR" sz="2000" dirty="0" smtClean="0"/>
              <a:t>c</a:t>
            </a:r>
            <a:r>
              <a:rPr lang="en-US" sz="2000" dirty="0" err="1" smtClean="0"/>
              <a:t>onazol</a:t>
            </a:r>
            <a:r>
              <a:rPr lang="tr-TR" sz="2000" dirty="0" smtClean="0"/>
              <a:t>e</a:t>
            </a:r>
            <a:r>
              <a:rPr lang="en-US" sz="2000" dirty="0" smtClean="0"/>
              <a:t>)!!!</a:t>
            </a:r>
            <a:endParaRPr lang="en-US" sz="2000" dirty="0"/>
          </a:p>
          <a:p>
            <a:r>
              <a:rPr lang="tr-TR" sz="2000" dirty="0" err="1" smtClean="0"/>
              <a:t>In</a:t>
            </a:r>
            <a:r>
              <a:rPr lang="tr-TR" sz="2000" dirty="0" smtClean="0"/>
              <a:t> </a:t>
            </a:r>
            <a:r>
              <a:rPr lang="tr-TR" sz="2000" dirty="0" err="1" smtClean="0"/>
              <a:t>patients</a:t>
            </a:r>
            <a:r>
              <a:rPr lang="tr-TR" sz="2000" dirty="0" smtClean="0"/>
              <a:t> </a:t>
            </a:r>
            <a:r>
              <a:rPr lang="tr-TR" sz="2000" dirty="0" err="1" smtClean="0"/>
              <a:t>with</a:t>
            </a:r>
            <a:r>
              <a:rPr lang="tr-TR" sz="2000" dirty="0" smtClean="0"/>
              <a:t> </a:t>
            </a:r>
            <a:r>
              <a:rPr lang="tr-TR" sz="2000" dirty="0" err="1" smtClean="0"/>
              <a:t>hepatic</a:t>
            </a:r>
            <a:r>
              <a:rPr lang="tr-TR" sz="2000" dirty="0" smtClean="0"/>
              <a:t> </a:t>
            </a:r>
            <a:r>
              <a:rPr lang="tr-TR" sz="2000" dirty="0" err="1" smtClean="0"/>
              <a:t>failure</a:t>
            </a:r>
            <a:r>
              <a:rPr lang="tr-TR" sz="2000" dirty="0" smtClean="0"/>
              <a:t> </a:t>
            </a:r>
            <a:r>
              <a:rPr lang="tr-TR" sz="2000" dirty="0" err="1" smtClean="0"/>
              <a:t>should</a:t>
            </a:r>
            <a:r>
              <a:rPr lang="tr-TR" sz="2000" dirty="0" smtClean="0"/>
              <a:t> be </a:t>
            </a:r>
            <a:r>
              <a:rPr lang="tr-TR" sz="2000" dirty="0" err="1" smtClean="0"/>
              <a:t>used</a:t>
            </a:r>
            <a:r>
              <a:rPr lang="tr-TR" sz="2000" dirty="0" smtClean="0"/>
              <a:t> </a:t>
            </a:r>
            <a:r>
              <a:rPr lang="tr-TR" sz="2000" dirty="0" err="1" smtClean="0"/>
              <a:t>with</a:t>
            </a:r>
            <a:r>
              <a:rPr lang="tr-TR" sz="2000" dirty="0" smtClean="0"/>
              <a:t> </a:t>
            </a:r>
            <a:r>
              <a:rPr lang="tr-TR" sz="2000" dirty="0" err="1" smtClean="0"/>
              <a:t>caution</a:t>
            </a:r>
            <a:r>
              <a:rPr lang="tr-TR" sz="2000" dirty="0" smtClean="0"/>
              <a:t>. </a:t>
            </a:r>
            <a:r>
              <a:rPr lang="en-US" sz="2000" dirty="0" smtClean="0"/>
              <a:t>Rifampin</a:t>
            </a:r>
            <a:r>
              <a:rPr lang="en-US" sz="2000" dirty="0"/>
              <a:t>!!</a:t>
            </a:r>
          </a:p>
          <a:p>
            <a:r>
              <a:rPr lang="en-US" sz="2000" dirty="0"/>
              <a:t>Common adverse effects of </a:t>
            </a:r>
            <a:r>
              <a:rPr lang="en-US" sz="2000" dirty="0" err="1"/>
              <a:t>ramelteon</a:t>
            </a:r>
            <a:r>
              <a:rPr lang="en-US" sz="2000" dirty="0"/>
              <a:t> include dizziness, fatigue, </a:t>
            </a:r>
            <a:r>
              <a:rPr lang="en-US" sz="2000" dirty="0" smtClean="0"/>
              <a:t>and</a:t>
            </a:r>
            <a:r>
              <a:rPr lang="tr-TR" sz="2000" dirty="0" smtClean="0"/>
              <a:t> </a:t>
            </a:r>
            <a:r>
              <a:rPr lang="en-US" sz="2000" dirty="0" smtClean="0"/>
              <a:t>somnolence</a:t>
            </a:r>
            <a:r>
              <a:rPr lang="en-US" sz="2000" dirty="0"/>
              <a:t>. </a:t>
            </a:r>
            <a:endParaRPr lang="tr-TR" sz="2000" dirty="0" smtClean="0"/>
          </a:p>
          <a:p>
            <a:r>
              <a:rPr lang="en-US" sz="2000" dirty="0" err="1" smtClean="0"/>
              <a:t>Ramelteon</a:t>
            </a:r>
            <a:r>
              <a:rPr lang="en-US" sz="2000" dirty="0" smtClean="0"/>
              <a:t> </a:t>
            </a:r>
            <a:r>
              <a:rPr lang="en-US" sz="2000" dirty="0"/>
              <a:t>may also increase prolactin levels.</a:t>
            </a:r>
            <a:endParaRPr lang="en-US" sz="2000" dirty="0"/>
          </a:p>
        </p:txBody>
      </p:sp>
      <p:pic>
        <p:nvPicPr>
          <p:cNvPr id="3" name="Resim 1"/>
          <p:cNvPicPr>
            <a:picLocks noChangeAspect="1"/>
          </p:cNvPicPr>
          <p:nvPr/>
        </p:nvPicPr>
        <p:blipFill rotWithShape="1">
          <a:blip r:embed="rId2"/>
          <a:srcRect l="3258" t="64115" r="10750" b="17552"/>
          <a:stretch/>
        </p:blipFill>
        <p:spPr>
          <a:xfrm>
            <a:off x="1164772" y="2159296"/>
            <a:ext cx="3725333" cy="112889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80506" y="735303"/>
            <a:ext cx="9875520" cy="815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660066"/>
                </a:solidFill>
              </a:rPr>
              <a:t>Ramelteon</a:t>
            </a:r>
            <a:r>
              <a:rPr lang="en-US" dirty="0">
                <a:solidFill>
                  <a:srgbClr val="660066"/>
                </a:solidFill>
              </a:rPr>
              <a:t>, </a:t>
            </a:r>
            <a:r>
              <a:rPr lang="en-US" dirty="0" err="1">
                <a:solidFill>
                  <a:srgbClr val="660066"/>
                </a:solidFill>
              </a:rPr>
              <a:t>Tasimelteon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46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499" y="0"/>
            <a:ext cx="6545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95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31" y="631371"/>
            <a:ext cx="10631213" cy="55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81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64" y="400020"/>
            <a:ext cx="11241483" cy="272418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85" y="3428133"/>
            <a:ext cx="11352175" cy="17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04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30" y="1653470"/>
            <a:ext cx="11390580" cy="35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29" y="448936"/>
            <a:ext cx="4879075" cy="58261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140" y="448936"/>
            <a:ext cx="4792110" cy="59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138" y="468085"/>
            <a:ext cx="6191062" cy="597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8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28" y="462210"/>
            <a:ext cx="8928709" cy="596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7230" y="449580"/>
            <a:ext cx="9875520" cy="796290"/>
          </a:xfrm>
        </p:spPr>
        <p:txBody>
          <a:bodyPr/>
          <a:lstStyle/>
          <a:p>
            <a:r>
              <a:rPr lang="tr-TR" dirty="0" err="1">
                <a:solidFill>
                  <a:srgbClr val="7030A0"/>
                </a:solidFill>
              </a:rPr>
              <a:t>Benzodiazepines</a:t>
            </a:r>
            <a:r>
              <a:rPr lang="tr-TR" dirty="0">
                <a:solidFill>
                  <a:srgbClr val="7030A0"/>
                </a:solidFill>
              </a:rPr>
              <a:t> (</a:t>
            </a:r>
            <a:r>
              <a:rPr lang="tr-TR" dirty="0" err="1">
                <a:solidFill>
                  <a:srgbClr val="7030A0"/>
                </a:solidFill>
              </a:rPr>
              <a:t>BZs</a:t>
            </a:r>
            <a:r>
              <a:rPr lang="tr-TR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19" y="1602300"/>
            <a:ext cx="4161371" cy="43413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920740" y="2916750"/>
            <a:ext cx="55892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3200" dirty="0" err="1" smtClean="0"/>
              <a:t>Reduction</a:t>
            </a:r>
            <a:r>
              <a:rPr lang="tr-TR" sz="3200" dirty="0" smtClean="0"/>
              <a:t> of </a:t>
            </a:r>
            <a:r>
              <a:rPr lang="tr-TR" sz="3200" dirty="0" err="1" smtClean="0"/>
              <a:t>anxiety</a:t>
            </a:r>
            <a:r>
              <a:rPr lang="tr-TR" sz="3200" dirty="0" smtClean="0"/>
              <a:t> </a:t>
            </a:r>
            <a:r>
              <a:rPr lang="tr-TR" sz="3200" dirty="0"/>
              <a:t>(</a:t>
            </a:r>
            <a:r>
              <a:rPr lang="el-GR" sz="3200" dirty="0"/>
              <a:t>α</a:t>
            </a:r>
            <a:r>
              <a:rPr lang="tr-TR" sz="3200" dirty="0"/>
              <a:t>2)</a:t>
            </a:r>
          </a:p>
          <a:p>
            <a:pPr marL="342900" indent="-342900">
              <a:buFontTx/>
              <a:buAutoNum type="arabicPeriod"/>
            </a:pPr>
            <a:r>
              <a:rPr lang="tr-TR" sz="3200" dirty="0" err="1" smtClean="0"/>
              <a:t>Sedative</a:t>
            </a:r>
            <a:r>
              <a:rPr lang="tr-TR" sz="3200" dirty="0" smtClean="0"/>
              <a:t>/</a:t>
            </a:r>
            <a:r>
              <a:rPr lang="tr-TR" sz="3200" dirty="0" err="1" smtClean="0"/>
              <a:t>hypnotic</a:t>
            </a:r>
            <a:r>
              <a:rPr lang="tr-TR" sz="3200" dirty="0" smtClean="0"/>
              <a:t>  </a:t>
            </a:r>
            <a:r>
              <a:rPr lang="tr-TR" sz="3200" dirty="0"/>
              <a:t>(</a:t>
            </a:r>
            <a:r>
              <a:rPr lang="el-GR" sz="3200" dirty="0"/>
              <a:t>α</a:t>
            </a:r>
            <a:r>
              <a:rPr lang="tr-TR" sz="3200" dirty="0"/>
              <a:t>1)</a:t>
            </a:r>
          </a:p>
          <a:p>
            <a:pPr marL="342900" indent="-342900">
              <a:buAutoNum type="arabicPeriod"/>
            </a:pPr>
            <a:r>
              <a:rPr lang="tr-TR" sz="3200" dirty="0" err="1"/>
              <a:t>Anterograde</a:t>
            </a:r>
            <a:r>
              <a:rPr lang="tr-TR" sz="3200" dirty="0"/>
              <a:t> </a:t>
            </a:r>
            <a:r>
              <a:rPr lang="tr-TR" sz="3200" dirty="0" err="1" smtClean="0"/>
              <a:t>amnesia</a:t>
            </a:r>
            <a:r>
              <a:rPr lang="tr-TR" sz="3200" dirty="0" smtClean="0"/>
              <a:t> </a:t>
            </a:r>
            <a:r>
              <a:rPr lang="tr-TR" sz="3200" dirty="0"/>
              <a:t>(</a:t>
            </a:r>
            <a:r>
              <a:rPr lang="el-GR" sz="3200" dirty="0"/>
              <a:t>α</a:t>
            </a:r>
            <a:r>
              <a:rPr lang="tr-TR" sz="3200" dirty="0"/>
              <a:t>1)</a:t>
            </a:r>
          </a:p>
          <a:p>
            <a:pPr marL="342900" indent="-342900">
              <a:buAutoNum type="arabicPeriod"/>
            </a:pPr>
            <a:r>
              <a:rPr lang="tr-TR" sz="3200" dirty="0" err="1" smtClean="0"/>
              <a:t>Anticonvulsant</a:t>
            </a:r>
            <a:r>
              <a:rPr lang="tr-TR" sz="3200" dirty="0" smtClean="0"/>
              <a:t> </a:t>
            </a:r>
            <a:r>
              <a:rPr lang="tr-TR" sz="3200" dirty="0"/>
              <a:t>(</a:t>
            </a:r>
            <a:r>
              <a:rPr lang="el-GR" sz="3200" dirty="0"/>
              <a:t>α</a:t>
            </a:r>
            <a:r>
              <a:rPr lang="tr-TR" sz="3200" dirty="0"/>
              <a:t>1)</a:t>
            </a:r>
          </a:p>
          <a:p>
            <a:pPr marL="342900" indent="-342900">
              <a:buAutoNum type="arabicPeriod"/>
            </a:pPr>
            <a:r>
              <a:rPr lang="tr-TR" sz="3200" dirty="0" err="1" smtClean="0"/>
              <a:t>Muscle</a:t>
            </a:r>
            <a:r>
              <a:rPr lang="tr-TR" sz="3200" dirty="0" smtClean="0"/>
              <a:t> </a:t>
            </a:r>
            <a:r>
              <a:rPr lang="tr-TR" sz="3200" dirty="0" err="1" smtClean="0"/>
              <a:t>relaxant</a:t>
            </a:r>
            <a:r>
              <a:rPr lang="tr-TR" sz="3200" dirty="0" smtClean="0"/>
              <a:t> </a:t>
            </a:r>
            <a:r>
              <a:rPr lang="tr-TR" sz="3200" dirty="0"/>
              <a:t>(</a:t>
            </a:r>
            <a:r>
              <a:rPr lang="el-GR" sz="3200" dirty="0"/>
              <a:t>α</a:t>
            </a:r>
            <a:r>
              <a:rPr lang="tr-TR" sz="3200" dirty="0"/>
              <a:t>2)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634990" y="1727367"/>
            <a:ext cx="5766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BZs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don’t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have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any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effect</a:t>
            </a:r>
            <a:r>
              <a:rPr lang="tr-TR" sz="2000" dirty="0">
                <a:solidFill>
                  <a:srgbClr val="FF0000"/>
                </a:solidFill>
              </a:rPr>
              <a:t> as </a:t>
            </a:r>
            <a:r>
              <a:rPr lang="tr-TR" sz="2000" dirty="0" err="1">
                <a:solidFill>
                  <a:srgbClr val="FF0000"/>
                </a:solidFill>
              </a:rPr>
              <a:t>antipyschotic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or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analgesic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and</a:t>
            </a:r>
            <a:r>
              <a:rPr lang="tr-TR" sz="2000" dirty="0">
                <a:solidFill>
                  <a:srgbClr val="FF0000"/>
                </a:solidFill>
              </a:rPr>
              <a:t> on </a:t>
            </a:r>
            <a:r>
              <a:rPr lang="tr-TR" sz="2000" dirty="0" err="1">
                <a:solidFill>
                  <a:srgbClr val="FF0000"/>
                </a:solidFill>
              </a:rPr>
              <a:t>autonomous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nervous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system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89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10" y="1446960"/>
            <a:ext cx="11350043" cy="41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7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8680" y="426720"/>
            <a:ext cx="7894320" cy="738051"/>
          </a:xfrm>
        </p:spPr>
        <p:txBody>
          <a:bodyPr/>
          <a:lstStyle/>
          <a:p>
            <a:r>
              <a:rPr lang="tr-TR" dirty="0" err="1" smtClean="0">
                <a:solidFill>
                  <a:srgbClr val="0070C0"/>
                </a:solidFill>
              </a:rPr>
              <a:t>Therapeutic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uses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75175" y="1373475"/>
            <a:ext cx="94832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000" dirty="0" err="1" smtClean="0">
                <a:solidFill>
                  <a:srgbClr val="FF0000"/>
                </a:solidFill>
              </a:rPr>
              <a:t>Anxiety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disorders</a:t>
            </a:r>
            <a:r>
              <a:rPr lang="tr-TR" sz="2000" dirty="0" smtClean="0">
                <a:solidFill>
                  <a:srgbClr val="FF0000"/>
                </a:solidFill>
              </a:rPr>
              <a:t>:</a:t>
            </a:r>
            <a:r>
              <a:rPr lang="tr-TR" sz="2000" dirty="0" smtClean="0"/>
              <a:t> </a:t>
            </a:r>
            <a:r>
              <a:rPr lang="tr-TR" sz="2000" dirty="0" err="1" smtClean="0"/>
              <a:t>BZs</a:t>
            </a:r>
            <a:r>
              <a:rPr lang="en-US" sz="2000" dirty="0" smtClean="0"/>
              <a:t> </a:t>
            </a:r>
            <a:r>
              <a:rPr lang="en-US" sz="2000" dirty="0"/>
              <a:t>are effective for the </a:t>
            </a:r>
            <a:r>
              <a:rPr lang="en-US" sz="2000" dirty="0" smtClean="0"/>
              <a:t>treatment</a:t>
            </a:r>
            <a:r>
              <a:rPr lang="tr-TR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the anxiety symptoms secondary to panic disorder, </a:t>
            </a:r>
            <a:r>
              <a:rPr lang="en-US" sz="2000" dirty="0" smtClean="0"/>
              <a:t>generalized</a:t>
            </a:r>
            <a:r>
              <a:rPr lang="tr-TR" sz="2000" dirty="0" smtClean="0"/>
              <a:t> </a:t>
            </a:r>
            <a:r>
              <a:rPr lang="en-US" sz="2000" dirty="0" smtClean="0"/>
              <a:t>anxiety disorder, </a:t>
            </a:r>
            <a:r>
              <a:rPr lang="en-US" sz="2000" dirty="0"/>
              <a:t>social anxiety disorder, performance </a:t>
            </a:r>
            <a:r>
              <a:rPr lang="en-US" sz="2000" dirty="0" smtClean="0"/>
              <a:t>anxiety,</a:t>
            </a:r>
            <a:r>
              <a:rPr lang="tr-TR" sz="2000" dirty="0" smtClean="0"/>
              <a:t> </a:t>
            </a:r>
            <a:r>
              <a:rPr lang="tr-TR" sz="2000" dirty="0" err="1" smtClean="0"/>
              <a:t>posttraumatic</a:t>
            </a:r>
            <a:r>
              <a:rPr lang="tr-TR" sz="2000" dirty="0" smtClean="0"/>
              <a:t> </a:t>
            </a:r>
            <a:r>
              <a:rPr lang="tr-TR" sz="2000" dirty="0" err="1"/>
              <a:t>stress</a:t>
            </a:r>
            <a:r>
              <a:rPr lang="tr-TR" sz="2000" dirty="0"/>
              <a:t> </a:t>
            </a:r>
            <a:r>
              <a:rPr lang="tr-TR" sz="2000" dirty="0" err="1"/>
              <a:t>disorder</a:t>
            </a:r>
            <a:r>
              <a:rPr lang="tr-TR" sz="2000" dirty="0"/>
              <a:t>, </a:t>
            </a:r>
            <a:r>
              <a:rPr lang="tr-TR" sz="2000" dirty="0" err="1"/>
              <a:t>obsessive</a:t>
            </a:r>
            <a:r>
              <a:rPr lang="tr-TR" sz="2000" dirty="0"/>
              <a:t>–</a:t>
            </a:r>
            <a:r>
              <a:rPr lang="tr-TR" sz="2000" dirty="0" err="1"/>
              <a:t>compulsive</a:t>
            </a:r>
            <a:r>
              <a:rPr lang="tr-TR" sz="2000" dirty="0"/>
              <a:t> </a:t>
            </a:r>
            <a:r>
              <a:rPr lang="tr-TR" sz="2000" dirty="0" err="1" smtClean="0"/>
              <a:t>disorder</a:t>
            </a:r>
            <a:r>
              <a:rPr lang="tr-TR" sz="2000" dirty="0" smtClean="0"/>
              <a:t>, </a:t>
            </a:r>
            <a:r>
              <a:rPr lang="en-US" sz="2000" dirty="0" smtClean="0"/>
              <a:t>and </a:t>
            </a:r>
            <a:r>
              <a:rPr lang="en-US" sz="2000" dirty="0"/>
              <a:t>extreme anxiety associated with phobias, such as fear of flying.</a:t>
            </a:r>
            <a:endParaRPr lang="tr-TR" sz="2000" dirty="0" smtClean="0"/>
          </a:p>
          <a:p>
            <a:endParaRPr lang="tr-TR" sz="2000" dirty="0"/>
          </a:p>
          <a:p>
            <a:pPr marL="358775"/>
            <a:r>
              <a:rPr lang="tr-TR" dirty="0"/>
              <a:t>N</a:t>
            </a:r>
            <a:r>
              <a:rPr lang="en-US" dirty="0" err="1" smtClean="0"/>
              <a:t>ot</a:t>
            </a:r>
            <a:r>
              <a:rPr lang="en-US" dirty="0" smtClean="0"/>
              <a:t> </a:t>
            </a:r>
            <a:r>
              <a:rPr lang="en-US" dirty="0"/>
              <a:t>used to manage the stress of </a:t>
            </a:r>
            <a:r>
              <a:rPr lang="en-US" dirty="0" smtClean="0"/>
              <a:t>everyday</a:t>
            </a:r>
            <a:r>
              <a:rPr lang="tr-TR" dirty="0" smtClean="0"/>
              <a:t> </a:t>
            </a:r>
            <a:r>
              <a:rPr lang="en-US" dirty="0" smtClean="0"/>
              <a:t>life</a:t>
            </a:r>
            <a:r>
              <a:rPr lang="en-US" dirty="0"/>
              <a:t>. </a:t>
            </a:r>
            <a:endParaRPr lang="tr-TR" dirty="0" smtClean="0"/>
          </a:p>
          <a:p>
            <a:pPr marL="358775"/>
            <a:r>
              <a:rPr lang="en-US" dirty="0" smtClean="0"/>
              <a:t>Because </a:t>
            </a:r>
            <a:r>
              <a:rPr lang="en-US" dirty="0"/>
              <a:t>of their addiction potential, they should only be </a:t>
            </a:r>
            <a:r>
              <a:rPr lang="en-US" dirty="0" smtClean="0"/>
              <a:t>used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short periods of time. </a:t>
            </a:r>
            <a:endParaRPr lang="tr-TR" dirty="0" smtClean="0"/>
          </a:p>
          <a:p>
            <a:pPr marL="358775"/>
            <a:r>
              <a:rPr lang="en-US" dirty="0" smtClean="0"/>
              <a:t>The </a:t>
            </a:r>
            <a:r>
              <a:rPr lang="en-US" dirty="0"/>
              <a:t>longer-acting agents, such as </a:t>
            </a:r>
            <a:r>
              <a:rPr lang="en-US" i="1" dirty="0" smtClean="0"/>
              <a:t>clonazepam</a:t>
            </a:r>
            <a:r>
              <a:rPr lang="pt-BR" dirty="0" smtClean="0"/>
              <a:t>,</a:t>
            </a:r>
            <a:r>
              <a:rPr lang="pt-BR" i="1" dirty="0" smtClean="0"/>
              <a:t>lorazepam</a:t>
            </a:r>
            <a:r>
              <a:rPr lang="pt-BR" dirty="0" smtClean="0"/>
              <a:t>, </a:t>
            </a:r>
            <a:r>
              <a:rPr lang="pt-BR" dirty="0"/>
              <a:t>and </a:t>
            </a:r>
            <a:r>
              <a:rPr lang="pt-BR" i="1" dirty="0" smtClean="0"/>
              <a:t>diazepam</a:t>
            </a:r>
            <a:r>
              <a:rPr lang="en-US" dirty="0" smtClean="0"/>
              <a:t>, </a:t>
            </a:r>
            <a:r>
              <a:rPr lang="en-US" dirty="0"/>
              <a:t>are often preferred in those patients with </a:t>
            </a:r>
            <a:r>
              <a:rPr lang="en-US" dirty="0" smtClean="0"/>
              <a:t>anxiety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may require prolonged treatment. </a:t>
            </a:r>
            <a:endParaRPr lang="tr-TR" dirty="0" smtClean="0"/>
          </a:p>
          <a:p>
            <a:pPr marL="358775"/>
            <a:r>
              <a:rPr lang="en-US" dirty="0"/>
              <a:t>Cross-tolerance exists between the </a:t>
            </a:r>
            <a:r>
              <a:rPr lang="tr-TR" dirty="0" smtClean="0"/>
              <a:t>BZ</a:t>
            </a:r>
            <a:r>
              <a:rPr lang="en-US" dirty="0" smtClean="0"/>
              <a:t>s and</a:t>
            </a:r>
            <a:r>
              <a:rPr lang="tr-TR" dirty="0" smtClean="0"/>
              <a:t> </a:t>
            </a:r>
            <a:r>
              <a:rPr lang="en-US" i="1" dirty="0" smtClean="0"/>
              <a:t>ethanol</a:t>
            </a:r>
            <a:r>
              <a:rPr lang="en-US" dirty="0" smtClean="0"/>
              <a:t>.</a:t>
            </a:r>
            <a:endParaRPr lang="tr-TR" dirty="0" smtClean="0"/>
          </a:p>
          <a:p>
            <a:pPr marL="358775"/>
            <a:r>
              <a:rPr lang="en-US" dirty="0" smtClean="0"/>
              <a:t> </a:t>
            </a:r>
            <a:r>
              <a:rPr lang="en-US" dirty="0"/>
              <a:t>For panic disorders, </a:t>
            </a:r>
            <a:r>
              <a:rPr lang="en-US" i="1" dirty="0" smtClean="0"/>
              <a:t>alprazolam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effective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short- and long-term </a:t>
            </a:r>
            <a:r>
              <a:rPr lang="en-US" dirty="0" smtClean="0"/>
              <a:t>treatment</a:t>
            </a:r>
            <a:r>
              <a:rPr lang="tr-TR" dirty="0" smtClean="0"/>
              <a:t>.</a:t>
            </a:r>
            <a:endParaRPr lang="tr-TR" sz="4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575175" y="5149155"/>
            <a:ext cx="9740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/>
            <a:r>
              <a:rPr lang="tr-TR" sz="2000" dirty="0">
                <a:solidFill>
                  <a:srgbClr val="FF0000"/>
                </a:solidFill>
              </a:rPr>
              <a:t>2. </a:t>
            </a:r>
            <a:r>
              <a:rPr lang="tr-TR" sz="2000" dirty="0" err="1" smtClean="0">
                <a:solidFill>
                  <a:srgbClr val="FF0000"/>
                </a:solidFill>
              </a:rPr>
              <a:t>Muscle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disorders</a:t>
            </a:r>
            <a:r>
              <a:rPr lang="tr-TR" sz="2000" dirty="0" smtClean="0">
                <a:solidFill>
                  <a:srgbClr val="FF0000"/>
                </a:solidFill>
              </a:rPr>
              <a:t>:</a:t>
            </a:r>
            <a:r>
              <a:rPr lang="tr-TR" sz="2000" dirty="0" smtClean="0"/>
              <a:t> </a:t>
            </a:r>
            <a:r>
              <a:rPr lang="tr-TR" sz="2000" dirty="0" err="1" smtClean="0"/>
              <a:t>BZs</a:t>
            </a:r>
            <a:r>
              <a:rPr lang="tr-TR" sz="2000" dirty="0" smtClean="0"/>
              <a:t> can be</a:t>
            </a:r>
            <a:r>
              <a:rPr lang="en-US" sz="2000" dirty="0" smtClean="0"/>
              <a:t> </a:t>
            </a:r>
            <a:r>
              <a:rPr lang="en-US" sz="2000" dirty="0"/>
              <a:t>useful in the treatment of </a:t>
            </a:r>
            <a:r>
              <a:rPr lang="en-US" sz="2000" dirty="0" smtClean="0"/>
              <a:t>skeletal</a:t>
            </a:r>
            <a:r>
              <a:rPr lang="tr-TR" sz="2000" dirty="0" smtClean="0"/>
              <a:t> </a:t>
            </a:r>
            <a:r>
              <a:rPr lang="en-US" sz="2000" dirty="0" smtClean="0"/>
              <a:t>muscle </a:t>
            </a:r>
            <a:r>
              <a:rPr lang="en-US" sz="2000" dirty="0"/>
              <a:t>spasms, such as occur in muscle strain, and in </a:t>
            </a:r>
            <a:r>
              <a:rPr lang="en-US" sz="2000" dirty="0" smtClean="0"/>
              <a:t>treating</a:t>
            </a:r>
            <a:r>
              <a:rPr lang="tr-TR" sz="2000" dirty="0" smtClean="0"/>
              <a:t> </a:t>
            </a:r>
            <a:r>
              <a:rPr lang="en-US" sz="2000" dirty="0" smtClean="0"/>
              <a:t>spasticity </a:t>
            </a:r>
            <a:r>
              <a:rPr lang="en-US" sz="2000" dirty="0"/>
              <a:t>from degenerative disorders, such as multiple </a:t>
            </a:r>
            <a:r>
              <a:rPr lang="en-US" sz="2000" dirty="0" smtClean="0"/>
              <a:t>sclerosis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/>
              <a:t>cerebral</a:t>
            </a:r>
            <a:r>
              <a:rPr lang="tr-TR" sz="2000" dirty="0"/>
              <a:t> </a:t>
            </a:r>
            <a:r>
              <a:rPr lang="tr-TR" sz="2000" dirty="0" err="1" smtClean="0"/>
              <a:t>palsy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451" y="313468"/>
            <a:ext cx="1545488" cy="205254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451" y="2478358"/>
            <a:ext cx="1545488" cy="206075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451" y="4588459"/>
            <a:ext cx="1545488" cy="19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18965" y="592151"/>
            <a:ext cx="970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3. </a:t>
            </a:r>
            <a:r>
              <a:rPr lang="tr-TR" sz="2000" dirty="0" err="1" smtClean="0">
                <a:solidFill>
                  <a:srgbClr val="FF0000"/>
                </a:solidFill>
              </a:rPr>
              <a:t>Amnesia</a:t>
            </a:r>
            <a:r>
              <a:rPr lang="tr-TR" sz="2000" dirty="0" smtClean="0">
                <a:solidFill>
                  <a:srgbClr val="FF0000"/>
                </a:solidFill>
              </a:rPr>
              <a:t>:</a:t>
            </a:r>
            <a:r>
              <a:rPr lang="tr-TR" sz="2000" dirty="0" smtClean="0"/>
              <a:t> </a:t>
            </a:r>
            <a:r>
              <a:rPr lang="en-US" sz="2000" dirty="0"/>
              <a:t>The shorter-acting agents are often employed as </a:t>
            </a:r>
            <a:r>
              <a:rPr lang="en-US" sz="2000" dirty="0" smtClean="0"/>
              <a:t>premedication</a:t>
            </a:r>
            <a:r>
              <a:rPr lang="tr-TR" sz="2000" dirty="0" smtClean="0"/>
              <a:t> </a:t>
            </a:r>
            <a:r>
              <a:rPr lang="en-US" sz="2000" dirty="0" smtClean="0"/>
              <a:t>for </a:t>
            </a:r>
            <a:r>
              <a:rPr lang="en-US" sz="2000" dirty="0"/>
              <a:t>anxiety-provoking and unpleasant procedures, </a:t>
            </a:r>
            <a:r>
              <a:rPr lang="en-US" sz="2000" dirty="0" smtClean="0"/>
              <a:t>such</a:t>
            </a:r>
            <a:r>
              <a:rPr lang="tr-TR" sz="2000" dirty="0" smtClean="0"/>
              <a:t> </a:t>
            </a:r>
            <a:r>
              <a:rPr lang="en-US" sz="2000" dirty="0" smtClean="0"/>
              <a:t>as </a:t>
            </a:r>
            <a:r>
              <a:rPr lang="en-US" sz="2000" dirty="0"/>
              <a:t>endoscopy, dental procedures, and angioplasty.</a:t>
            </a:r>
            <a:endParaRPr lang="tr-TR" sz="2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408079" y="1721327"/>
            <a:ext cx="7101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4. </a:t>
            </a:r>
            <a:r>
              <a:rPr lang="tr-TR" sz="2000" dirty="0" err="1" smtClean="0">
                <a:solidFill>
                  <a:srgbClr val="FF0000"/>
                </a:solidFill>
              </a:rPr>
              <a:t>Seizures</a:t>
            </a:r>
            <a:r>
              <a:rPr lang="tr-TR" sz="2000" dirty="0" smtClean="0">
                <a:solidFill>
                  <a:srgbClr val="FF0000"/>
                </a:solidFill>
              </a:rPr>
              <a:t>: </a:t>
            </a:r>
            <a:r>
              <a:rPr lang="tr-TR" sz="2000" dirty="0" err="1" smtClean="0"/>
              <a:t>Clonazepam</a:t>
            </a:r>
            <a:r>
              <a:rPr lang="tr-TR" sz="2000" dirty="0"/>
              <a:t>, </a:t>
            </a:r>
            <a:r>
              <a:rPr lang="tr-TR" sz="2000" dirty="0" err="1"/>
              <a:t>diazepam</a:t>
            </a:r>
            <a:r>
              <a:rPr lang="tr-TR" sz="2000" dirty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/>
              <a:t>lorazepam</a:t>
            </a:r>
            <a:r>
              <a:rPr lang="tr-TR" sz="2000" dirty="0"/>
              <a:t>.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18965" y="2187787"/>
            <a:ext cx="943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5. </a:t>
            </a:r>
            <a:r>
              <a:rPr lang="tr-TR" sz="2000" dirty="0" err="1" smtClean="0">
                <a:solidFill>
                  <a:srgbClr val="FF0000"/>
                </a:solidFill>
              </a:rPr>
              <a:t>Sleep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disorders</a:t>
            </a:r>
            <a:r>
              <a:rPr lang="tr-TR" sz="2000" dirty="0" smtClean="0">
                <a:solidFill>
                  <a:srgbClr val="FF0000"/>
                </a:solidFill>
              </a:rPr>
              <a:t>: </a:t>
            </a:r>
            <a:r>
              <a:rPr lang="tr-TR" sz="2000" dirty="0" err="1"/>
              <a:t>Flurazepam</a:t>
            </a:r>
            <a:r>
              <a:rPr lang="tr-TR" sz="2000" dirty="0"/>
              <a:t> </a:t>
            </a:r>
            <a:r>
              <a:rPr lang="tr-TR" sz="2000" dirty="0" smtClean="0"/>
              <a:t>(</a:t>
            </a:r>
            <a:r>
              <a:rPr lang="tr-TR" sz="2000" dirty="0" err="1" smtClean="0"/>
              <a:t>long</a:t>
            </a:r>
            <a:r>
              <a:rPr lang="tr-TR" sz="2000" dirty="0" smtClean="0"/>
              <a:t>), </a:t>
            </a:r>
            <a:r>
              <a:rPr lang="tr-TR" sz="2000" dirty="0" err="1"/>
              <a:t>temazepam</a:t>
            </a:r>
            <a:r>
              <a:rPr lang="tr-TR" sz="2000" dirty="0"/>
              <a:t> </a:t>
            </a:r>
            <a:r>
              <a:rPr lang="tr-TR" sz="2000" dirty="0" smtClean="0"/>
              <a:t>(</a:t>
            </a:r>
            <a:r>
              <a:rPr lang="tr-TR" sz="2000" dirty="0" err="1" smtClean="0"/>
              <a:t>intermediate</a:t>
            </a:r>
            <a:r>
              <a:rPr lang="tr-TR" sz="2000" dirty="0" smtClean="0"/>
              <a:t>) </a:t>
            </a:r>
            <a:r>
              <a:rPr lang="tr-TR" sz="2000" dirty="0"/>
              <a:t>ve </a:t>
            </a:r>
            <a:r>
              <a:rPr lang="tr-TR" sz="2000" dirty="0" err="1"/>
              <a:t>triazolam</a:t>
            </a:r>
            <a:r>
              <a:rPr lang="tr-TR" sz="2000" dirty="0"/>
              <a:t> </a:t>
            </a:r>
            <a:r>
              <a:rPr lang="tr-TR" sz="2000" dirty="0" smtClean="0"/>
              <a:t>(</a:t>
            </a:r>
            <a:r>
              <a:rPr lang="tr-TR" sz="2000" dirty="0" err="1" smtClean="0"/>
              <a:t>short</a:t>
            </a:r>
            <a:r>
              <a:rPr lang="tr-TR" sz="2000" dirty="0" smtClean="0"/>
              <a:t>). </a:t>
            </a:r>
            <a:endParaRPr lang="tr-TR" sz="20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451" y="313468"/>
            <a:ext cx="1545488" cy="205254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451" y="2478358"/>
            <a:ext cx="1545488" cy="206075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451" y="4588459"/>
            <a:ext cx="1545488" cy="1925561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433554" y="2830957"/>
            <a:ext cx="6197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+mj-lt"/>
              </a:rPr>
              <a:t>Flurazepam</a:t>
            </a:r>
            <a:r>
              <a:rPr lang="tr-TR" dirty="0">
                <a:latin typeface="+mj-lt"/>
              </a:rPr>
              <a:t>: </a:t>
            </a:r>
            <a:r>
              <a:rPr lang="tr-TR" dirty="0" err="1" smtClean="0">
                <a:latin typeface="+mj-lt"/>
              </a:rPr>
              <a:t>Long-acting</a:t>
            </a:r>
            <a:r>
              <a:rPr lang="tr-TR" dirty="0" smtClean="0">
                <a:latin typeface="+mj-lt"/>
              </a:rPr>
              <a:t>. </a:t>
            </a:r>
            <a:r>
              <a:rPr lang="tr-TR" dirty="0" err="1" smtClean="0">
                <a:latin typeface="+mj-lt"/>
              </a:rPr>
              <a:t>It</a:t>
            </a:r>
            <a:r>
              <a:rPr lang="tr-TR" dirty="0" smtClean="0">
                <a:latin typeface="+mj-lt"/>
              </a:rPr>
              <a:t> is </a:t>
            </a:r>
            <a:r>
              <a:rPr lang="tr-TR" dirty="0" err="1" smtClean="0">
                <a:latin typeface="+mj-lt"/>
              </a:rPr>
              <a:t>rarely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used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due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to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its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extended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half</a:t>
            </a:r>
            <a:r>
              <a:rPr lang="tr-TR" dirty="0" smtClean="0">
                <a:latin typeface="+mj-lt"/>
              </a:rPr>
              <a:t>-life, </a:t>
            </a:r>
            <a:r>
              <a:rPr lang="tr-TR" dirty="0" err="1" smtClean="0">
                <a:latin typeface="+mj-lt"/>
              </a:rPr>
              <a:t>which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may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result</a:t>
            </a:r>
            <a:r>
              <a:rPr lang="tr-TR" dirty="0" smtClean="0">
                <a:latin typeface="+mj-lt"/>
              </a:rPr>
              <a:t> in </a:t>
            </a:r>
            <a:r>
              <a:rPr lang="tr-TR" dirty="0" err="1" smtClean="0">
                <a:latin typeface="+mj-lt"/>
              </a:rPr>
              <a:t>excessive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daytime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sedation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and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accumulation</a:t>
            </a:r>
            <a:r>
              <a:rPr lang="tr-TR" dirty="0" smtClean="0">
                <a:latin typeface="+mj-lt"/>
              </a:rPr>
              <a:t>. </a:t>
            </a:r>
            <a:r>
              <a:rPr lang="tr-TR" dirty="0" err="1" smtClean="0">
                <a:latin typeface="+mj-lt"/>
              </a:rPr>
              <a:t>Its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action</a:t>
            </a:r>
            <a:r>
              <a:rPr lang="tr-TR" dirty="0" smtClean="0">
                <a:latin typeface="+mj-lt"/>
              </a:rPr>
              <a:t> can be </a:t>
            </a:r>
            <a:r>
              <a:rPr lang="tr-TR" dirty="0" err="1" smtClean="0">
                <a:latin typeface="+mj-lt"/>
              </a:rPr>
              <a:t>extended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to</a:t>
            </a:r>
            <a:r>
              <a:rPr lang="tr-TR" dirty="0" smtClean="0">
                <a:latin typeface="+mj-lt"/>
              </a:rPr>
              <a:t> 4-weeks. </a:t>
            </a:r>
            <a:r>
              <a:rPr lang="tr-TR" dirty="0">
                <a:latin typeface="+mj-lt"/>
              </a:rPr>
              <a:t>t</a:t>
            </a:r>
            <a:r>
              <a:rPr lang="tr-TR" baseline="-25000" dirty="0">
                <a:latin typeface="+mj-lt"/>
              </a:rPr>
              <a:t>1/2</a:t>
            </a:r>
            <a:r>
              <a:rPr lang="tr-TR" dirty="0">
                <a:latin typeface="+mj-lt"/>
              </a:rPr>
              <a:t>: 85 </a:t>
            </a:r>
            <a:r>
              <a:rPr lang="tr-TR" dirty="0" smtClean="0">
                <a:latin typeface="+mj-lt"/>
              </a:rPr>
              <a:t>h. </a:t>
            </a:r>
            <a:endParaRPr lang="tr-TR" dirty="0">
              <a:latin typeface="+mj-lt"/>
            </a:endParaRPr>
          </a:p>
          <a:p>
            <a:endParaRPr lang="tr-TR" dirty="0">
              <a:latin typeface="+mj-lt"/>
            </a:endParaRPr>
          </a:p>
          <a:p>
            <a:r>
              <a:rPr lang="tr-TR" dirty="0" err="1">
                <a:latin typeface="+mj-lt"/>
              </a:rPr>
              <a:t>Temazepam</a:t>
            </a:r>
            <a:r>
              <a:rPr lang="tr-TR" dirty="0">
                <a:latin typeface="+mj-lt"/>
              </a:rPr>
              <a:t>: </a:t>
            </a:r>
            <a:r>
              <a:rPr lang="tr-TR" dirty="0" err="1">
                <a:latin typeface="+mj-lt"/>
              </a:rPr>
              <a:t>It</a:t>
            </a: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is useful in patients who experience</a:t>
            </a:r>
          </a:p>
          <a:p>
            <a:r>
              <a:rPr lang="en-US" dirty="0">
                <a:latin typeface="+mj-lt"/>
              </a:rPr>
              <a:t>frequent wakening. </a:t>
            </a:r>
            <a:r>
              <a:rPr lang="tr-TR" dirty="0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t </a:t>
            </a:r>
            <a:r>
              <a:rPr lang="en-US" dirty="0">
                <a:latin typeface="+mj-lt"/>
              </a:rPr>
              <a:t>should be given 1 to </a:t>
            </a:r>
            <a:r>
              <a:rPr lang="en-US" dirty="0" smtClean="0">
                <a:latin typeface="+mj-lt"/>
              </a:rPr>
              <a:t>2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hours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>
                <a:latin typeface="+mj-lt"/>
              </a:rPr>
              <a:t>before</a:t>
            </a:r>
            <a:r>
              <a:rPr lang="tr-TR" dirty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bedtime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because</a:t>
            </a:r>
            <a:r>
              <a:rPr lang="tr-TR" dirty="0" smtClean="0">
                <a:latin typeface="+mj-lt"/>
              </a:rPr>
              <a:t> of </a:t>
            </a:r>
            <a:r>
              <a:rPr lang="tr-TR" dirty="0" err="1" smtClean="0">
                <a:latin typeface="+mj-lt"/>
              </a:rPr>
              <a:t>tmax</a:t>
            </a:r>
            <a:r>
              <a:rPr lang="tr-TR" dirty="0" smtClean="0">
                <a:latin typeface="+mj-lt"/>
              </a:rPr>
              <a:t> (1-3h).</a:t>
            </a:r>
            <a:endParaRPr lang="tr-TR" dirty="0">
              <a:latin typeface="+mj-lt"/>
            </a:endParaRPr>
          </a:p>
          <a:p>
            <a:endParaRPr lang="tr-TR" dirty="0">
              <a:latin typeface="+mj-lt"/>
            </a:endParaRPr>
          </a:p>
          <a:p>
            <a:r>
              <a:rPr lang="tr-TR" dirty="0" err="1">
                <a:latin typeface="+mj-lt"/>
              </a:rPr>
              <a:t>Triazolam</a:t>
            </a:r>
            <a:r>
              <a:rPr lang="tr-TR" dirty="0">
                <a:latin typeface="+mj-lt"/>
              </a:rPr>
              <a:t>: </a:t>
            </a:r>
            <a:r>
              <a:rPr lang="tr-TR" dirty="0" err="1" smtClean="0">
                <a:latin typeface="+mj-lt"/>
              </a:rPr>
              <a:t>It</a:t>
            </a:r>
            <a:r>
              <a:rPr lang="tr-TR" dirty="0" smtClean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is </a:t>
            </a:r>
            <a:r>
              <a:rPr lang="tr-TR" dirty="0" err="1" smtClean="0">
                <a:latin typeface="+mj-lt"/>
              </a:rPr>
              <a:t>effective</a:t>
            </a:r>
            <a:r>
              <a:rPr lang="tr-T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in </a:t>
            </a:r>
            <a:r>
              <a:rPr lang="en-US" dirty="0">
                <a:latin typeface="+mj-lt"/>
              </a:rPr>
              <a:t>treating individuals who have difficulty in going to sleep</a:t>
            </a:r>
            <a:r>
              <a:rPr lang="en-US" dirty="0" smtClean="0">
                <a:latin typeface="+mj-lt"/>
              </a:rPr>
              <a:t>.</a:t>
            </a:r>
            <a:r>
              <a:rPr lang="en-US" dirty="0">
                <a:latin typeface="+mj-lt"/>
              </a:rPr>
              <a:t> Tolerance frequently develops within a few days, and </a:t>
            </a:r>
            <a:r>
              <a:rPr lang="en-US" dirty="0" smtClean="0">
                <a:latin typeface="+mj-lt"/>
              </a:rPr>
              <a:t>withdrawal</a:t>
            </a:r>
            <a:r>
              <a:rPr lang="tr-T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of </a:t>
            </a:r>
            <a:r>
              <a:rPr lang="en-US" dirty="0">
                <a:latin typeface="+mj-lt"/>
              </a:rPr>
              <a:t>the drug often results in rebound insomnia</a:t>
            </a:r>
            <a:r>
              <a:rPr lang="en-US" dirty="0" smtClean="0">
                <a:latin typeface="+mj-lt"/>
              </a:rPr>
              <a:t>.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It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should</a:t>
            </a:r>
            <a:r>
              <a:rPr lang="tr-TR" dirty="0" smtClean="0">
                <a:latin typeface="+mj-lt"/>
              </a:rPr>
              <a:t> be </a:t>
            </a:r>
            <a:r>
              <a:rPr lang="tr-TR" dirty="0" err="1" smtClean="0">
                <a:latin typeface="+mj-lt"/>
              </a:rPr>
              <a:t>used</a:t>
            </a:r>
            <a:r>
              <a:rPr lang="en-US" dirty="0" smtClean="0">
                <a:latin typeface="+mj-lt"/>
              </a:rPr>
              <a:t> </a:t>
            </a:r>
            <a:r>
              <a:rPr lang="en-US" dirty="0"/>
              <a:t>usually less than 2 to 4 weeks</a:t>
            </a:r>
            <a:r>
              <a:rPr lang="en-US" dirty="0" smtClean="0"/>
              <a:t>.</a:t>
            </a:r>
            <a:endParaRPr lang="en-US" dirty="0">
              <a:latin typeface="+mj-lt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/>
          <a:srcRect l="1185" t="2746" r="2774" b="3373"/>
          <a:stretch/>
        </p:blipFill>
        <p:spPr>
          <a:xfrm>
            <a:off x="7068167" y="2719335"/>
            <a:ext cx="2250003" cy="374466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02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4928</TotalTime>
  <Words>1607</Words>
  <Application>Microsoft Office PowerPoint</Application>
  <PresentationFormat>Geniş ekran</PresentationFormat>
  <Paragraphs>123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Corbel</vt:lpstr>
      <vt:lpstr>Temel</vt:lpstr>
      <vt:lpstr>Office Theme</vt:lpstr>
      <vt:lpstr>Anxıolytıc and hypnotıc drugs</vt:lpstr>
      <vt:lpstr>PowerPoint Sunusu</vt:lpstr>
      <vt:lpstr>PowerPoint Sunusu</vt:lpstr>
      <vt:lpstr>PowerPoint Sunusu</vt:lpstr>
      <vt:lpstr>PowerPoint Sunusu</vt:lpstr>
      <vt:lpstr>Benzodiazepines (BZs)</vt:lpstr>
      <vt:lpstr>PowerPoint Sunusu</vt:lpstr>
      <vt:lpstr>Therapeutic uses</vt:lpstr>
      <vt:lpstr>PowerPoint Sunusu</vt:lpstr>
      <vt:lpstr>PowerPoint Sunusu</vt:lpstr>
      <vt:lpstr>Adverse effects: </vt:lpstr>
      <vt:lpstr>PowerPoint Sunusu</vt:lpstr>
      <vt:lpstr>BZ antagonist: Flumazenil</vt:lpstr>
      <vt:lpstr>Buspirone</vt:lpstr>
      <vt:lpstr>PowerPoint Sunusu</vt:lpstr>
      <vt:lpstr>Barbiturates</vt:lpstr>
      <vt:lpstr>Therapeutic uses</vt:lpstr>
      <vt:lpstr>Adverse effects: </vt:lpstr>
      <vt:lpstr>PowerPoint Sunusu</vt:lpstr>
      <vt:lpstr>Zolpidem</vt:lpstr>
      <vt:lpstr>Zaleplon</vt:lpstr>
      <vt:lpstr>Eszopiclone</vt:lpstr>
      <vt:lpstr>Ramelteon, Tasimelteon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Sedatif-hipnotik ilaçlar</dc:title>
  <dc:creator>Işıl Özakca</dc:creator>
  <cp:lastModifiedBy>Işıl Özakca</cp:lastModifiedBy>
  <cp:revision>69</cp:revision>
  <dcterms:created xsi:type="dcterms:W3CDTF">2017-04-26T06:17:38Z</dcterms:created>
  <dcterms:modified xsi:type="dcterms:W3CDTF">2020-10-13T09:40:32Z</dcterms:modified>
</cp:coreProperties>
</file>