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1 Başlık"/>
          <p:cNvSpPr>
            <a:spLocks noGrp="1"/>
          </p:cNvSpPr>
          <p:nvPr>
            <p:ph type="title"/>
          </p:nvPr>
        </p:nvSpPr>
        <p:spPr>
          <a:xfrm>
            <a:off x="609600" y="304800"/>
            <a:ext cx="8229600" cy="1143000"/>
          </a:xfrm>
        </p:spPr>
        <p:txBody>
          <a:bodyPr>
            <a:normAutofit fontScale="90000"/>
          </a:bodyPr>
          <a:lstStyle/>
          <a:p>
            <a:pPr algn="l"/>
            <a:r>
              <a:rPr lang="tr-TR" b="1" dirty="0" smtClean="0">
                <a:solidFill>
                  <a:srgbClr val="FF0000"/>
                </a:solidFill>
              </a:rPr>
              <a:t>9. </a:t>
            </a:r>
            <a:r>
              <a:rPr lang="tr-TR" b="1" dirty="0" smtClean="0">
                <a:solidFill>
                  <a:srgbClr val="FF0000"/>
                </a:solidFill>
              </a:rPr>
              <a:t>Hafta</a:t>
            </a:r>
            <a:r>
              <a:rPr lang="tr-TR" dirty="0" smtClean="0">
                <a:solidFill>
                  <a:srgbClr val="FF0000"/>
                </a:solidFill>
              </a:rPr>
              <a:t>	</a:t>
            </a:r>
            <a:br>
              <a:rPr lang="tr-TR" dirty="0" smtClean="0">
                <a:solidFill>
                  <a:srgbClr val="FF0000"/>
                </a:solidFill>
              </a:rPr>
            </a:br>
            <a:r>
              <a:rPr lang="tr-TR" dirty="0" smtClean="0">
                <a:solidFill>
                  <a:srgbClr val="FF0000"/>
                </a:solidFill>
              </a:rPr>
              <a:t>Tutumlar ve Tutum Değişimi	</a:t>
            </a:r>
            <a:endParaRPr lang="tr-TR" altLang="tr-TR" dirty="0" smtClean="0">
              <a:solidFill>
                <a:srgbClr val="FF0000"/>
              </a:solidFill>
            </a:endParaRPr>
          </a:p>
        </p:txBody>
      </p:sp>
      <p:sp>
        <p:nvSpPr>
          <p:cNvPr id="164867" name="2 İçerik Yer Tutucusu"/>
          <p:cNvSpPr>
            <a:spLocks noGrp="1"/>
          </p:cNvSpPr>
          <p:nvPr>
            <p:ph idx="1"/>
          </p:nvPr>
        </p:nvSpPr>
        <p:spPr/>
        <p:txBody>
          <a:bodyPr/>
          <a:lstStyle/>
          <a:p>
            <a:r>
              <a:rPr lang="tr-TR" altLang="tr-TR" smtClean="0">
                <a:solidFill>
                  <a:srgbClr val="FF0000"/>
                </a:solidFill>
              </a:rPr>
              <a:t>Tutum, </a:t>
            </a:r>
            <a:r>
              <a:rPr lang="tr-TR" altLang="tr-TR" smtClean="0"/>
              <a:t>davranıştan önce gelen, doğrudan gözlenemeyen ve hareketlerimize yol gösteren kognitif bir yapıdır. Tutumlar psikolojik eğilimlerdir. </a:t>
            </a:r>
          </a:p>
          <a:p>
            <a:endParaRPr lang="tr-TR" altLang="tr-TR" smtClean="0"/>
          </a:p>
          <a:p>
            <a:r>
              <a:rPr lang="tr-TR" altLang="tr-TR" smtClean="0"/>
              <a:t>Tutumlar bir şey hakkındadır, bir tutum nesnesi vardır ve buna yönelik bir değerlendirme taşır.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1 Başlık"/>
          <p:cNvSpPr>
            <a:spLocks noGrp="1"/>
          </p:cNvSpPr>
          <p:nvPr>
            <p:ph type="title"/>
          </p:nvPr>
        </p:nvSpPr>
        <p:spPr/>
        <p:txBody>
          <a:bodyPr/>
          <a:lstStyle/>
          <a:p>
            <a:r>
              <a:rPr lang="tr-TR" altLang="tr-TR" smtClean="0">
                <a:solidFill>
                  <a:srgbClr val="FF0000"/>
                </a:solidFill>
              </a:rPr>
              <a:t>TUTUMLARIN DEĞİŞMESİ</a:t>
            </a:r>
          </a:p>
        </p:txBody>
      </p:sp>
      <p:sp>
        <p:nvSpPr>
          <p:cNvPr id="174083" name="2 İçerik Yer Tutucusu"/>
          <p:cNvSpPr>
            <a:spLocks noGrp="1"/>
          </p:cNvSpPr>
          <p:nvPr>
            <p:ph idx="1"/>
          </p:nvPr>
        </p:nvSpPr>
        <p:spPr/>
        <p:txBody>
          <a:bodyPr/>
          <a:lstStyle/>
          <a:p>
            <a:r>
              <a:rPr lang="tr-TR" altLang="tr-TR" smtClean="0"/>
              <a:t>Reklamlar, televizyon programlarındaki sohbetler, gazeteler, televizyon programlar, köşe yazarları her gün tutum değişimi üzerine konuşurlar. KİA’nın amacı; davranışlarınızı etkilemek, varolan tutumlarınızı etkilemek ya da kuvvetlendirmektir.</a:t>
            </a:r>
          </a:p>
          <a:p>
            <a:r>
              <a:rPr lang="tr-TR" altLang="tr-TR" smtClean="0"/>
              <a:t>Aşı kampanyaları, erozyonla mücadele, okuma-yazma kampanyaları vs.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2 İçerik Yer Tutucusu"/>
          <p:cNvSpPr>
            <a:spLocks noGrp="1"/>
          </p:cNvSpPr>
          <p:nvPr>
            <p:ph idx="1"/>
          </p:nvPr>
        </p:nvSpPr>
        <p:spPr>
          <a:xfrm>
            <a:off x="457200" y="228600"/>
            <a:ext cx="8229600" cy="6248400"/>
          </a:xfrm>
        </p:spPr>
        <p:txBody>
          <a:bodyPr/>
          <a:lstStyle/>
          <a:p>
            <a:r>
              <a:rPr lang="tr-TR" altLang="tr-TR" smtClean="0">
                <a:solidFill>
                  <a:srgbClr val="FF0000"/>
                </a:solidFill>
              </a:rPr>
              <a:t>Kognitif tutarlılık: </a:t>
            </a:r>
            <a:r>
              <a:rPr lang="tr-TR" altLang="tr-TR" smtClean="0"/>
              <a:t>İnsanlar tutumlarını birbirleriyle tutarlı bir tarzda düzenleme eğilimindedirler. Ortaya bir tutarsızlık çıktığında bunu düzenleme eğilimindedirler.</a:t>
            </a:r>
          </a:p>
          <a:p>
            <a:r>
              <a:rPr lang="tr-TR" altLang="tr-TR" smtClean="0">
                <a:solidFill>
                  <a:srgbClr val="FF0000"/>
                </a:solidFill>
              </a:rPr>
              <a:t>Denge Teorisi: </a:t>
            </a:r>
            <a:r>
              <a:rPr lang="tr-TR" altLang="tr-TR" smtClean="0"/>
              <a:t>İnsanlar tutumları bir dengede tutmaya çalışırlar. Hem ders çalışmak istiyorsunuz, sınavlar geliyor, hem de çok güzel bir film vizyona girmiş, sınavlardan sonra gösterimden kalkmış olacak. Ya bu kadar çalışmak yeter hatta fazla deyip dengeyi kurabilirsiniz, ya da sonra filmi VCD’den de izleyebilirim deyip dengeyi kurabilirsiniz.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2 İçerik Yer Tutucusu"/>
          <p:cNvSpPr>
            <a:spLocks noGrp="1"/>
          </p:cNvSpPr>
          <p:nvPr>
            <p:ph idx="1"/>
          </p:nvPr>
        </p:nvSpPr>
        <p:spPr/>
        <p:txBody>
          <a:bodyPr/>
          <a:lstStyle/>
          <a:p>
            <a:r>
              <a:rPr lang="tr-TR" altLang="tr-TR" smtClean="0">
                <a:solidFill>
                  <a:srgbClr val="FF0000"/>
                </a:solidFill>
              </a:rPr>
              <a:t>Kognitif (Bilişsel Çelişki) Teorisi: </a:t>
            </a:r>
            <a:r>
              <a:rPr lang="tr-TR" altLang="tr-TR" smtClean="0"/>
              <a:t>Mecbur kaldığımız davranışlarımızla ilgili olarak bir açıklama geliştirme ihtiyacı içindeyizdir. Bazen bizi bu hareketi yapmaya zorlayan kişiye, ortama ya da duruma yükleyerek gerginliğimizden kurtulabiliriz.</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1 Başlık"/>
          <p:cNvSpPr>
            <a:spLocks noGrp="1"/>
          </p:cNvSpPr>
          <p:nvPr>
            <p:ph type="title"/>
          </p:nvPr>
        </p:nvSpPr>
        <p:spPr/>
        <p:txBody>
          <a:bodyPr/>
          <a:lstStyle/>
          <a:p>
            <a:r>
              <a:rPr lang="tr-TR" altLang="tr-TR" smtClean="0">
                <a:solidFill>
                  <a:srgbClr val="FF0000"/>
                </a:solidFill>
              </a:rPr>
              <a:t>İKNA ETME</a:t>
            </a:r>
          </a:p>
        </p:txBody>
      </p:sp>
      <p:sp>
        <p:nvSpPr>
          <p:cNvPr id="177155" name="2 İçerik Yer Tutucusu"/>
          <p:cNvSpPr>
            <a:spLocks noGrp="1"/>
          </p:cNvSpPr>
          <p:nvPr>
            <p:ph idx="1"/>
          </p:nvPr>
        </p:nvSpPr>
        <p:spPr/>
        <p:txBody>
          <a:bodyPr/>
          <a:lstStyle/>
          <a:p>
            <a:r>
              <a:rPr lang="tr-TR" altLang="tr-TR" smtClean="0"/>
              <a:t>Tutumunuzu değiştirmek isteyen kişi ya da kişiler sizi ikna etmeye çalışırlar. </a:t>
            </a:r>
          </a:p>
          <a:p>
            <a:r>
              <a:rPr lang="tr-TR" altLang="tr-TR" smtClean="0"/>
              <a:t>Anneler günü, babalar günü, sevgililer günü, antibiyotiğe karşı olma günü vs. (30 yıl öncesiyle mukayese edildiğinde durum farklıdır)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2 İçerik Yer Tutucusu"/>
          <p:cNvSpPr>
            <a:spLocks noGrp="1"/>
          </p:cNvSpPr>
          <p:nvPr>
            <p:ph idx="1"/>
          </p:nvPr>
        </p:nvSpPr>
        <p:spPr>
          <a:xfrm>
            <a:off x="457200" y="609600"/>
            <a:ext cx="8229600" cy="5516563"/>
          </a:xfrm>
        </p:spPr>
        <p:txBody>
          <a:bodyPr/>
          <a:lstStyle/>
          <a:p>
            <a:r>
              <a:rPr lang="tr-TR" altLang="tr-TR" smtClean="0">
                <a:solidFill>
                  <a:srgbClr val="FF0000"/>
                </a:solidFill>
              </a:rPr>
              <a:t>İkna Süreçleri</a:t>
            </a:r>
          </a:p>
          <a:p>
            <a:r>
              <a:rPr lang="tr-TR" altLang="tr-TR" smtClean="0">
                <a:solidFill>
                  <a:srgbClr val="FF0000"/>
                </a:solidFill>
              </a:rPr>
              <a:t>İletişim Modeli: </a:t>
            </a:r>
            <a:r>
              <a:rPr lang="tr-TR" altLang="tr-TR" smtClean="0"/>
              <a:t>Hovland’ın 2. Dünya Savaşı sırasında yaptığı araştırmaları devlet destekliyordu. Araştırma projelerinde, insanların ikna edeci bir mesajı neden dinledikleri, anladıkları, hatırladıkları ve kabul ettiklerini belirleyen üç basamaktan bahsediyorlar.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2 İçerik Yer Tutucusu"/>
          <p:cNvSpPr>
            <a:spLocks noGrp="1"/>
          </p:cNvSpPr>
          <p:nvPr>
            <p:ph idx="1"/>
          </p:nvPr>
        </p:nvSpPr>
        <p:spPr>
          <a:xfrm>
            <a:off x="457200" y="838200"/>
            <a:ext cx="8229600" cy="5287963"/>
          </a:xfrm>
        </p:spPr>
        <p:txBody>
          <a:bodyPr/>
          <a:lstStyle/>
          <a:p>
            <a:r>
              <a:rPr lang="tr-TR" altLang="tr-TR" smtClean="0">
                <a:solidFill>
                  <a:srgbClr val="FF0000"/>
                </a:solidFill>
              </a:rPr>
              <a:t>Kaynak: </a:t>
            </a:r>
            <a:r>
              <a:rPr lang="tr-TR" altLang="tr-TR" smtClean="0"/>
              <a:t>Uzmanlık, iyi görünüş, kişilerarası iletişime ve söze hakimiyet kaynağın sözlerinin güvenilirliğini artırır. İzlerkitlenin kaynağı kendine yakın hissetmesi mesajın etkinliğini artıran bir başka unsurdur.</a:t>
            </a:r>
          </a:p>
          <a:p>
            <a:r>
              <a:rPr lang="tr-TR" altLang="tr-TR" smtClean="0">
                <a:solidFill>
                  <a:srgbClr val="FF0000"/>
                </a:solidFill>
              </a:rPr>
              <a:t>Mesaj: </a:t>
            </a:r>
            <a:r>
              <a:rPr lang="tr-TR" altLang="tr-TR" smtClean="0"/>
              <a:t>Mesaj, karşıdaki kişi veya kişileri ikna edip, sizinle benzer ya da aynı tutuma sahip olmalarını istediğiniz konu veya mesele anlamına gelir.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2 İçerik Yer Tutucusu"/>
          <p:cNvSpPr>
            <a:spLocks noGrp="1"/>
          </p:cNvSpPr>
          <p:nvPr>
            <p:ph idx="1"/>
          </p:nvPr>
        </p:nvSpPr>
        <p:spPr>
          <a:xfrm>
            <a:off x="457200" y="533400"/>
            <a:ext cx="8229600" cy="5592763"/>
          </a:xfrm>
        </p:spPr>
        <p:txBody>
          <a:bodyPr/>
          <a:lstStyle/>
          <a:p>
            <a:r>
              <a:rPr lang="tr-TR" altLang="tr-TR" smtClean="0"/>
              <a:t>Araştırmalar mesaj içeriği ile dinleyici görüşü arasındaki fark büyüdükçe iknanın azaldığını göstermiştir. Görüş farkı arttıkça ikna olma derecesi düşmektedir. </a:t>
            </a:r>
          </a:p>
          <a:p>
            <a:r>
              <a:rPr lang="tr-TR" altLang="tr-TR" smtClean="0"/>
              <a:t>Mesaj sadece kendi görüşünü aktarıp size yer vermiyorsa bu tip iletişime tek yönlü, karşı teze yer veren iletişime çift yönlü iletişim adını veriyoruz.Eğitim düzeyi yüksek kişiler çift yönlü iletişimle daha kolay ikna olabilmektedirler.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2 İçerik Yer Tutucusu"/>
          <p:cNvSpPr>
            <a:spLocks noGrp="1"/>
          </p:cNvSpPr>
          <p:nvPr>
            <p:ph idx="1"/>
          </p:nvPr>
        </p:nvSpPr>
        <p:spPr>
          <a:xfrm>
            <a:off x="457200" y="685800"/>
            <a:ext cx="8229600" cy="5440363"/>
          </a:xfrm>
        </p:spPr>
        <p:txBody>
          <a:bodyPr/>
          <a:lstStyle/>
          <a:p>
            <a:r>
              <a:rPr lang="tr-TR" altLang="tr-TR" smtClean="0">
                <a:solidFill>
                  <a:srgbClr val="FF0000"/>
                </a:solidFill>
              </a:rPr>
              <a:t>Dinleyici: </a:t>
            </a:r>
            <a:r>
              <a:rPr lang="tr-TR" altLang="tr-TR" smtClean="0"/>
              <a:t>Hovland’ın deneyleri dinleyicinin mesaja tüm dikkatini vermesinden ziyade dikkatin kaydığı ortamlarda tutumların değişme ihtimallerinin arttığına işaret etmiştir. Orta düzeyde bir dikkat sağlamak, mesaj içeriğini anlaşılır kılmakta ve içeriğe karşıt tartışma çıkarma sayısını azaltmaktadır. Yüksek ilgi ve dikkat iknayı azaltan faktörlerdir.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2 İçerik Yer Tutucusu"/>
          <p:cNvSpPr>
            <a:spLocks noGrp="1"/>
          </p:cNvSpPr>
          <p:nvPr>
            <p:ph idx="1"/>
          </p:nvPr>
        </p:nvSpPr>
        <p:spPr>
          <a:xfrm>
            <a:off x="381000" y="838200"/>
            <a:ext cx="8305800" cy="5287963"/>
          </a:xfrm>
        </p:spPr>
        <p:txBody>
          <a:bodyPr/>
          <a:lstStyle/>
          <a:p>
            <a:pPr marL="0" indent="0">
              <a:buFont typeface="Arial" charset="0"/>
              <a:buNone/>
              <a:defRPr/>
            </a:pPr>
            <a:r>
              <a:rPr lang="tr-TR" altLang="tr-TR" dirty="0" smtClean="0"/>
              <a:t>Tutum doğrudan gözlenebilir bir niteliğe sahip değildir ancak bireyin gözlenen davranışlarından çıkarsama yapılarak o bireye atfedilen bir eğilimdir. </a:t>
            </a:r>
            <a:r>
              <a:rPr lang="tr-TR" altLang="tr-TR" dirty="0" smtClean="0">
                <a:solidFill>
                  <a:srgbClr val="FF0000"/>
                </a:solidFill>
              </a:rPr>
              <a:t>Dolayısıyla tutum sergilenen bir davranış değildir, davranışa hazırlayıcı bir eğilimdir. </a:t>
            </a:r>
          </a:p>
          <a:p>
            <a:pPr>
              <a:defRPr/>
            </a:pPr>
            <a:endParaRPr lang="tr-TR" altLang="tr-TR" dirty="0" smtClean="0">
              <a:solidFill>
                <a:srgbClr val="FF0000"/>
              </a:solidFill>
            </a:endParaRP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2 İçerik Yer Tutucusu"/>
          <p:cNvSpPr>
            <a:spLocks noGrp="1"/>
          </p:cNvSpPr>
          <p:nvPr>
            <p:ph idx="1"/>
          </p:nvPr>
        </p:nvSpPr>
        <p:spPr>
          <a:xfrm>
            <a:off x="457200" y="762000"/>
            <a:ext cx="8229600" cy="5364163"/>
          </a:xfrm>
        </p:spPr>
        <p:txBody>
          <a:bodyPr/>
          <a:lstStyle/>
          <a:p>
            <a:r>
              <a:rPr lang="tr-TR" altLang="tr-TR" smtClean="0">
                <a:solidFill>
                  <a:srgbClr val="FF0000"/>
                </a:solidFill>
              </a:rPr>
              <a:t>Tutumların öğeleri:</a:t>
            </a:r>
          </a:p>
          <a:p>
            <a:r>
              <a:rPr lang="tr-TR" altLang="tr-TR" smtClean="0">
                <a:solidFill>
                  <a:srgbClr val="FF0000"/>
                </a:solidFill>
              </a:rPr>
              <a:t>Kognitif öge</a:t>
            </a:r>
            <a:r>
              <a:rPr lang="tr-TR" altLang="tr-TR" smtClean="0"/>
              <a:t>: Kişinin o tutum nesnesi hakkındaki inanışlardan, fikirlerinden, görüşlerinden kuruludur.</a:t>
            </a:r>
          </a:p>
          <a:p>
            <a:r>
              <a:rPr lang="tr-TR" altLang="tr-TR" smtClean="0">
                <a:solidFill>
                  <a:srgbClr val="FF0000"/>
                </a:solidFill>
              </a:rPr>
              <a:t>Duygusal öge</a:t>
            </a:r>
            <a:r>
              <a:rPr lang="tr-TR" altLang="tr-TR" smtClean="0"/>
              <a:t>: Kişinin  o tutum nesnesine olan duygularından ve emosyonel tepkilerinden kuruludur.</a:t>
            </a:r>
          </a:p>
          <a:p>
            <a:r>
              <a:rPr lang="tr-TR" altLang="tr-TR" smtClean="0">
                <a:solidFill>
                  <a:srgbClr val="FF0000"/>
                </a:solidFill>
              </a:rPr>
              <a:t>Davranışsal öge: </a:t>
            </a:r>
            <a:r>
              <a:rPr lang="tr-TR" altLang="tr-TR" smtClean="0"/>
              <a:t>Kişinin yine o tutum nesnesine yönelik geçmiş davranışı ve davranışsal niyetlerinden kuruludur.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1 Başlık"/>
          <p:cNvSpPr>
            <a:spLocks noGrp="1"/>
          </p:cNvSpPr>
          <p:nvPr>
            <p:ph type="title"/>
          </p:nvPr>
        </p:nvSpPr>
        <p:spPr/>
        <p:txBody>
          <a:bodyPr/>
          <a:lstStyle/>
          <a:p>
            <a:r>
              <a:rPr lang="tr-TR" altLang="tr-TR" smtClean="0">
                <a:solidFill>
                  <a:srgbClr val="FF0000"/>
                </a:solidFill>
              </a:rPr>
              <a:t>TUTUMLARIN İŞLEVLERİ</a:t>
            </a:r>
          </a:p>
        </p:txBody>
      </p:sp>
      <p:sp>
        <p:nvSpPr>
          <p:cNvPr id="167939" name="2 İçerik Yer Tutucusu"/>
          <p:cNvSpPr>
            <a:spLocks noGrp="1"/>
          </p:cNvSpPr>
          <p:nvPr>
            <p:ph idx="1"/>
          </p:nvPr>
        </p:nvSpPr>
        <p:spPr/>
        <p:txBody>
          <a:bodyPr/>
          <a:lstStyle/>
          <a:p>
            <a:r>
              <a:rPr lang="tr-TR" altLang="tr-TR" smtClean="0">
                <a:solidFill>
                  <a:srgbClr val="FF0000"/>
                </a:solidFill>
              </a:rPr>
              <a:t>Nesnenin niteliği işlevi</a:t>
            </a:r>
            <a:r>
              <a:rPr lang="tr-TR" altLang="tr-TR" smtClean="0"/>
              <a:t>: Malumat proseslemeyi basitleştirir ve dikkatin, tutum nesnesinin belli yönlerine çevrilmesini sağlar. </a:t>
            </a:r>
          </a:p>
          <a:p>
            <a:r>
              <a:rPr lang="tr-TR" altLang="tr-TR" smtClean="0">
                <a:solidFill>
                  <a:srgbClr val="FF0000"/>
                </a:solidFill>
              </a:rPr>
              <a:t>Araçsal işlevi:</a:t>
            </a:r>
            <a:r>
              <a:rPr lang="tr-TR" altLang="tr-TR" smtClean="0"/>
              <a:t> Davranışı işlevsel yollarla sevk ve idare eder. Tutumlar insanları ödüllendiren sonuçlara yöneltirken, cezalandırıcı olanlardan kaçınmalarını sağlar.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2 İçerik Yer Tutucusu"/>
          <p:cNvSpPr>
            <a:spLocks noGrp="1"/>
          </p:cNvSpPr>
          <p:nvPr>
            <p:ph idx="1"/>
          </p:nvPr>
        </p:nvSpPr>
        <p:spPr>
          <a:xfrm>
            <a:off x="457200" y="762000"/>
            <a:ext cx="8229600" cy="5364163"/>
          </a:xfrm>
        </p:spPr>
        <p:txBody>
          <a:bodyPr/>
          <a:lstStyle/>
          <a:p>
            <a:r>
              <a:rPr lang="tr-TR" altLang="tr-TR" smtClean="0">
                <a:solidFill>
                  <a:srgbClr val="FF0000"/>
                </a:solidFill>
              </a:rPr>
              <a:t>Sosyal kimlik işlevi</a:t>
            </a:r>
            <a:r>
              <a:rPr lang="tr-TR" altLang="tr-TR" smtClean="0"/>
              <a:t>: Buna göre tutumlar kişinin kendisi ile benzer değerleri paylaşan diğer insanları tanımlamasını ya da kendisinin bu şekilde tanımlanmasını mümkün kılar.</a:t>
            </a:r>
          </a:p>
          <a:p>
            <a:r>
              <a:rPr lang="tr-TR" altLang="tr-TR" smtClean="0">
                <a:solidFill>
                  <a:srgbClr val="FF0000"/>
                </a:solidFill>
              </a:rPr>
              <a:t>Benlik Saygısı İşlevi</a:t>
            </a:r>
            <a:r>
              <a:rPr lang="tr-TR" altLang="tr-TR" smtClean="0"/>
              <a:t>: İnsanlar benlik imajlarını tehdit edenlerle aralarına mesafe koymanın ve de benlik imajlarını yükseltecek olanların çizgisine gelmenin bir yolu olarak belli tutumlar edinebilirler.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2 İçerik Yer Tutucusu"/>
          <p:cNvSpPr>
            <a:spLocks noGrp="1"/>
          </p:cNvSpPr>
          <p:nvPr>
            <p:ph idx="1"/>
          </p:nvPr>
        </p:nvSpPr>
        <p:spPr>
          <a:xfrm>
            <a:off x="457200" y="914400"/>
            <a:ext cx="8229600" cy="5211763"/>
          </a:xfrm>
        </p:spPr>
        <p:txBody>
          <a:bodyPr/>
          <a:lstStyle/>
          <a:p>
            <a:r>
              <a:rPr lang="tr-TR" altLang="tr-TR" smtClean="0">
                <a:solidFill>
                  <a:srgbClr val="FF0000"/>
                </a:solidFill>
              </a:rPr>
              <a:t>Tutum ve Davranış ilişkisi</a:t>
            </a:r>
          </a:p>
          <a:p>
            <a:r>
              <a:rPr lang="tr-TR" altLang="tr-TR" sz="2800" smtClean="0"/>
              <a:t>1930’ların başında Çinlilere yönelik ABD’de ırkçı bir tutum hakimdi. Sosyal psikolog </a:t>
            </a:r>
            <a:r>
              <a:rPr lang="tr-TR" altLang="tr-TR" sz="2800" smtClean="0">
                <a:solidFill>
                  <a:srgbClr val="FF0000"/>
                </a:solidFill>
              </a:rPr>
              <a:t>LaPiere</a:t>
            </a:r>
            <a:r>
              <a:rPr lang="tr-TR" altLang="tr-TR" sz="2800" smtClean="0"/>
              <a:t>, genç bir Çinli karı koca ile bütün ABD’yi gezerek 184 lokantaya girdi. Hepsinde çifte dostça davrandılar. Yalnızca bir tane işletme onları içeri almadı.</a:t>
            </a:r>
          </a:p>
          <a:p>
            <a:r>
              <a:rPr lang="tr-TR" altLang="tr-TR" sz="2800" smtClean="0"/>
              <a:t>Gezi tamamlandıktan 6 ay sonra lokanta ve otellere rezervasyon yaptırmak istediklerine dair mektup yolluyorlar ve bütün işletmeler rezervasyon yapmayı reddediyor. Davranış olumlu ancak tutum olumsuz.</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2 İçerik Yer Tutucusu"/>
          <p:cNvSpPr>
            <a:spLocks noGrp="1"/>
          </p:cNvSpPr>
          <p:nvPr>
            <p:ph idx="1"/>
          </p:nvPr>
        </p:nvSpPr>
        <p:spPr>
          <a:xfrm>
            <a:off x="457200" y="914400"/>
            <a:ext cx="8229600" cy="5211763"/>
          </a:xfrm>
        </p:spPr>
        <p:txBody>
          <a:bodyPr/>
          <a:lstStyle/>
          <a:p>
            <a:r>
              <a:rPr lang="tr-TR" altLang="tr-TR" smtClean="0"/>
              <a:t>1952’de </a:t>
            </a:r>
            <a:r>
              <a:rPr lang="tr-TR" altLang="tr-TR" smtClean="0">
                <a:solidFill>
                  <a:srgbClr val="FF0000"/>
                </a:solidFill>
              </a:rPr>
              <a:t>Minard’ın </a:t>
            </a:r>
            <a:r>
              <a:rPr lang="tr-TR" altLang="tr-TR" smtClean="0"/>
              <a:t>yaptığı araştırmada ABD’nin güney eyaletlerindeki kömür ocaklarında beyaz işçilerin zenci işçilerle maden ocaklarında konuştukları ancak şehirde hiçbir ilişki kurmadıklarını ortaya koymuştur. Aynı kişi madendeki tutumuna zıt davranmıştır, başka türlü davranmıştır. Yani tutum her zaman davranışa yol göstermeyebilir.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2 İçerik Yer Tutucusu"/>
          <p:cNvSpPr>
            <a:spLocks noGrp="1"/>
          </p:cNvSpPr>
          <p:nvPr>
            <p:ph idx="1"/>
          </p:nvPr>
        </p:nvSpPr>
        <p:spPr>
          <a:xfrm>
            <a:off x="457200" y="533400"/>
            <a:ext cx="8229600" cy="5592763"/>
          </a:xfrm>
        </p:spPr>
        <p:txBody>
          <a:bodyPr/>
          <a:lstStyle/>
          <a:p>
            <a:r>
              <a:rPr lang="tr-TR" altLang="tr-TR" smtClean="0">
                <a:solidFill>
                  <a:srgbClr val="FF0000"/>
                </a:solidFill>
              </a:rPr>
              <a:t>TUTUM KONUSUNUN ÖZETİ</a:t>
            </a:r>
          </a:p>
          <a:p>
            <a:r>
              <a:rPr lang="tr-TR" altLang="tr-TR" smtClean="0"/>
              <a:t>Tutum nesnelerine dair değerlendirmelerdir ve kişisel, kişilerarası ve de gruplararası düzeyde işler.</a:t>
            </a:r>
          </a:p>
          <a:p>
            <a:r>
              <a:rPr lang="tr-TR" altLang="tr-TR" smtClean="0"/>
              <a:t>Kognitif, duygusal ve davranışsal ögeleri vardır.</a:t>
            </a:r>
          </a:p>
          <a:p>
            <a:r>
              <a:rPr lang="tr-TR" altLang="tr-TR" smtClean="0"/>
              <a:t>Malumat proseslemeyi basitleştiren, davranışı işlevsel şekilde sevk ve idare eden, sosyal kimlik ve benlik saygısını artırıcı işlevleri vardır.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2 İçerik Yer Tutucusu"/>
          <p:cNvSpPr>
            <a:spLocks noGrp="1"/>
          </p:cNvSpPr>
          <p:nvPr>
            <p:ph idx="1"/>
          </p:nvPr>
        </p:nvSpPr>
        <p:spPr/>
        <p:txBody>
          <a:bodyPr/>
          <a:lstStyle/>
          <a:p>
            <a:r>
              <a:rPr lang="tr-TR" altLang="tr-TR" smtClean="0"/>
              <a:t>Tutum niyeti, niyet de davranışı etkiler</a:t>
            </a:r>
          </a:p>
          <a:p>
            <a:r>
              <a:rPr lang="tr-TR" altLang="tr-TR" smtClean="0"/>
              <a:t>Niyeti etkileyen üç değişken vardır. Davranışa yönelik tutum, öznel kural, algılanan davranışsal kontrol</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1121</Words>
  <Application>Microsoft Office PowerPoint</Application>
  <PresentationFormat>Ekran Gösterisi (4:3)</PresentationFormat>
  <Paragraphs>57</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9. Hafta  Tutumlar ve Tutum Değişimi </vt:lpstr>
      <vt:lpstr>Slayt 2</vt:lpstr>
      <vt:lpstr>Slayt 3</vt:lpstr>
      <vt:lpstr>TUTUMLARIN İŞLEVLERİ</vt:lpstr>
      <vt:lpstr>Slayt 5</vt:lpstr>
      <vt:lpstr>Slayt 6</vt:lpstr>
      <vt:lpstr>Slayt 7</vt:lpstr>
      <vt:lpstr>Slayt 8</vt:lpstr>
      <vt:lpstr>Slayt 9</vt:lpstr>
      <vt:lpstr>TUTUMLARIN DEĞİŞMESİ</vt:lpstr>
      <vt:lpstr>Slayt 11</vt:lpstr>
      <vt:lpstr>Slayt 12</vt:lpstr>
      <vt:lpstr>İKNA ETME</vt:lpstr>
      <vt:lpstr>Slayt 14</vt:lpstr>
      <vt:lpstr>Slayt 15</vt:lpstr>
      <vt:lpstr>Slayt 16</vt:lpstr>
      <vt:lpstr>Slayt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Hafta  Tutumlar ve Tutum Değişimi </dc:title>
  <dc:creator>SEMA BECERIKLI</dc:creator>
  <cp:lastModifiedBy>SEMA BECERIKLI</cp:lastModifiedBy>
  <cp:revision>1</cp:revision>
  <dcterms:created xsi:type="dcterms:W3CDTF">2018-03-01T09:35:09Z</dcterms:created>
  <dcterms:modified xsi:type="dcterms:W3CDTF">2018-03-01T09:42:58Z</dcterms:modified>
</cp:coreProperties>
</file>