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6DCF63D7-A132-4AB2-811D-88BD9638974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511800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DCF63D7-A132-4AB2-811D-88BD9638974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13863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DCF63D7-A132-4AB2-811D-88BD9638974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64772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DCF63D7-A132-4AB2-811D-88BD9638974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20582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6DCF63D7-A132-4AB2-811D-88BD9638974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48558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DCF63D7-A132-4AB2-811D-88BD96389742}"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299060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DCF63D7-A132-4AB2-811D-88BD96389742}"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2839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DCF63D7-A132-4AB2-811D-88BD96389742}"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4131550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CF63D7-A132-4AB2-811D-88BD96389742}"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162738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DCF63D7-A132-4AB2-811D-88BD96389742}"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2401891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DCF63D7-A132-4AB2-811D-88BD96389742}"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769426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F63D7-A132-4AB2-811D-88BD96389742}" type="datetimeFigureOut">
              <a:rPr lang="tr-TR" smtClean="0"/>
              <a:t>10.05.2020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FE9C3F-F615-45A6-9FD4-CC489DBFA876}" type="slidenum">
              <a:rPr lang="tr-TR" smtClean="0"/>
              <a:t>‹#›</a:t>
            </a:fld>
            <a:endParaRPr lang="tr-TR"/>
          </a:p>
        </p:txBody>
      </p:sp>
    </p:spTree>
    <p:extLst>
      <p:ext uri="{BB962C8B-B14F-4D97-AF65-F5344CB8AC3E}">
        <p14:creationId xmlns:p14="http://schemas.microsoft.com/office/powerpoint/2010/main" val="1747201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2353042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D55A1B5-3A92-4346-B594-8BD17B54A120}" type="slidenum">
              <a:rPr lang="tr-TR"/>
              <a:pPr/>
              <a:t>2</a:t>
            </a:fld>
            <a:endParaRPr lang="tr-TR"/>
          </a:p>
        </p:txBody>
      </p:sp>
      <p:sp>
        <p:nvSpPr>
          <p:cNvPr id="163842" name="AutoShape 2"/>
          <p:cNvSpPr>
            <a:spLocks noGrp="1" noChangeArrowheads="1"/>
          </p:cNvSpPr>
          <p:nvPr>
            <p:ph type="title"/>
          </p:nvPr>
        </p:nvSpPr>
        <p:spPr/>
        <p:txBody>
          <a:bodyPr/>
          <a:lstStyle/>
          <a:p>
            <a:r>
              <a:rPr lang="tr-TR" sz="3200" b="0"/>
              <a:t>Durumsal Yaklaşımlar </a:t>
            </a:r>
            <a:r>
              <a:rPr lang="tr-TR" sz="3200"/>
              <a:t/>
            </a:r>
            <a:br>
              <a:rPr lang="tr-TR" sz="3200"/>
            </a:br>
            <a:endParaRPr lang="tr-TR" sz="3200"/>
          </a:p>
        </p:txBody>
      </p:sp>
      <p:sp>
        <p:nvSpPr>
          <p:cNvPr id="163843" name="Rectangle 3"/>
          <p:cNvSpPr>
            <a:spLocks noGrp="1" noChangeArrowheads="1"/>
          </p:cNvSpPr>
          <p:nvPr>
            <p:ph type="body" idx="1"/>
          </p:nvPr>
        </p:nvSpPr>
        <p:spPr/>
        <p:txBody>
          <a:bodyPr/>
          <a:lstStyle/>
          <a:p>
            <a:pPr marL="533400" indent="-533400"/>
            <a:r>
              <a:rPr lang="tr-TR"/>
              <a:t>Durumsal liderlik kuramları liderin ortaya çıkmasını sağlayan çevresel faktörleri ön plana çıkarmıştır. Durumsal faktörler bir kişinin belirli bir durumda veya çevrede lider; başka bir çevre veya durumda ise izleyici olabileceğini konu edinir. Durumsal yaklaşıma göre kişinin lider olmasını sağlayan çevresel faktörlerdir. </a:t>
            </a:r>
          </a:p>
        </p:txBody>
      </p:sp>
    </p:spTree>
    <p:extLst>
      <p:ext uri="{BB962C8B-B14F-4D97-AF65-F5344CB8AC3E}">
        <p14:creationId xmlns:p14="http://schemas.microsoft.com/office/powerpoint/2010/main" val="2163346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D791C0A-D3EF-4BFF-B865-7C6D63361F4A}" type="slidenum">
              <a:rPr lang="tr-TR"/>
              <a:pPr/>
              <a:t>3</a:t>
            </a:fld>
            <a:endParaRPr lang="tr-TR"/>
          </a:p>
        </p:txBody>
      </p:sp>
      <p:sp>
        <p:nvSpPr>
          <p:cNvPr id="164866" name="AutoShape 2"/>
          <p:cNvSpPr>
            <a:spLocks noGrp="1" noChangeArrowheads="1"/>
          </p:cNvSpPr>
          <p:nvPr>
            <p:ph type="title"/>
          </p:nvPr>
        </p:nvSpPr>
        <p:spPr/>
        <p:txBody>
          <a:bodyPr/>
          <a:lstStyle/>
          <a:p>
            <a:r>
              <a:rPr lang="tr-TR" sz="3200" b="0"/>
              <a:t>Fiedler’in Kuramı</a:t>
            </a:r>
            <a:r>
              <a:rPr lang="tr-TR" sz="3200"/>
              <a:t/>
            </a:r>
            <a:br>
              <a:rPr lang="tr-TR" sz="3200"/>
            </a:br>
            <a:endParaRPr lang="tr-TR" sz="3200"/>
          </a:p>
        </p:txBody>
      </p:sp>
      <p:sp>
        <p:nvSpPr>
          <p:cNvPr id="164867" name="Rectangle 3"/>
          <p:cNvSpPr>
            <a:spLocks noGrp="1" noChangeArrowheads="1"/>
          </p:cNvSpPr>
          <p:nvPr>
            <p:ph type="body" idx="1"/>
          </p:nvPr>
        </p:nvSpPr>
        <p:spPr/>
        <p:txBody>
          <a:bodyPr/>
          <a:lstStyle/>
          <a:p>
            <a:r>
              <a:rPr lang="tr-TR" sz="2400"/>
              <a:t>Liderin kişilik özellikleri ve içinde bulunulan durumu, hem de tüm bunların liderin etkililiğini nasıl etkilediği belirlemeye çalışmıştır. Böylece liderliğe ilişkin iki önemli soruya cevap aranmıştır. </a:t>
            </a:r>
          </a:p>
          <a:p>
            <a:r>
              <a:rPr lang="tr-TR" sz="2400"/>
              <a:t>niçin belirli bir durumda benzer, hatta hemen hemen aynı özelliklere sahip liderlerden biri etkiliyken; diğeri etkili olamamaktadır?</a:t>
            </a:r>
          </a:p>
          <a:p>
            <a:r>
              <a:rPr lang="tr-TR" sz="2400"/>
              <a:t>niçin belirli bir durumda etkili olan lider, bir başka durumda etkili olamamaktadır?</a:t>
            </a:r>
          </a:p>
        </p:txBody>
      </p:sp>
    </p:spTree>
    <p:extLst>
      <p:ext uri="{BB962C8B-B14F-4D97-AF65-F5344CB8AC3E}">
        <p14:creationId xmlns:p14="http://schemas.microsoft.com/office/powerpoint/2010/main" val="1014850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3944AFE-A6F7-41AA-82E6-96AC45A6DC7E}" type="slidenum">
              <a:rPr lang="tr-TR"/>
              <a:pPr/>
              <a:t>4</a:t>
            </a:fld>
            <a:endParaRPr lang="tr-TR"/>
          </a:p>
        </p:txBody>
      </p:sp>
      <p:sp>
        <p:nvSpPr>
          <p:cNvPr id="165890" name="AutoShape 2"/>
          <p:cNvSpPr>
            <a:spLocks noGrp="1" noChangeArrowheads="1"/>
          </p:cNvSpPr>
          <p:nvPr>
            <p:ph type="title"/>
          </p:nvPr>
        </p:nvSpPr>
        <p:spPr/>
        <p:txBody>
          <a:bodyPr/>
          <a:lstStyle/>
          <a:p>
            <a:r>
              <a:rPr lang="tr-TR" sz="3200" b="0"/>
              <a:t>Liderlik Biçimi</a:t>
            </a:r>
            <a:r>
              <a:rPr lang="tr-TR" sz="3200"/>
              <a:t/>
            </a:r>
            <a:br>
              <a:rPr lang="tr-TR" sz="3200"/>
            </a:br>
            <a:endParaRPr lang="tr-TR" sz="3200"/>
          </a:p>
        </p:txBody>
      </p:sp>
      <p:sp>
        <p:nvSpPr>
          <p:cNvPr id="165891" name="Rectangle 3"/>
          <p:cNvSpPr>
            <a:spLocks noGrp="1" noChangeArrowheads="1"/>
          </p:cNvSpPr>
          <p:nvPr>
            <p:ph type="body" idx="1"/>
          </p:nvPr>
        </p:nvSpPr>
        <p:spPr/>
        <p:txBody>
          <a:bodyPr/>
          <a:lstStyle/>
          <a:p>
            <a:r>
              <a:rPr lang="tr-TR" sz="2400"/>
              <a:t>Fiedler, </a:t>
            </a:r>
            <a:r>
              <a:rPr lang="tr-TR" sz="2400" b="1"/>
              <a:t>iş ve ilişki</a:t>
            </a:r>
            <a:r>
              <a:rPr lang="tr-TR" sz="2400"/>
              <a:t> merkezle olmak üzere iki türlü liderlik biçimi belirlemiştir. Fiedler liderlik biçiminin süreklilik arz ettiğini belirterek, liderlik biçiminin kolaylıkla değiştirilemeyeceğini söylemiştir. </a:t>
            </a:r>
            <a:r>
              <a:rPr lang="tr-TR" sz="2400" b="1"/>
              <a:t>Göreve (iş) yönelik</a:t>
            </a:r>
            <a:r>
              <a:rPr lang="tr-TR" sz="2400"/>
              <a:t>  liderlik davranışı gösteren yöneticiler kişisel ilişkiler ve sorunlarla pek fazla ilgilenmezler. İ</a:t>
            </a:r>
            <a:r>
              <a:rPr lang="tr-TR" sz="2400" b="1"/>
              <a:t>lişkilere yönelik</a:t>
            </a:r>
            <a:r>
              <a:rPr lang="tr-TR" sz="2400"/>
              <a:t> yöneticiler için kişisel kalite ve grup iklimi verimlilikten daha önemlidir. </a:t>
            </a:r>
          </a:p>
        </p:txBody>
      </p:sp>
    </p:spTree>
    <p:extLst>
      <p:ext uri="{BB962C8B-B14F-4D97-AF65-F5344CB8AC3E}">
        <p14:creationId xmlns:p14="http://schemas.microsoft.com/office/powerpoint/2010/main" val="662665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C250F52-E01A-42B4-968E-976E2096DFFF}" type="slidenum">
              <a:rPr lang="tr-TR"/>
              <a:pPr/>
              <a:t>5</a:t>
            </a:fld>
            <a:endParaRPr lang="tr-TR"/>
          </a:p>
        </p:txBody>
      </p:sp>
      <p:sp>
        <p:nvSpPr>
          <p:cNvPr id="166914" name="AutoShape 2"/>
          <p:cNvSpPr>
            <a:spLocks noGrp="1" noChangeArrowheads="1"/>
          </p:cNvSpPr>
          <p:nvPr>
            <p:ph type="title"/>
          </p:nvPr>
        </p:nvSpPr>
        <p:spPr/>
        <p:txBody>
          <a:bodyPr/>
          <a:lstStyle/>
          <a:p>
            <a:r>
              <a:rPr lang="tr-TR" sz="3200" b="0"/>
              <a:t>Durumsal Faktörler</a:t>
            </a:r>
            <a:br>
              <a:rPr lang="tr-TR" sz="3200" b="0"/>
            </a:br>
            <a:endParaRPr lang="tr-TR" sz="3200" b="0"/>
          </a:p>
        </p:txBody>
      </p:sp>
      <p:sp>
        <p:nvSpPr>
          <p:cNvPr id="166915" name="Rectangle 3"/>
          <p:cNvSpPr>
            <a:spLocks noGrp="1" noChangeArrowheads="1"/>
          </p:cNvSpPr>
          <p:nvPr>
            <p:ph type="body" idx="1"/>
          </p:nvPr>
        </p:nvSpPr>
        <p:spPr/>
        <p:txBody>
          <a:bodyPr/>
          <a:lstStyle/>
          <a:p>
            <a:r>
              <a:rPr lang="tr-TR" b="1"/>
              <a:t>	</a:t>
            </a:r>
            <a:r>
              <a:rPr lang="tr-TR"/>
              <a:t>Başarıyı etkileyen durumsal değişkenler ise üç grup altında incelenmektedir:</a:t>
            </a:r>
          </a:p>
          <a:p>
            <a:pPr>
              <a:buFont typeface="Wingdings" pitchFamily="2" charset="2"/>
              <a:buNone/>
            </a:pPr>
            <a:r>
              <a:rPr lang="tr-TR"/>
              <a:t>(1) grup atmosferi (lider-izleyen ilişkisi),</a:t>
            </a:r>
          </a:p>
          <a:p>
            <a:pPr>
              <a:buFont typeface="Wingdings" pitchFamily="2" charset="2"/>
              <a:buNone/>
            </a:pPr>
            <a:r>
              <a:rPr lang="tr-TR"/>
              <a:t>(2) görevin niteliği </a:t>
            </a:r>
          </a:p>
          <a:p>
            <a:pPr>
              <a:buFont typeface="Wingdings" pitchFamily="2" charset="2"/>
              <a:buNone/>
            </a:pPr>
            <a:r>
              <a:rPr lang="tr-TR"/>
              <a:t>(3) liderin sahip olduğu yetkiler (makam gücü).</a:t>
            </a:r>
            <a:endParaRPr lang="tr-TR" b="1"/>
          </a:p>
          <a:p>
            <a:endParaRPr lang="tr-TR"/>
          </a:p>
        </p:txBody>
      </p:sp>
    </p:spTree>
    <p:extLst>
      <p:ext uri="{BB962C8B-B14F-4D97-AF65-F5344CB8AC3E}">
        <p14:creationId xmlns:p14="http://schemas.microsoft.com/office/powerpoint/2010/main" val="2485031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16F94EC-6CDB-48EE-8D42-67E3716B57CF}" type="slidenum">
              <a:rPr lang="tr-TR"/>
              <a:pPr/>
              <a:t>6</a:t>
            </a:fld>
            <a:endParaRPr lang="tr-TR"/>
          </a:p>
        </p:txBody>
      </p:sp>
      <p:sp>
        <p:nvSpPr>
          <p:cNvPr id="167938" name="AutoShape 2"/>
          <p:cNvSpPr>
            <a:spLocks noGrp="1" noChangeArrowheads="1"/>
          </p:cNvSpPr>
          <p:nvPr>
            <p:ph type="title"/>
          </p:nvPr>
        </p:nvSpPr>
        <p:spPr/>
        <p:txBody>
          <a:bodyPr/>
          <a:lstStyle/>
          <a:p>
            <a:r>
              <a:rPr lang="tr-TR"/>
              <a:t>Grup Atmosferi</a:t>
            </a:r>
          </a:p>
        </p:txBody>
      </p:sp>
      <p:sp>
        <p:nvSpPr>
          <p:cNvPr id="167939" name="Rectangle 3"/>
          <p:cNvSpPr>
            <a:spLocks noGrp="1" noChangeArrowheads="1"/>
          </p:cNvSpPr>
          <p:nvPr>
            <p:ph type="body" idx="1"/>
          </p:nvPr>
        </p:nvSpPr>
        <p:spPr/>
        <p:txBody>
          <a:bodyPr/>
          <a:lstStyle/>
          <a:p>
            <a:pPr marL="533400" indent="-533400"/>
            <a:r>
              <a:rPr lang="tr-TR"/>
              <a:t>Grup atmosferi liderin grup tarafından kabul edilmesidir. Lideri kabul eden ve ona sadık olan üyeler kendilerini görevlerine vererek işlerini en iyi bir şekilde gerçekleştirmeye çalışırlar.  Liderle üyeler birbiriyle iyi geçinirlerse bölünme ve çatışmalar azalır. </a:t>
            </a:r>
          </a:p>
        </p:txBody>
      </p:sp>
    </p:spTree>
    <p:extLst>
      <p:ext uri="{BB962C8B-B14F-4D97-AF65-F5344CB8AC3E}">
        <p14:creationId xmlns:p14="http://schemas.microsoft.com/office/powerpoint/2010/main" val="1276937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1EDE36A-76A1-48FA-BEDA-9CEAA560C5BE}" type="slidenum">
              <a:rPr lang="tr-TR"/>
              <a:pPr/>
              <a:t>7</a:t>
            </a:fld>
            <a:endParaRPr lang="tr-TR"/>
          </a:p>
        </p:txBody>
      </p:sp>
      <p:sp>
        <p:nvSpPr>
          <p:cNvPr id="168962" name="AutoShape 2"/>
          <p:cNvSpPr>
            <a:spLocks noGrp="1" noChangeArrowheads="1"/>
          </p:cNvSpPr>
          <p:nvPr>
            <p:ph type="title"/>
          </p:nvPr>
        </p:nvSpPr>
        <p:spPr/>
        <p:txBody>
          <a:bodyPr/>
          <a:lstStyle/>
          <a:p>
            <a:r>
              <a:rPr lang="tr-TR"/>
              <a:t>Görevin niteliği</a:t>
            </a:r>
          </a:p>
        </p:txBody>
      </p:sp>
      <p:sp>
        <p:nvSpPr>
          <p:cNvPr id="168963" name="Rectangle 3"/>
          <p:cNvSpPr>
            <a:spLocks noGrp="1" noChangeArrowheads="1"/>
          </p:cNvSpPr>
          <p:nvPr>
            <p:ph type="body" idx="1"/>
          </p:nvPr>
        </p:nvSpPr>
        <p:spPr/>
        <p:txBody>
          <a:bodyPr/>
          <a:lstStyle/>
          <a:p>
            <a:pPr marL="533400" indent="-533400">
              <a:lnSpc>
                <a:spcPct val="80000"/>
              </a:lnSpc>
            </a:pPr>
            <a:r>
              <a:rPr lang="tr-TR" sz="2400"/>
              <a:t>Görevin içeriğine göre bir iş, rutin nitelikte veya karmaşık niteliktedir. Basitlik veya karmaşıklık görevin yapılanma derecesini gösterir. Basit işler açık bir biçimde kolaylıkla tanımlanabilen hedeflere sahiptir. Diğer taraftan karmaşık işlerin prosedürleri ayrıntılı ve değişkendir. Lider bu işlerin nasıl yapılacağını ve yapılması gerektiğini tam olarak bilmeyebilir. Bu işler için somut hedef ve amaçlar belirlemek zordur. Belirli bir amacın gerçekleştirilmesi için birden fazla yol ve yöntem var olabilir. Görevin başarılması sadece ‘rakamsal’ bir olay değildir. Kalite veya nitelik çok farklı olabilir.</a:t>
            </a:r>
          </a:p>
        </p:txBody>
      </p:sp>
    </p:spTree>
    <p:extLst>
      <p:ext uri="{BB962C8B-B14F-4D97-AF65-F5344CB8AC3E}">
        <p14:creationId xmlns:p14="http://schemas.microsoft.com/office/powerpoint/2010/main" val="3873180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57B7E04-7925-46AD-A7F4-A721D1536C13}" type="slidenum">
              <a:rPr lang="tr-TR"/>
              <a:pPr/>
              <a:t>8</a:t>
            </a:fld>
            <a:endParaRPr lang="tr-TR"/>
          </a:p>
        </p:txBody>
      </p:sp>
      <p:sp>
        <p:nvSpPr>
          <p:cNvPr id="169986" name="AutoShape 2"/>
          <p:cNvSpPr>
            <a:spLocks noGrp="1" noChangeArrowheads="1"/>
          </p:cNvSpPr>
          <p:nvPr>
            <p:ph type="title"/>
          </p:nvPr>
        </p:nvSpPr>
        <p:spPr/>
        <p:txBody>
          <a:bodyPr/>
          <a:lstStyle/>
          <a:p>
            <a:r>
              <a:rPr lang="tr-TR"/>
              <a:t>Pozisyonun Gücü</a:t>
            </a:r>
          </a:p>
        </p:txBody>
      </p:sp>
      <p:sp>
        <p:nvSpPr>
          <p:cNvPr id="169987" name="Rectangle 3"/>
          <p:cNvSpPr>
            <a:spLocks noGrp="1" noChangeArrowheads="1"/>
          </p:cNvSpPr>
          <p:nvPr>
            <p:ph type="body" idx="1"/>
          </p:nvPr>
        </p:nvSpPr>
        <p:spPr/>
        <p:txBody>
          <a:bodyPr/>
          <a:lstStyle/>
          <a:p>
            <a:r>
              <a:rPr lang="tr-TR"/>
              <a:t>Pozisyonun gücü, lidere verilen yetkinin şeklini tanımlar. Bu yetki müdür veya genel müdür olarak atanmak suretiyle veriler ‘resmi bir yetki’ midir? Yoksa liderin kendisini üyelere sevdirerek elde ettiği informal bir güç müdür? Veya liderin kendi alanında çok bilgili ve yetenekli olmasıyla elde ettiği bir güç müdür? </a:t>
            </a:r>
          </a:p>
        </p:txBody>
      </p:sp>
    </p:spTree>
    <p:extLst>
      <p:ext uri="{BB962C8B-B14F-4D97-AF65-F5344CB8AC3E}">
        <p14:creationId xmlns:p14="http://schemas.microsoft.com/office/powerpoint/2010/main" val="291141308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413</Words>
  <Application>Microsoft Office PowerPoint</Application>
  <PresentationFormat>Ekran Gösterisi (4:3)</PresentationFormat>
  <Paragraphs>36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Wingdings</vt:lpstr>
      <vt:lpstr>Ofis Teması</vt:lpstr>
      <vt:lpstr>BEDEN EĞİTİMİNDE YÖNETİM VE ORGANİZASYON</vt:lpstr>
      <vt:lpstr>Durumsal Yaklaşımlar  </vt:lpstr>
      <vt:lpstr>Fiedler’in Kuramı </vt:lpstr>
      <vt:lpstr>Liderlik Biçimi </vt:lpstr>
      <vt:lpstr>Durumsal Faktörler </vt:lpstr>
      <vt:lpstr>Grup Atmosferi</vt:lpstr>
      <vt:lpstr>Görevin niteliği</vt:lpstr>
      <vt:lpstr>Pozisyonun Gücü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User</cp:lastModifiedBy>
  <cp:revision>2</cp:revision>
  <dcterms:created xsi:type="dcterms:W3CDTF">2017-11-30T11:58:27Z</dcterms:created>
  <dcterms:modified xsi:type="dcterms:W3CDTF">2020-05-10T15:56:33Z</dcterms:modified>
</cp:coreProperties>
</file>