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79" r:id="rId4"/>
    <p:sldId id="258" r:id="rId5"/>
    <p:sldId id="259" r:id="rId6"/>
    <p:sldId id="283" r:id="rId7"/>
    <p:sldId id="284" r:id="rId8"/>
    <p:sldId id="285" r:id="rId9"/>
    <p:sldId id="280" r:id="rId10"/>
    <p:sldId id="28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82" r:id="rId21"/>
    <p:sldId id="271" r:id="rId22"/>
    <p:sldId id="272" r:id="rId23"/>
    <p:sldId id="275" r:id="rId24"/>
    <p:sldId id="276" r:id="rId25"/>
    <p:sldId id="277" r:id="rId26"/>
    <p:sldId id="278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90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5830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047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2936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475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088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789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6847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953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6028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14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318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18.10.2023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86411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4400" dirty="0" smtClean="0"/>
              <a:t>ETKİLİ SUNUM TEKNİKLERİ</a:t>
            </a:r>
            <a:endParaRPr lang="tr-TR" sz="44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4071942"/>
            <a:ext cx="6400800" cy="2357454"/>
          </a:xfrm>
        </p:spPr>
        <p:txBody>
          <a:bodyPr>
            <a:normAutofit/>
          </a:bodyPr>
          <a:lstStyle/>
          <a:p>
            <a:pPr algn="ctr"/>
            <a:endParaRPr lang="tr-TR" dirty="0" smtClean="0">
              <a:solidFill>
                <a:schemeClr val="bg1"/>
              </a:solidFill>
            </a:endParaRPr>
          </a:p>
          <a:p>
            <a:pPr algn="ctr"/>
            <a:r>
              <a:rPr lang="tr-TR" dirty="0" smtClean="0">
                <a:solidFill>
                  <a:schemeClr val="bg1"/>
                </a:solidFill>
              </a:rPr>
              <a:t>Ankara Üniversitesi</a:t>
            </a:r>
          </a:p>
          <a:p>
            <a:pPr algn="ctr"/>
            <a:r>
              <a:rPr lang="tr-TR" dirty="0" smtClean="0">
                <a:solidFill>
                  <a:schemeClr val="bg1"/>
                </a:solidFill>
              </a:rPr>
              <a:t>Hemşirelik Fakültesi</a:t>
            </a:r>
          </a:p>
          <a:p>
            <a:pPr algn="ctr"/>
            <a:r>
              <a:rPr lang="tr-TR" dirty="0" smtClean="0">
                <a:solidFill>
                  <a:schemeClr val="bg1"/>
                </a:solidFill>
              </a:rPr>
              <a:t>2023-2024 </a:t>
            </a:r>
            <a:r>
              <a:rPr lang="tr-TR" dirty="0" smtClean="0">
                <a:solidFill>
                  <a:schemeClr val="bg1"/>
                </a:solidFill>
              </a:rPr>
              <a:t>Bahar Dönemi</a:t>
            </a:r>
            <a:endParaRPr lang="tr-T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Etkili Sunum Yapma Becerisi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228003"/>
            <a:ext cx="8247416" cy="3630795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Anlatım/aktarım sonunda konunun anahtar noktalarını ya da basamaklarının </a:t>
            </a:r>
            <a:r>
              <a:rPr lang="tr-TR" sz="2800" b="1" dirty="0" smtClean="0"/>
              <a:t>özetlenmesi</a:t>
            </a:r>
            <a:r>
              <a:rPr lang="tr-TR" sz="2800" dirty="0" smtClean="0"/>
              <a:t>, önemli mesajların tekrarlanarak güçlendirilmesi gerekir.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 smtClean="0"/>
              <a:t>Etkili bir sunum için daha önceden hazırlanmış bir </a:t>
            </a:r>
            <a:r>
              <a:rPr lang="tr-TR" sz="2800" b="1" dirty="0" smtClean="0"/>
              <a:t>yazılı bir sunum planının </a:t>
            </a:r>
            <a:r>
              <a:rPr lang="tr-TR" sz="2800" dirty="0" smtClean="0"/>
              <a:t>olması önemlidir.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704341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Sunum Öncesi Hazırlık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Eğitim programı geliştirme </a:t>
            </a:r>
          </a:p>
          <a:p>
            <a:r>
              <a:rPr lang="tr-TR" sz="2000" dirty="0" smtClean="0"/>
              <a:t>Amaç ve kazanımları belirleme </a:t>
            </a:r>
          </a:p>
          <a:p>
            <a:r>
              <a:rPr lang="tr-TR" sz="2000" dirty="0" smtClean="0"/>
              <a:t>Katılımcıların analizi </a:t>
            </a:r>
          </a:p>
          <a:p>
            <a:r>
              <a:rPr lang="tr-TR" sz="2000" dirty="0" smtClean="0"/>
              <a:t>Taslak plan hazırlanması </a:t>
            </a:r>
          </a:p>
          <a:p>
            <a:r>
              <a:rPr lang="tr-TR" sz="2000" dirty="0" smtClean="0"/>
              <a:t>Yöntem ve teknik belirleme, kaynak malzemeleri seçme</a:t>
            </a:r>
          </a:p>
          <a:p>
            <a:r>
              <a:rPr lang="tr-TR" sz="2000" dirty="0" smtClean="0"/>
              <a:t>Malzemelerle sunumun bir düzene konması (Akışın planlanması: giriş, gövde, özet)</a:t>
            </a:r>
          </a:p>
          <a:p>
            <a:r>
              <a:rPr lang="tr-TR" sz="2000" dirty="0" smtClean="0"/>
              <a:t>Pratik yapma ve performansın değerlendirilmesi</a:t>
            </a:r>
            <a:endParaRPr lang="tr-TR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Taslak bir Sunum Planı </a:t>
            </a:r>
            <a:r>
              <a:rPr lang="tr-TR" sz="3200" dirty="0" err="1" smtClean="0"/>
              <a:t>hazırlaNMASI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Sunumun  konusu</a:t>
            </a:r>
          </a:p>
          <a:p>
            <a:r>
              <a:rPr lang="tr-TR" sz="2400" dirty="0" smtClean="0"/>
              <a:t>Sunumun tarihi ve yeri</a:t>
            </a:r>
          </a:p>
          <a:p>
            <a:r>
              <a:rPr lang="tr-TR" sz="2400" dirty="0" smtClean="0"/>
              <a:t>Sunumun süresi</a:t>
            </a:r>
          </a:p>
          <a:p>
            <a:r>
              <a:rPr lang="tr-TR" sz="2400" dirty="0" smtClean="0"/>
              <a:t>Hedef kitle</a:t>
            </a:r>
          </a:p>
          <a:p>
            <a:r>
              <a:rPr lang="tr-TR" sz="2400" dirty="0" smtClean="0"/>
              <a:t>Sunumun amaç ve kazanımları</a:t>
            </a:r>
          </a:p>
          <a:p>
            <a:r>
              <a:rPr lang="tr-TR" sz="2400" dirty="0" smtClean="0"/>
              <a:t>Katılımcı analizleri</a:t>
            </a:r>
          </a:p>
          <a:p>
            <a:r>
              <a:rPr lang="tr-TR" sz="2400" dirty="0" smtClean="0"/>
              <a:t>Gerekli bilgiler</a:t>
            </a:r>
            <a:endParaRPr lang="tr-T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Sunum Planı nasıl yapılır?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228003"/>
            <a:ext cx="8319424" cy="3937301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rgbClr val="00B050"/>
                </a:solidFill>
              </a:rPr>
              <a:t>GİRİŞ:</a:t>
            </a:r>
            <a:r>
              <a:rPr lang="tr-TR" sz="2400" dirty="0" smtClean="0"/>
              <a:t> Ne anlatacağını anlat (tüm sunum süresinin %15’ini oluşturur). Katılımcıların ilgisini çeken etkili bir giriş yapılır. Amaç, hedefler söylenerek yumuşak bir geçişle devam edilir. </a:t>
            </a:r>
          </a:p>
          <a:p>
            <a:r>
              <a:rPr lang="tr-TR" sz="2400" dirty="0" smtClean="0">
                <a:solidFill>
                  <a:srgbClr val="00B050"/>
                </a:solidFill>
              </a:rPr>
              <a:t>GÖVDE:</a:t>
            </a:r>
            <a:r>
              <a:rPr lang="tr-TR" sz="2400" dirty="0" smtClean="0"/>
              <a:t> Görsel-işitsel araçlar kullanılarak </a:t>
            </a:r>
            <a:r>
              <a:rPr lang="tr-TR" sz="2400" dirty="0" err="1" smtClean="0"/>
              <a:t>interaktif</a:t>
            </a:r>
            <a:r>
              <a:rPr lang="tr-TR" sz="2400" dirty="0" smtClean="0"/>
              <a:t> eğitim yöntemleri ile konu anlatılır. (tüm sunum süresinin %75’ini oluşturur.)</a:t>
            </a:r>
          </a:p>
          <a:p>
            <a:r>
              <a:rPr lang="tr-TR" sz="2400" dirty="0" smtClean="0">
                <a:solidFill>
                  <a:srgbClr val="00B050"/>
                </a:solidFill>
              </a:rPr>
              <a:t>ÖZET</a:t>
            </a:r>
            <a:r>
              <a:rPr lang="tr-TR" sz="2400" dirty="0" smtClean="0"/>
              <a:t>: Ne anlattığını anlat (tüm sunum süresinin %10’unu oluşturur). </a:t>
            </a:r>
            <a:endParaRPr lang="tr-T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Giriş: Isınma, Amaç, Hedefler </a:t>
            </a:r>
          </a:p>
          <a:p>
            <a:r>
              <a:rPr lang="tr-TR" sz="2800" dirty="0" smtClean="0"/>
              <a:t>Gövde: </a:t>
            </a:r>
          </a:p>
          <a:p>
            <a:pPr lvl="1"/>
            <a:r>
              <a:rPr lang="tr-TR" sz="2400" dirty="0" smtClean="0"/>
              <a:t>Görsel-işitsel araçlar kullanılarak konunun anlatılması </a:t>
            </a:r>
          </a:p>
          <a:p>
            <a:pPr lvl="1"/>
            <a:r>
              <a:rPr lang="tr-TR" sz="2400" dirty="0" smtClean="0"/>
              <a:t>İnteraktif eğitim tekniklerinin (soru sorma teknikleri, çeşitli küçük grup çalışmaları) </a:t>
            </a:r>
          </a:p>
          <a:p>
            <a:r>
              <a:rPr lang="tr-TR" sz="2800" dirty="0" smtClean="0"/>
              <a:t>Özet:  Ana noktaların tekrarlanması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Giriş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2228003"/>
            <a:ext cx="8319424" cy="3630795"/>
          </a:xfrm>
        </p:spPr>
        <p:txBody>
          <a:bodyPr>
            <a:noAutofit/>
          </a:bodyPr>
          <a:lstStyle/>
          <a:p>
            <a:r>
              <a:rPr lang="tr-TR" sz="2400" dirty="0" smtClean="0"/>
              <a:t>Herhangi bir eğitimi/ toplantının ilk birkaç dakikası çok önemlidir.</a:t>
            </a:r>
          </a:p>
          <a:p>
            <a:r>
              <a:rPr lang="tr-TR" sz="2400" dirty="0" smtClean="0"/>
              <a:t>Katılımcılar o sırada başka bir şey düşünüyor, toplantının nasıl geçeceğini merak ediyor olabilirler.</a:t>
            </a:r>
          </a:p>
          <a:p>
            <a:r>
              <a:rPr lang="tr-TR" sz="2400" dirty="0" smtClean="0"/>
              <a:t>Tüm grubun ilgisini çekmeli,</a:t>
            </a:r>
          </a:p>
          <a:p>
            <a:r>
              <a:rPr lang="tr-TR" sz="2400" dirty="0" smtClean="0"/>
              <a:t>Katılımcıları sonradan verileceklere hazırlamalı,</a:t>
            </a:r>
          </a:p>
          <a:p>
            <a:r>
              <a:rPr lang="tr-TR" sz="2400" dirty="0" smtClean="0"/>
              <a:t>Katılımcıların eğitmenin beklentilerini anlamalarını sağlamalı, </a:t>
            </a:r>
          </a:p>
          <a:p>
            <a:r>
              <a:rPr lang="tr-TR" sz="2400" dirty="0" smtClean="0"/>
              <a:t>Olumlu eğitim atmosferi oluşturmalıdır.</a:t>
            </a:r>
            <a:endParaRPr lang="tr-T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Giriş İçin Sunum Teknikleri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81192" y="2060849"/>
            <a:ext cx="7989752" cy="3797950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sz="2800" dirty="0" smtClean="0"/>
              <a:t>Isınma</a:t>
            </a:r>
          </a:p>
          <a:p>
            <a:r>
              <a:rPr lang="tr-TR" sz="2800" dirty="0" smtClean="0"/>
              <a:t>Amaç/hedeflerin gözden geçirilmesi </a:t>
            </a:r>
          </a:p>
          <a:p>
            <a:r>
              <a:rPr lang="tr-TR" sz="2800" dirty="0" smtClean="0"/>
              <a:t>Konu hakkında bir dizi soru sorulması </a:t>
            </a:r>
          </a:p>
          <a:p>
            <a:r>
              <a:rPr lang="tr-TR" sz="2800" dirty="0" smtClean="0"/>
              <a:t>Konunun daha önceden işlenen konularla bağlantısının kurulması</a:t>
            </a:r>
          </a:p>
          <a:p>
            <a:r>
              <a:rPr lang="tr-TR" sz="2800" dirty="0" smtClean="0"/>
              <a:t>Kişisel deneyimlerin paylaşılması </a:t>
            </a:r>
            <a:endParaRPr lang="tr-TR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Sözlü İletişim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Sesin tonu, vurgusu ve yüksekliği iyi ayarlanmalı </a:t>
            </a:r>
          </a:p>
          <a:p>
            <a:r>
              <a:rPr lang="tr-TR" sz="2800" dirty="0" smtClean="0"/>
              <a:t>Güçlü bir girişle başlanmalı </a:t>
            </a:r>
          </a:p>
          <a:p>
            <a:r>
              <a:rPr lang="tr-TR" sz="2800" dirty="0" smtClean="0"/>
              <a:t>Konular arasında yumuşak geçiş olmalı </a:t>
            </a:r>
          </a:p>
          <a:p>
            <a:r>
              <a:rPr lang="tr-TR" sz="2800" dirty="0" smtClean="0"/>
              <a:t>Açık, net, anlaşılabilir sözcükler kullanılmalı</a:t>
            </a:r>
          </a:p>
          <a:p>
            <a:r>
              <a:rPr lang="tr-TR" sz="2800" dirty="0" smtClean="0"/>
              <a:t>Olumlu yönde, uygun dozda mizah yapılmalı</a:t>
            </a:r>
          </a:p>
          <a:p>
            <a:r>
              <a:rPr lang="tr-TR" sz="2800" dirty="0" smtClean="0"/>
              <a:t>Belli sözcük veya ifadeleri tekrardan kaçınılmalı</a:t>
            </a:r>
            <a:endParaRPr lang="tr-TR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Sözsüz İletişim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2400" dirty="0" smtClean="0"/>
              <a:t>Beden dili </a:t>
            </a:r>
          </a:p>
          <a:p>
            <a:pPr lvl="1"/>
            <a:r>
              <a:rPr lang="tr-TR" sz="2000" dirty="0" smtClean="0"/>
              <a:t>Yüz ifadeleri “güler yüz, göz teması” </a:t>
            </a:r>
          </a:p>
          <a:p>
            <a:pPr lvl="1"/>
            <a:r>
              <a:rPr lang="tr-TR" sz="2000" dirty="0" smtClean="0"/>
              <a:t>Jestler, mimikler </a:t>
            </a:r>
          </a:p>
          <a:p>
            <a:r>
              <a:rPr lang="tr-TR" sz="2400" dirty="0" smtClean="0"/>
              <a:t>Hevesli, coşkulu görünmek </a:t>
            </a:r>
          </a:p>
          <a:p>
            <a:r>
              <a:rPr lang="tr-TR" sz="2400" dirty="0" smtClean="0"/>
              <a:t>Kıyafet </a:t>
            </a:r>
          </a:p>
          <a:p>
            <a:r>
              <a:rPr lang="tr-TR" sz="2400" dirty="0" smtClean="0"/>
              <a:t>Oda içinde dolaşmak </a:t>
            </a:r>
          </a:p>
          <a:p>
            <a:r>
              <a:rPr lang="tr-TR" sz="2400" dirty="0" smtClean="0"/>
              <a:t>Dikkat çekici hareketlerden kaçınmak </a:t>
            </a:r>
          </a:p>
          <a:p>
            <a:r>
              <a:rPr lang="tr-TR" sz="2400" dirty="0" smtClean="0"/>
              <a:t>Yapay engellere dikkat etmek</a:t>
            </a:r>
            <a:endParaRPr lang="tr-T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Gövde</a:t>
            </a:r>
            <a:endParaRPr lang="tr-TR" sz="40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228003"/>
            <a:ext cx="8175408" cy="3630795"/>
          </a:xfrm>
        </p:spPr>
        <p:txBody>
          <a:bodyPr>
            <a:normAutofit/>
          </a:bodyPr>
          <a:lstStyle/>
          <a:p>
            <a:r>
              <a:rPr lang="tr-TR" sz="2800" dirty="0" smtClean="0"/>
              <a:t>Uygun görsel-işitsel araçların kullanılması,</a:t>
            </a:r>
          </a:p>
          <a:p>
            <a:r>
              <a:rPr lang="tr-TR" sz="2800" dirty="0" smtClean="0"/>
              <a:t>İnteraktif eğitim tekniklerinin kullanılması,</a:t>
            </a:r>
          </a:p>
          <a:p>
            <a:r>
              <a:rPr lang="tr-TR" sz="2800" dirty="0" smtClean="0"/>
              <a:t>Konuyla ilgili, etkileyici esprilerin kullanılması, örneklemelerin yapılması,</a:t>
            </a:r>
          </a:p>
          <a:p>
            <a:r>
              <a:rPr lang="tr-TR" sz="2800" dirty="0" smtClean="0"/>
              <a:t>Konunun gelecekteki iş deneyimleriyle bağlantısının kurulması,</a:t>
            </a:r>
            <a:endParaRPr lang="tr-T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Amaç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800" dirty="0" smtClean="0"/>
              <a:t>Eğitim yöntem ve tekniklerini kullanarak etkili sunum yapma konusunda bilgi ve tutum kazanmaktır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Etkili Sunum İçin Öneriler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Hazırlık ve prova yapmak </a:t>
            </a:r>
          </a:p>
          <a:p>
            <a:r>
              <a:rPr lang="tr-TR" sz="3200" dirty="0" smtClean="0"/>
              <a:t>Heyecanı avantaja dönüştürmek</a:t>
            </a:r>
          </a:p>
          <a:p>
            <a:r>
              <a:rPr lang="tr-TR" sz="3200" dirty="0" smtClean="0"/>
              <a:t>Fiziksel ve zihinsel hazırlık </a:t>
            </a:r>
          </a:p>
          <a:p>
            <a:r>
              <a:rPr lang="tr-TR" sz="3200" dirty="0" smtClean="0"/>
              <a:t>Sunum yerini önceden ziyaret</a:t>
            </a:r>
          </a:p>
          <a:p>
            <a:r>
              <a:rPr lang="tr-TR" sz="3200" dirty="0" smtClean="0"/>
              <a:t>Nefes egzersizleri yapmak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167789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dirty="0" smtClean="0"/>
              <a:t>Sunumun Geliştirilmesi için yardımcı yöntemler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228003"/>
            <a:ext cx="8103400" cy="3630795"/>
          </a:xfrm>
        </p:spPr>
        <p:txBody>
          <a:bodyPr>
            <a:normAutofit/>
          </a:bodyPr>
          <a:lstStyle/>
          <a:p>
            <a:r>
              <a:rPr lang="tr-TR" sz="2000" dirty="0" smtClean="0"/>
              <a:t>Tanımları açıklama </a:t>
            </a:r>
          </a:p>
          <a:p>
            <a:r>
              <a:rPr lang="tr-TR" sz="2000" dirty="0" smtClean="0"/>
              <a:t>İstatistik kullanma ve grafik gösterme </a:t>
            </a:r>
          </a:p>
          <a:p>
            <a:r>
              <a:rPr lang="tr-TR" sz="2000" dirty="0" smtClean="0"/>
              <a:t>Örnek verme </a:t>
            </a:r>
          </a:p>
          <a:p>
            <a:r>
              <a:rPr lang="tr-TR" sz="2000" dirty="0" smtClean="0"/>
              <a:t>Anekdot anlatma </a:t>
            </a:r>
          </a:p>
          <a:p>
            <a:r>
              <a:rPr lang="tr-TR" sz="2000" dirty="0" smtClean="0"/>
              <a:t>Belge gösterme</a:t>
            </a:r>
          </a:p>
          <a:p>
            <a:r>
              <a:rPr lang="tr-TR" sz="2000" dirty="0" smtClean="0"/>
              <a:t>Metafor (iki kavram arasındaki benzerlik) kullanma </a:t>
            </a:r>
          </a:p>
          <a:p>
            <a:r>
              <a:rPr lang="tr-TR" sz="2000" dirty="0" smtClean="0"/>
              <a:t>Olumlu mizah kullanma </a:t>
            </a:r>
          </a:p>
          <a:p>
            <a:r>
              <a:rPr lang="tr-TR" sz="2000" dirty="0" smtClean="0"/>
              <a:t>Çeşitli görsel işitsel araç kullanma</a:t>
            </a:r>
            <a:endParaRPr lang="tr-TR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GÖRSEL – İŞİTSEL EĞİTİM ARAÇLARININ YARARLARI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Standart sağlar. </a:t>
            </a:r>
          </a:p>
          <a:p>
            <a:r>
              <a:rPr lang="tr-TR" sz="2800" dirty="0" smtClean="0"/>
              <a:t>İlgi çeker, dikkati artırır. </a:t>
            </a:r>
          </a:p>
          <a:p>
            <a:r>
              <a:rPr lang="tr-TR" sz="2800" dirty="0" smtClean="0"/>
              <a:t>Eğitime karşı tutum değişikliği sağlar. </a:t>
            </a:r>
          </a:p>
          <a:p>
            <a:r>
              <a:rPr lang="tr-TR" sz="2800" dirty="0" smtClean="0"/>
              <a:t>Zamandan kazandırır. </a:t>
            </a:r>
          </a:p>
          <a:p>
            <a:r>
              <a:rPr lang="tr-TR" sz="2800" dirty="0" smtClean="0"/>
              <a:t>Karmaşık durumları basite indirger. </a:t>
            </a:r>
          </a:p>
          <a:p>
            <a:r>
              <a:rPr lang="tr-TR" sz="2800" dirty="0" smtClean="0"/>
              <a:t>Eğitimin kalitesini yükseltir.</a:t>
            </a:r>
            <a:endParaRPr lang="tr-TR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4000" dirty="0" smtClean="0"/>
              <a:t>ÖZETLEME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Sunumun içeriğini güçlendirmek ve ana noktaları tekrarlamak için yapılır.</a:t>
            </a:r>
          </a:p>
          <a:p>
            <a:r>
              <a:rPr lang="tr-TR" sz="2400" dirty="0" smtClean="0"/>
              <a:t>Genelde konunun sonunda verilir.</a:t>
            </a:r>
          </a:p>
          <a:p>
            <a:r>
              <a:rPr lang="tr-TR" sz="2400" dirty="0" smtClean="0"/>
              <a:t>Konular karmaşık ise belli aralıklarla verilir.</a:t>
            </a:r>
          </a:p>
          <a:p>
            <a:r>
              <a:rPr lang="tr-TR" sz="2400" dirty="0" smtClean="0"/>
              <a:t>Kısa olmalıdır.</a:t>
            </a:r>
          </a:p>
          <a:p>
            <a:r>
              <a:rPr lang="tr-TR" sz="2400" dirty="0" smtClean="0"/>
              <a:t> Ana noktaları toparlanmalıdır.</a:t>
            </a:r>
          </a:p>
          <a:p>
            <a:r>
              <a:rPr lang="tr-TR" sz="2400" dirty="0" smtClean="0"/>
              <a:t> Katılımcılarında etkin katılımını sağlamalıdır.</a:t>
            </a:r>
            <a:endParaRPr lang="tr-TR" sz="2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Özetleme Nasıl Yapılır?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Katılımcılardan soru sormalarını isteyerek,</a:t>
            </a:r>
          </a:p>
          <a:p>
            <a:r>
              <a:rPr lang="tr-TR" sz="2800" dirty="0" smtClean="0"/>
              <a:t>Katılımcılara sunumun ana noktalarıyla ilgili sorular sorarak,</a:t>
            </a:r>
          </a:p>
          <a:p>
            <a:r>
              <a:rPr lang="tr-TR" sz="2800" dirty="0" smtClean="0"/>
              <a:t>Alıştırma veya test çözerek,</a:t>
            </a:r>
          </a:p>
          <a:p>
            <a:r>
              <a:rPr lang="tr-TR" sz="2800" dirty="0" smtClean="0"/>
              <a:t> Ana noktaları oyun içinde tekrarlayarak özet yapılabilir.</a:t>
            </a:r>
            <a:endParaRPr lang="tr-TR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Etkili bir sunum  yapmak için;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Sunumu planlamak.</a:t>
            </a:r>
          </a:p>
          <a:p>
            <a:r>
              <a:rPr lang="tr-TR" sz="2800" dirty="0" smtClean="0"/>
              <a:t>Etkili bir giriş yapmak. </a:t>
            </a:r>
          </a:p>
          <a:p>
            <a:r>
              <a:rPr lang="tr-TR" sz="2800" dirty="0" smtClean="0"/>
              <a:t>Ana konuya yumuşak bir geçişle devam etmek.</a:t>
            </a:r>
          </a:p>
          <a:p>
            <a:r>
              <a:rPr lang="tr-TR" sz="2800" dirty="0" smtClean="0"/>
              <a:t>İnteraktif yöntem ve teknikleri yerinde kullanmak.</a:t>
            </a:r>
          </a:p>
          <a:p>
            <a:r>
              <a:rPr lang="tr-TR" sz="2800" dirty="0" smtClean="0"/>
              <a:t>Görsel işitsel araçları kullanmak. </a:t>
            </a:r>
          </a:p>
          <a:p>
            <a:r>
              <a:rPr lang="tr-TR" sz="2800" dirty="0" smtClean="0"/>
              <a:t>Etkili bir özetlemeyle bitirmek gerekir.</a:t>
            </a:r>
            <a:endParaRPr lang="tr-TR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sz="5400" dirty="0"/>
          </a:p>
        </p:txBody>
      </p:sp>
      <p:sp>
        <p:nvSpPr>
          <p:cNvPr id="4" name="Dikdörtgen 3"/>
          <p:cNvSpPr/>
          <p:nvPr/>
        </p:nvSpPr>
        <p:spPr>
          <a:xfrm>
            <a:off x="1897231" y="2967335"/>
            <a:ext cx="5349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/>
              </a:rPr>
              <a:t>TEŞEKKÜRLER</a:t>
            </a:r>
            <a:endParaRPr lang="tr-TR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 smtClean="0"/>
              <a:t>Eğitimcinin görevi, eğitimin hedefleri doğrultusunda istendik davranış değişikliğini oluşturabilmesi için eğitiminde istenilen verimi elde edebilmesi için olumlu bir eğitim ortamı yaratması gerekir.</a:t>
            </a:r>
          </a:p>
          <a:p>
            <a:pPr marL="0" indent="0" algn="just">
              <a:buNone/>
            </a:pPr>
            <a:endParaRPr lang="tr-TR" sz="2800" dirty="0"/>
          </a:p>
          <a:p>
            <a:pPr marL="0" indent="0" algn="ctr">
              <a:buNone/>
            </a:pPr>
            <a:r>
              <a:rPr lang="tr-TR" sz="2800" dirty="0" smtClean="0"/>
              <a:t>Bunun için en önemli etken;</a:t>
            </a:r>
          </a:p>
          <a:p>
            <a:pPr marL="0" indent="0" algn="ctr">
              <a:buNone/>
            </a:pPr>
            <a:r>
              <a:rPr lang="tr-TR" sz="2800" dirty="0" smtClean="0"/>
              <a:t> «</a:t>
            </a:r>
            <a:r>
              <a:rPr lang="tr-TR" sz="2800" dirty="0" smtClean="0">
                <a:solidFill>
                  <a:schemeClr val="accent2">
                    <a:lumMod val="75000"/>
                  </a:schemeClr>
                </a:solidFill>
              </a:rPr>
              <a:t>Etkili Sunum Yapma </a:t>
            </a:r>
            <a:r>
              <a:rPr lang="tr-TR" sz="2800" dirty="0" err="1" smtClean="0">
                <a:solidFill>
                  <a:schemeClr val="accent2">
                    <a:lumMod val="75000"/>
                  </a:schemeClr>
                </a:solidFill>
              </a:rPr>
              <a:t>Becerileri»dir</a:t>
            </a:r>
            <a:r>
              <a:rPr lang="tr-TR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2570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Eğiticinin Özellikleri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81192" y="2420888"/>
            <a:ext cx="7989752" cy="3437910"/>
          </a:xfrm>
        </p:spPr>
        <p:txBody>
          <a:bodyPr>
            <a:noAutofit/>
          </a:bodyPr>
          <a:lstStyle/>
          <a:p>
            <a:r>
              <a:rPr lang="tr-TR" sz="2400" dirty="0" smtClean="0"/>
              <a:t>Olumlu ve iyimser olmalıdır.</a:t>
            </a:r>
          </a:p>
          <a:p>
            <a:r>
              <a:rPr lang="tr-TR" sz="2400" dirty="0" smtClean="0"/>
              <a:t>Sesini etkin kullanabilmelidir. </a:t>
            </a:r>
          </a:p>
          <a:p>
            <a:r>
              <a:rPr lang="tr-TR" sz="2400" dirty="0" smtClean="0"/>
              <a:t>Okuma, araştırma alışkanlığı olmalıdır. </a:t>
            </a:r>
          </a:p>
          <a:p>
            <a:r>
              <a:rPr lang="tr-TR" sz="2400" dirty="0" smtClean="0"/>
              <a:t>Eğitim becerilerine ilgi duymalı ve öğretme yetkinliği olmalıdır. </a:t>
            </a:r>
          </a:p>
          <a:p>
            <a:r>
              <a:rPr lang="tr-TR" sz="2400" dirty="0" smtClean="0"/>
              <a:t>Alçak gönüllü ve eleştiriye açık olmalıdır.</a:t>
            </a:r>
          </a:p>
          <a:p>
            <a:r>
              <a:rPr lang="tr-TR" sz="2400" dirty="0" smtClean="0"/>
              <a:t>İlgili, duyarlı ve sabırlı olmalıdır.</a:t>
            </a:r>
          </a:p>
          <a:p>
            <a:r>
              <a:rPr lang="tr-TR" sz="2400" dirty="0" smtClean="0"/>
              <a:t>Empati kurabilmelidir. </a:t>
            </a:r>
          </a:p>
          <a:p>
            <a:r>
              <a:rPr lang="tr-TR" sz="2400" dirty="0" smtClean="0"/>
              <a:t>Örnek tutumlar sergileyebilmelidir.</a:t>
            </a:r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dirty="0" smtClean="0"/>
              <a:t>Etkili bir sunum nasıl yapılmalıdır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Eğitimcinin;</a:t>
            </a:r>
          </a:p>
          <a:p>
            <a:pPr lvl="1"/>
            <a:r>
              <a:rPr lang="tr-TR" sz="2400" dirty="0" smtClean="0"/>
              <a:t>Çeşitli eğitim yöntem ve teknikleriyle </a:t>
            </a:r>
          </a:p>
          <a:p>
            <a:pPr lvl="2"/>
            <a:r>
              <a:rPr lang="tr-TR" sz="2000" dirty="0" smtClean="0"/>
              <a:t>İnteraktif eğitim teknikleri</a:t>
            </a:r>
          </a:p>
          <a:p>
            <a:pPr lvl="1"/>
            <a:r>
              <a:rPr lang="tr-TR" sz="2400" dirty="0" smtClean="0"/>
              <a:t>Grubun ilgisini ayakta tutarak</a:t>
            </a:r>
          </a:p>
          <a:p>
            <a:pPr lvl="1"/>
            <a:r>
              <a:rPr lang="tr-TR" sz="2400" dirty="0" smtClean="0"/>
              <a:t>Dinamik bir ortam oluşturarak öğrenim hedeflerine ulaşmaktır.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İNTERAKTİF EĞİTİM TEKNİKLERİ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2228003"/>
            <a:ext cx="8175408" cy="3793285"/>
          </a:xfrm>
        </p:spPr>
        <p:txBody>
          <a:bodyPr>
            <a:normAutofit/>
          </a:bodyPr>
          <a:lstStyle/>
          <a:p>
            <a:r>
              <a:rPr lang="tr-TR" sz="2400" dirty="0" smtClean="0"/>
              <a:t>Katılımcıları öğrenme sürecine etkin olarak dahil etmek için çeşitli eğitim yöntemleri ve sunum becerilerinin kullanıldığı eğitim teknikleridir.</a:t>
            </a:r>
          </a:p>
          <a:p>
            <a:r>
              <a:rPr lang="tr-TR" sz="2400" dirty="0" smtClean="0"/>
              <a:t>Katılımcılara birbirinden öğrenme olanağı sunar.</a:t>
            </a:r>
          </a:p>
          <a:p>
            <a:r>
              <a:rPr lang="tr-TR" sz="2400" dirty="0" smtClean="0"/>
              <a:t>Etkin katılımı sağlar. </a:t>
            </a:r>
          </a:p>
          <a:p>
            <a:r>
              <a:rPr lang="tr-TR" sz="2400" dirty="0" smtClean="0"/>
              <a:t>Ekip çalışması ruhu doğar.</a:t>
            </a:r>
          </a:p>
          <a:p>
            <a:r>
              <a:rPr lang="tr-TR" sz="2400" dirty="0" smtClean="0"/>
              <a:t>Farklı bakış açıları ortaya koyabilir.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67049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İNTERAKTİF EĞİTİM TEKNİKLERİ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smtClean="0"/>
              <a:t>Soru sorma teknikleri </a:t>
            </a:r>
          </a:p>
          <a:p>
            <a:r>
              <a:rPr lang="tr-TR" sz="2400" dirty="0" smtClean="0"/>
              <a:t>Vaka çalışması </a:t>
            </a:r>
          </a:p>
          <a:p>
            <a:r>
              <a:rPr lang="tr-TR" sz="2400" dirty="0" smtClean="0"/>
              <a:t>Oyunlaştırma (Role-</a:t>
            </a:r>
            <a:r>
              <a:rPr lang="tr-TR" sz="2400" dirty="0" err="1" smtClean="0"/>
              <a:t>play</a:t>
            </a:r>
            <a:r>
              <a:rPr lang="tr-TR" sz="2400" dirty="0"/>
              <a:t>)</a:t>
            </a:r>
            <a:endParaRPr lang="tr-TR" sz="2400" dirty="0" smtClean="0"/>
          </a:p>
          <a:p>
            <a:r>
              <a:rPr lang="tr-TR" sz="2400" dirty="0" smtClean="0"/>
              <a:t>Beyin fırtınası (</a:t>
            </a:r>
            <a:r>
              <a:rPr lang="tr-TR" sz="2400" dirty="0" err="1" smtClean="0"/>
              <a:t>Brainstorming</a:t>
            </a:r>
            <a:r>
              <a:rPr lang="tr-TR" sz="2400" dirty="0" smtClean="0"/>
              <a:t> ) </a:t>
            </a:r>
          </a:p>
          <a:p>
            <a:r>
              <a:rPr lang="tr-TR" sz="2400" dirty="0" smtClean="0"/>
              <a:t>Grup tartışması</a:t>
            </a:r>
          </a:p>
          <a:p>
            <a:r>
              <a:rPr lang="tr-TR" sz="2400" dirty="0" smtClean="0"/>
              <a:t>Göstericilik (</a:t>
            </a:r>
            <a:r>
              <a:rPr lang="tr-TR" sz="2400" dirty="0" err="1" smtClean="0"/>
              <a:t>Coaching</a:t>
            </a:r>
            <a:r>
              <a:rPr lang="tr-TR" sz="2400" dirty="0" smtClean="0"/>
              <a:t>)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177450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dirty="0" smtClean="0"/>
              <a:t>İnteraktif eğitim yöntemlerinin etkinliği</a:t>
            </a:r>
            <a:endParaRPr lang="tr-TR" sz="3600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4298012"/>
              </p:ext>
            </p:extLst>
          </p:nvPr>
        </p:nvGraphicFramePr>
        <p:xfrm>
          <a:off x="581056" y="2204864"/>
          <a:ext cx="7989888" cy="3732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1648">
                  <a:extLst>
                    <a:ext uri="{9D8B030D-6E8A-4147-A177-3AD203B41FA5}">
                      <a16:colId xmlns:a16="http://schemas.microsoft.com/office/drawing/2014/main" val="3094698560"/>
                    </a:ext>
                  </a:extLst>
                </a:gridCol>
                <a:gridCol w="1331648">
                  <a:extLst>
                    <a:ext uri="{9D8B030D-6E8A-4147-A177-3AD203B41FA5}">
                      <a16:colId xmlns:a16="http://schemas.microsoft.com/office/drawing/2014/main" val="93937720"/>
                    </a:ext>
                  </a:extLst>
                </a:gridCol>
                <a:gridCol w="1331648">
                  <a:extLst>
                    <a:ext uri="{9D8B030D-6E8A-4147-A177-3AD203B41FA5}">
                      <a16:colId xmlns:a16="http://schemas.microsoft.com/office/drawing/2014/main" val="3663558441"/>
                    </a:ext>
                  </a:extLst>
                </a:gridCol>
                <a:gridCol w="1331648">
                  <a:extLst>
                    <a:ext uri="{9D8B030D-6E8A-4147-A177-3AD203B41FA5}">
                      <a16:colId xmlns:a16="http://schemas.microsoft.com/office/drawing/2014/main" val="3522653463"/>
                    </a:ext>
                  </a:extLst>
                </a:gridCol>
                <a:gridCol w="1331648">
                  <a:extLst>
                    <a:ext uri="{9D8B030D-6E8A-4147-A177-3AD203B41FA5}">
                      <a16:colId xmlns:a16="http://schemas.microsoft.com/office/drawing/2014/main" val="4211788078"/>
                    </a:ext>
                  </a:extLst>
                </a:gridCol>
                <a:gridCol w="1331648">
                  <a:extLst>
                    <a:ext uri="{9D8B030D-6E8A-4147-A177-3AD203B41FA5}">
                      <a16:colId xmlns:a16="http://schemas.microsoft.com/office/drawing/2014/main" val="30190601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Amaç/</a:t>
                      </a:r>
                    </a:p>
                    <a:p>
                      <a:r>
                        <a:rPr lang="tr-TR" dirty="0" smtClean="0"/>
                        <a:t>Yöntem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Bilgi Kazanma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Davranış değiştirme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Problem</a:t>
                      </a:r>
                      <a:r>
                        <a:rPr lang="tr-TR" baseline="0" dirty="0" smtClean="0"/>
                        <a:t> Çözme Becerisi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İnsanlararası</a:t>
                      </a:r>
                      <a:r>
                        <a:rPr lang="tr-TR" baseline="0" dirty="0" smtClean="0"/>
                        <a:t> İlişki Becerisi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El Becerisi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3028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Sınıf dersi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8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5470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Tatrışma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10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1245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Slayt/video/sinema Filmi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7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225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Role</a:t>
                      </a:r>
                      <a:r>
                        <a:rPr lang="tr-TR" baseline="0" dirty="0" smtClean="0"/>
                        <a:t> Play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9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9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9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5443583"/>
                  </a:ext>
                </a:extLst>
              </a:tr>
              <a:tr h="694977">
                <a:tc>
                  <a:txBody>
                    <a:bodyPr/>
                    <a:lstStyle/>
                    <a:p>
                      <a:r>
                        <a:rPr lang="tr-TR" dirty="0" smtClean="0"/>
                        <a:t>Vaka çalışması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10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06768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Coaching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>
                          <a:solidFill>
                            <a:srgbClr val="00B050"/>
                          </a:solidFill>
                        </a:rPr>
                        <a:t>10</a:t>
                      </a:r>
                      <a:endParaRPr lang="tr-TR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06632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2519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Etkili Sunum </a:t>
            </a:r>
            <a:r>
              <a:rPr lang="tr-TR" sz="3200" dirty="0"/>
              <a:t>Y</a:t>
            </a:r>
            <a:r>
              <a:rPr lang="tr-TR" sz="3200" dirty="0" smtClean="0"/>
              <a:t>apma </a:t>
            </a:r>
            <a:r>
              <a:rPr lang="tr-TR" sz="3200" dirty="0"/>
              <a:t>B</a:t>
            </a:r>
            <a:r>
              <a:rPr lang="tr-TR" sz="3200" dirty="0" smtClean="0"/>
              <a:t>ecerisi</a:t>
            </a:r>
            <a:endParaRPr lang="tr-TR" sz="3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2228003"/>
            <a:ext cx="8247416" cy="3630795"/>
          </a:xfrm>
        </p:spPr>
        <p:txBody>
          <a:bodyPr>
            <a:normAutofit/>
          </a:bodyPr>
          <a:lstStyle/>
          <a:p>
            <a:pPr algn="just"/>
            <a:r>
              <a:rPr lang="tr-TR" sz="2800" dirty="0" smtClean="0"/>
              <a:t>Her sunuma, katılımcılarda ilgi uyandırarak öğrenmeye hazırlayacak </a:t>
            </a:r>
            <a:r>
              <a:rPr lang="tr-TR" sz="2800" b="1" dirty="0" smtClean="0"/>
              <a:t>güçlü bir giriş </a:t>
            </a:r>
            <a:r>
              <a:rPr lang="tr-TR" sz="2800" dirty="0" smtClean="0"/>
              <a:t>bölümü ile başlamalı,</a:t>
            </a:r>
          </a:p>
          <a:p>
            <a:r>
              <a:rPr lang="tr-TR" sz="2800" b="1" dirty="0" smtClean="0"/>
              <a:t>Gövde bölümüne </a:t>
            </a:r>
            <a:r>
              <a:rPr lang="tr-TR" sz="2800" dirty="0" smtClean="0"/>
              <a:t>yumuşak bir geçiş olmalı,</a:t>
            </a:r>
          </a:p>
          <a:p>
            <a:pPr lvl="1" algn="just"/>
            <a:r>
              <a:rPr lang="tr-TR" sz="2400" dirty="0" smtClean="0"/>
              <a:t>Bu bölümde, görsel-işitsel araçlarla desteklenmiş bir sunum, demonstrasyon ya da küçük grup etkinlikleri, soru sorma gibi teknikler kullanılarak katılımcıların aktif katılımını sağlamalıdır.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54910212"/>
      </p:ext>
    </p:extLst>
  </p:cSld>
  <p:clrMapOvr>
    <a:masterClrMapping/>
  </p:clrMapOvr>
</p:sld>
</file>

<file path=ppt/theme/theme1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Kar Pay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884</Words>
  <Application>Microsoft Office PowerPoint</Application>
  <PresentationFormat>Ekran Gösterisi (4:3)</PresentationFormat>
  <Paragraphs>193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9" baseType="lpstr">
      <vt:lpstr>Gill Sans MT</vt:lpstr>
      <vt:lpstr>Wingdings 2</vt:lpstr>
      <vt:lpstr>Kar Payı</vt:lpstr>
      <vt:lpstr>ETKİLİ SUNUM TEKNİKLERİ</vt:lpstr>
      <vt:lpstr>Amaç</vt:lpstr>
      <vt:lpstr>PowerPoint Sunusu</vt:lpstr>
      <vt:lpstr>Eğiticinin Özellikleri</vt:lpstr>
      <vt:lpstr>Etkili bir sunum nasıl yapılmalıdır?</vt:lpstr>
      <vt:lpstr>İNTERAKTİF EĞİTİM TEKNİKLERİ</vt:lpstr>
      <vt:lpstr>İNTERAKTİF EĞİTİM TEKNİKLERİ</vt:lpstr>
      <vt:lpstr>İnteraktif eğitim yöntemlerinin etkinliği</vt:lpstr>
      <vt:lpstr>Etkili Sunum Yapma Becerisi</vt:lpstr>
      <vt:lpstr>Etkili Sunum Yapma Becerisi</vt:lpstr>
      <vt:lpstr>Sunum Öncesi Hazırlık</vt:lpstr>
      <vt:lpstr>Taslak bir Sunum Planı hazırlaNMASI</vt:lpstr>
      <vt:lpstr>Sunum Planı nasıl yapılır?</vt:lpstr>
      <vt:lpstr>PowerPoint Sunusu</vt:lpstr>
      <vt:lpstr>Giriş</vt:lpstr>
      <vt:lpstr>Giriş İçin Sunum Teknikleri</vt:lpstr>
      <vt:lpstr>Sözlü İletişim</vt:lpstr>
      <vt:lpstr>Sözsüz İletişim</vt:lpstr>
      <vt:lpstr>Gövde</vt:lpstr>
      <vt:lpstr>Etkili Sunum İçin Öneriler</vt:lpstr>
      <vt:lpstr>Sunumun Geliştirilmesi için yardımcı yöntemler</vt:lpstr>
      <vt:lpstr>GÖRSEL – İŞİTSEL EĞİTİM ARAÇLARININ YARARLARI </vt:lpstr>
      <vt:lpstr>ÖZETLEME</vt:lpstr>
      <vt:lpstr>Özetleme Nasıl Yapılır?</vt:lpstr>
      <vt:lpstr>Etkili bir sunum  yapmak için;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ETKİLİ SUNUM TEKNİKLERİ</dc:title>
  <dc:creator>ERKAY</dc:creator>
  <cp:lastModifiedBy>Aslı</cp:lastModifiedBy>
  <cp:revision>15</cp:revision>
  <dcterms:created xsi:type="dcterms:W3CDTF">2021-03-27T17:58:51Z</dcterms:created>
  <dcterms:modified xsi:type="dcterms:W3CDTF">2023-10-18T07:17:21Z</dcterms:modified>
</cp:coreProperties>
</file>