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0"/>
  </p:notesMasterIdLst>
  <p:sldIdLst>
    <p:sldId id="604" r:id="rId4"/>
    <p:sldId id="611" r:id="rId5"/>
    <p:sldId id="612" r:id="rId6"/>
    <p:sldId id="613" r:id="rId7"/>
    <p:sldId id="614" r:id="rId8"/>
    <p:sldId id="615"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2/28/2020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2/28/2020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2/28/2020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2/28/2020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2/28/2020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2/28/2020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2/28/2020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2/28/2020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404571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2/28/2020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2/28/2020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2/28/2020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2/28/2020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2/28/2020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2074414"/>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13. </a:t>
            </a:r>
            <a:r>
              <a:rPr lang="tr-TR" sz="2800" b="1" dirty="0" smtClean="0">
                <a:latin typeface="Arial" panose="020B0604020202020204" pitchFamily="34" charset="0"/>
                <a:cs typeface="Arial" panose="020B0604020202020204" pitchFamily="34" charset="0"/>
              </a:rPr>
              <a:t>HAFTA</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Biyolojik Korozyon </a:t>
            </a: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4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1" y="1517196"/>
            <a:ext cx="3591419" cy="3847207"/>
          </a:xfrm>
          <a:prstGeom prst="rect">
            <a:avLst/>
          </a:prstGeom>
        </p:spPr>
        <p:txBody>
          <a:bodyPr wrap="square">
            <a:spAutoFit/>
          </a:bodyPr>
          <a:lstStyle/>
          <a:p>
            <a:pPr marL="342900" indent="-342900" algn="just">
              <a:spcBef>
                <a:spcPts val="600"/>
              </a:spcBef>
              <a:spcAft>
                <a:spcPts val="600"/>
              </a:spcAft>
              <a:buClr>
                <a:srgbClr val="000099"/>
              </a:buClr>
              <a:buFont typeface="Wingdings" panose="05000000000000000000" pitchFamily="2" charset="2"/>
              <a:buChar char="q"/>
            </a:pPr>
            <a:r>
              <a:rPr lang="tr-TR" spc="-50" dirty="0" smtClean="0">
                <a:latin typeface="Arial" panose="020B0604020202020204" pitchFamily="34" charset="0"/>
                <a:ea typeface="Trebuchet MS" panose="020B0603020202020204" pitchFamily="34" charset="0"/>
                <a:cs typeface="Arial" panose="020B0604020202020204" pitchFamily="34" charset="0"/>
              </a:rPr>
              <a:t>Biyolojik korozyonun başlıca tipi, atık su yapılarında beton korozyonudur ve bu korozyon, bakteri ve mantarların birkaç türünün </a:t>
            </a:r>
            <a:r>
              <a:rPr lang="tr-TR" spc="-50" dirty="0" err="1" smtClean="0">
                <a:latin typeface="Arial" panose="020B0604020202020204" pitchFamily="34" charset="0"/>
                <a:ea typeface="Trebuchet MS" panose="020B0603020202020204" pitchFamily="34" charset="0"/>
                <a:cs typeface="Arial" panose="020B0604020202020204" pitchFamily="34" charset="0"/>
              </a:rPr>
              <a:t>metobolik</a:t>
            </a:r>
            <a:r>
              <a:rPr lang="tr-TR" spc="-50" dirty="0" smtClean="0">
                <a:latin typeface="Arial" panose="020B0604020202020204" pitchFamily="34" charset="0"/>
                <a:ea typeface="Trebuchet MS" panose="020B0603020202020204" pitchFamily="34" charset="0"/>
                <a:cs typeface="Arial" panose="020B0604020202020204" pitchFamily="34" charset="0"/>
              </a:rPr>
              <a:t> aktivitesi sonucu oluşur. </a:t>
            </a:r>
          </a:p>
          <a:p>
            <a:pPr marL="342900" indent="-342900" algn="just">
              <a:spcBef>
                <a:spcPts val="600"/>
              </a:spcBef>
              <a:spcAft>
                <a:spcPts val="600"/>
              </a:spcAft>
              <a:buClr>
                <a:srgbClr val="000099"/>
              </a:buClr>
              <a:buFont typeface="Wingdings" panose="05000000000000000000" pitchFamily="2" charset="2"/>
              <a:buChar char="q"/>
            </a:pPr>
            <a:r>
              <a:rPr lang="tr-TR" spc="-50" dirty="0" smtClean="0">
                <a:latin typeface="Arial" panose="020B0604020202020204" pitchFamily="34" charset="0"/>
                <a:ea typeface="Trebuchet MS" panose="020B0603020202020204" pitchFamily="34" charset="0"/>
                <a:cs typeface="Arial" panose="020B0604020202020204" pitchFamily="34" charset="0"/>
              </a:rPr>
              <a:t>Atık suda bulunan bu mikroorganizmaların çoğu sülfür ve sülfür içeren bileşikleri okside etme eğilimindedir. Yine de; birkaçı sülfür ve sülfür içeren bileşikleri, hidrojen </a:t>
            </a:r>
            <a:r>
              <a:rPr lang="tr-TR" spc="-50" dirty="0" err="1" smtClean="0">
                <a:latin typeface="Arial" panose="020B0604020202020204" pitchFamily="34" charset="0"/>
                <a:ea typeface="Trebuchet MS" panose="020B0603020202020204" pitchFamily="34" charset="0"/>
                <a:cs typeface="Arial" panose="020B0604020202020204" pitchFamily="34" charset="0"/>
              </a:rPr>
              <a:t>sülfide</a:t>
            </a:r>
            <a:r>
              <a:rPr lang="tr-TR" spc="-50" dirty="0" smtClean="0">
                <a:latin typeface="Arial" panose="020B0604020202020204" pitchFamily="34" charset="0"/>
                <a:ea typeface="Trebuchet MS" panose="020B0603020202020204" pitchFamily="34" charset="0"/>
                <a:cs typeface="Arial" panose="020B0604020202020204" pitchFamily="34" charset="0"/>
              </a:rPr>
              <a:t> (H</a:t>
            </a:r>
            <a:r>
              <a:rPr lang="tr-TR" spc="-50" baseline="-25000" dirty="0" smtClean="0">
                <a:latin typeface="Arial" panose="020B0604020202020204" pitchFamily="34" charset="0"/>
                <a:ea typeface="Trebuchet MS" panose="020B0603020202020204" pitchFamily="34" charset="0"/>
                <a:cs typeface="Arial" panose="020B0604020202020204" pitchFamily="34" charset="0"/>
              </a:rPr>
              <a:t>2</a:t>
            </a:r>
            <a:r>
              <a:rPr lang="tr-TR" spc="-50" dirty="0" smtClean="0">
                <a:latin typeface="Arial" panose="020B0604020202020204" pitchFamily="34" charset="0"/>
                <a:ea typeface="Trebuchet MS" panose="020B0603020202020204" pitchFamily="34" charset="0"/>
                <a:cs typeface="Arial" panose="020B0604020202020204" pitchFamily="34" charset="0"/>
              </a:rPr>
              <a:t>S) indirger</a:t>
            </a:r>
            <a:r>
              <a:rPr lang="tr-TR" spc="-50" dirty="0">
                <a:latin typeface="Arial" panose="020B0604020202020204" pitchFamily="34" charset="0"/>
                <a:ea typeface="Trebuchet MS" panose="020B0603020202020204" pitchFamily="34" charset="0"/>
                <a:cs typeface="Arial" panose="020B0604020202020204" pitchFamily="34" charset="0"/>
              </a:rPr>
              <a:t>.</a:t>
            </a:r>
            <a:endParaRPr lang="tr-TR"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Biyolojik Korozyon</a:t>
            </a:r>
          </a:p>
        </p:txBody>
      </p:sp>
      <p:sp>
        <p:nvSpPr>
          <p:cNvPr id="18" name="object 9"/>
          <p:cNvSpPr/>
          <p:nvPr/>
        </p:nvSpPr>
        <p:spPr>
          <a:xfrm>
            <a:off x="3904500" y="1769600"/>
            <a:ext cx="5040553" cy="33423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9039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1" y="1181958"/>
            <a:ext cx="8517837" cy="4401205"/>
          </a:xfrm>
          <a:prstGeom prst="rect">
            <a:avLst/>
          </a:prstGeom>
        </p:spPr>
        <p:txBody>
          <a:bodyPr wrap="square">
            <a:spAutoFit/>
          </a:bodyPr>
          <a:lstStyle/>
          <a:p>
            <a:pPr marL="342900" indent="-342900" algn="just">
              <a:spcBef>
                <a:spcPts val="600"/>
              </a:spcBef>
              <a:spcAft>
                <a:spcPts val="600"/>
              </a:spcAft>
              <a:buClr>
                <a:srgbClr val="000099"/>
              </a:buClr>
              <a:buFont typeface="Wingdings" panose="05000000000000000000" pitchFamily="2" charset="2"/>
              <a:buChar char="q"/>
            </a:pPr>
            <a:r>
              <a:rPr lang="tr-TR" sz="2000" spc="-50" dirty="0">
                <a:latin typeface="Arial" panose="020B0604020202020204" pitchFamily="34" charset="0"/>
                <a:ea typeface="Trebuchet MS" panose="020B0603020202020204" pitchFamily="34" charset="0"/>
                <a:cs typeface="Arial" panose="020B0604020202020204" pitchFamily="34" charset="0"/>
              </a:rPr>
              <a:t>Uygulamada en çok rastlanan sorunlardan biri, kanalizasyon sistemlerinde görülen ve  asit etkisine yol açan biyolojik oluşumlardır. Genelde evsel atıklar alkalin karakterde olup  betona zarar vermezler. Ancak bu tip atıklar kükürtlü bileşenler içerirler.  Anaerobik  (oksijensiz) ortamda, kanalizasyon atıklarındaki sülfat ve bazı proteinlerden beton için  fazla zararlı olmayan hidrojen sülfit (H</a:t>
            </a:r>
            <a:r>
              <a:rPr lang="tr-TR" sz="2000" spc="-50" baseline="-25000" dirty="0">
                <a:latin typeface="Arial" panose="020B0604020202020204" pitchFamily="34" charset="0"/>
                <a:ea typeface="Trebuchet MS" panose="020B0603020202020204" pitchFamily="34" charset="0"/>
                <a:cs typeface="Arial" panose="020B0604020202020204" pitchFamily="34" charset="0"/>
              </a:rPr>
              <a:t>2</a:t>
            </a:r>
            <a:r>
              <a:rPr lang="tr-TR" sz="2000" spc="-50" dirty="0">
                <a:latin typeface="Arial" panose="020B0604020202020204" pitchFamily="34" charset="0"/>
                <a:ea typeface="Trebuchet MS" panose="020B0603020202020204" pitchFamily="34" charset="0"/>
                <a:cs typeface="Arial" panose="020B0604020202020204" pitchFamily="34" charset="0"/>
              </a:rPr>
              <a:t>S) gelişir. Anaerobik bakteriler havaya gereksinme  duymayan, sülfatların oksijenini alarak yaşayan canlılardır. H</a:t>
            </a:r>
            <a:r>
              <a:rPr lang="tr-TR" sz="2000" spc="-50" baseline="-25000" dirty="0">
                <a:latin typeface="Arial" panose="020B0604020202020204" pitchFamily="34" charset="0"/>
                <a:ea typeface="Trebuchet MS" panose="020B0603020202020204" pitchFamily="34" charset="0"/>
                <a:cs typeface="Arial" panose="020B0604020202020204" pitchFamily="34" charset="0"/>
              </a:rPr>
              <a:t>2</a:t>
            </a:r>
            <a:r>
              <a:rPr lang="tr-TR" sz="2000" spc="-50" dirty="0">
                <a:latin typeface="Arial" panose="020B0604020202020204" pitchFamily="34" charset="0"/>
                <a:ea typeface="Trebuchet MS" panose="020B0603020202020204" pitchFamily="34" charset="0"/>
                <a:cs typeface="Arial" panose="020B0604020202020204" pitchFamily="34" charset="0"/>
              </a:rPr>
              <a:t>S fermantasyonun  göstergesi olup çürük yumurta kokusu yayar. Yüksek sıcaklıklar reaksiyonun hızını artırır.  Ortamın kimyasal dengesi, hareketi, türbülansı gibi etkenlerle H</a:t>
            </a:r>
            <a:r>
              <a:rPr lang="tr-TR" sz="2000" spc="-50" baseline="-25000" dirty="0">
                <a:latin typeface="Arial" panose="020B0604020202020204" pitchFamily="34" charset="0"/>
                <a:ea typeface="Trebuchet MS" panose="020B0603020202020204" pitchFamily="34" charset="0"/>
                <a:cs typeface="Arial" panose="020B0604020202020204" pitchFamily="34" charset="0"/>
              </a:rPr>
              <a:t>2</a:t>
            </a:r>
            <a:r>
              <a:rPr lang="tr-TR" sz="2000" spc="-50" dirty="0">
                <a:latin typeface="Arial" panose="020B0604020202020204" pitchFamily="34" charset="0"/>
                <a:ea typeface="Trebuchet MS" panose="020B0603020202020204" pitchFamily="34" charset="0"/>
                <a:cs typeface="Arial" panose="020B0604020202020204" pitchFamily="34" charset="0"/>
              </a:rPr>
              <a:t>S kanalizasyon suyundan  ayrılır ve kanalizasyon cidarlarındaki nem içinde erir. Ardından aerobik bakteriler  tarafından okside edilerek, sonuçta sülfürik aside ve/veya çimentonun kireci ile birleşip  alçıtaşına dönüşür. Bu yüzden asit etkisi atık su seviyesinin üstünde görülür.</a:t>
            </a: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Biyolojik Korozyon</a:t>
            </a:r>
          </a:p>
        </p:txBody>
      </p:sp>
    </p:spTree>
    <p:extLst>
      <p:ext uri="{BB962C8B-B14F-4D97-AF65-F5344CB8AC3E}">
        <p14:creationId xmlns:p14="http://schemas.microsoft.com/office/powerpoint/2010/main" val="1285222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0" y="1327415"/>
            <a:ext cx="8517837" cy="2862322"/>
          </a:xfrm>
          <a:prstGeom prst="rect">
            <a:avLst/>
          </a:prstGeom>
        </p:spPr>
        <p:txBody>
          <a:bodyPr wrap="square">
            <a:spAutoFit/>
          </a:bodyPr>
          <a:lstStyle/>
          <a:p>
            <a:pPr marL="342900" indent="-342900" algn="just">
              <a:spcBef>
                <a:spcPts val="600"/>
              </a:spcBef>
              <a:spcAft>
                <a:spcPts val="600"/>
              </a:spcAft>
              <a:buClr>
                <a:srgbClr val="000099"/>
              </a:buClr>
              <a:buFont typeface="Wingdings" panose="05000000000000000000" pitchFamily="2" charset="2"/>
              <a:buChar char="q"/>
            </a:pPr>
            <a:r>
              <a:rPr lang="tr-TR" sz="2000" spc="-50" dirty="0" err="1" smtClean="0">
                <a:latin typeface="Arial" panose="020B0604020202020204" pitchFamily="34" charset="0"/>
                <a:ea typeface="Trebuchet MS" panose="020B0603020202020204" pitchFamily="34" charset="0"/>
                <a:cs typeface="Arial" panose="020B0604020202020204" pitchFamily="34" charset="0"/>
              </a:rPr>
              <a:t>A</a:t>
            </a:r>
            <a:r>
              <a:rPr lang="tr-TR" sz="2000" spc="-50" dirty="0" err="1">
                <a:latin typeface="Arial" panose="020B0604020202020204" pitchFamily="34" charset="0"/>
                <a:ea typeface="Trebuchet MS" panose="020B0603020202020204" pitchFamily="34" charset="0"/>
                <a:cs typeface="Arial" panose="020B0604020202020204" pitchFamily="34" charset="0"/>
              </a:rPr>
              <a:t>aerobik</a:t>
            </a:r>
            <a:r>
              <a:rPr lang="tr-TR" sz="2000" spc="-50" dirty="0">
                <a:latin typeface="Arial" panose="020B0604020202020204" pitchFamily="34" charset="0"/>
                <a:ea typeface="Trebuchet MS" panose="020B0603020202020204" pitchFamily="34" charset="0"/>
                <a:cs typeface="Arial" panose="020B0604020202020204" pitchFamily="34" charset="0"/>
              </a:rPr>
              <a:t> koşullar altında (çok düşük oksijen seviyeleri) atık sudaki sülfür bileşikleri, bakteriyel </a:t>
            </a:r>
            <a:r>
              <a:rPr lang="tr-TR" sz="2000" spc="-50" dirty="0" smtClean="0">
                <a:latin typeface="Arial" panose="020B0604020202020204" pitchFamily="34" charset="0"/>
                <a:ea typeface="Trebuchet MS" panose="020B0603020202020204" pitchFamily="34" charset="0"/>
                <a:cs typeface="Arial" panose="020B0604020202020204" pitchFamily="34" charset="0"/>
              </a:rPr>
              <a:t>harekede sülfitlere indirgenir. </a:t>
            </a:r>
          </a:p>
          <a:p>
            <a:pPr marL="342900" indent="-342900" algn="just">
              <a:spcBef>
                <a:spcPts val="600"/>
              </a:spcBef>
              <a:spcAft>
                <a:spcPts val="600"/>
              </a:spcAft>
              <a:buClr>
                <a:srgbClr val="000099"/>
              </a:buClr>
              <a:buFont typeface="Wingdings" panose="05000000000000000000" pitchFamily="2" charset="2"/>
              <a:buChar char="q"/>
            </a:pPr>
            <a:r>
              <a:rPr lang="tr-TR" sz="2000" spc="-50" dirty="0" smtClean="0">
                <a:latin typeface="Arial" panose="020B0604020202020204" pitchFamily="34" charset="0"/>
                <a:ea typeface="Trebuchet MS" panose="020B0603020202020204" pitchFamily="34" charset="0"/>
                <a:cs typeface="Arial" panose="020B0604020202020204" pitchFamily="34" charset="0"/>
              </a:rPr>
              <a:t>Hidrojen </a:t>
            </a:r>
            <a:r>
              <a:rPr lang="tr-TR" sz="2000" spc="-50" dirty="0" err="1" smtClean="0">
                <a:latin typeface="Arial" panose="020B0604020202020204" pitchFamily="34" charset="0"/>
                <a:ea typeface="Trebuchet MS" panose="020B0603020202020204" pitchFamily="34" charset="0"/>
                <a:cs typeface="Arial" panose="020B0604020202020204" pitchFamily="34" charset="0"/>
              </a:rPr>
              <a:t>sülfitgazı</a:t>
            </a:r>
            <a:r>
              <a:rPr lang="tr-TR" sz="2000" spc="-50" dirty="0" smtClean="0">
                <a:latin typeface="Arial" panose="020B0604020202020204" pitchFamily="34" charset="0"/>
                <a:ea typeface="Trebuchet MS" panose="020B0603020202020204" pitchFamily="34" charset="0"/>
                <a:cs typeface="Arial" panose="020B0604020202020204" pitchFamily="34" charset="0"/>
              </a:rPr>
              <a:t>, borularda su seviyesi üzerinde yoğunlaşan nem içinde erir ve aerobik koşullar altında (yüksek oksijen seviyeleri) erimiş hidrojen sülfit, sülfürik aside (H</a:t>
            </a:r>
            <a:r>
              <a:rPr lang="tr-TR" sz="2000" spc="-50" baseline="-25000" dirty="0" smtClean="0">
                <a:latin typeface="Arial" panose="020B0604020202020204" pitchFamily="34" charset="0"/>
                <a:ea typeface="Trebuchet MS" panose="020B0603020202020204" pitchFamily="34" charset="0"/>
                <a:cs typeface="Arial" panose="020B0604020202020204" pitchFamily="34" charset="0"/>
              </a:rPr>
              <a:t>2</a:t>
            </a:r>
            <a:r>
              <a:rPr lang="tr-TR" sz="2000" spc="-50" dirty="0" smtClean="0">
                <a:latin typeface="Arial" panose="020B0604020202020204" pitchFamily="34" charset="0"/>
                <a:ea typeface="Trebuchet MS" panose="020B0603020202020204" pitchFamily="34" charset="0"/>
                <a:cs typeface="Arial" panose="020B0604020202020204" pitchFamily="34" charset="0"/>
              </a:rPr>
              <a:t>SO</a:t>
            </a:r>
            <a:r>
              <a:rPr lang="tr-TR" sz="2000" spc="-50" baseline="-25000" dirty="0">
                <a:latin typeface="Arial" panose="020B0604020202020204" pitchFamily="34" charset="0"/>
                <a:ea typeface="Trebuchet MS" panose="020B0603020202020204" pitchFamily="34" charset="0"/>
                <a:cs typeface="Arial" panose="020B0604020202020204" pitchFamily="34" charset="0"/>
              </a:rPr>
              <a:t>4</a:t>
            </a:r>
            <a:r>
              <a:rPr lang="tr-TR" sz="2000" spc="-50" dirty="0" smtClean="0">
                <a:latin typeface="Arial" panose="020B0604020202020204" pitchFamily="34" charset="0"/>
                <a:ea typeface="Trebuchet MS" panose="020B0603020202020204" pitchFamily="34" charset="0"/>
                <a:cs typeface="Arial" panose="020B0604020202020204" pitchFamily="34" charset="0"/>
              </a:rPr>
              <a:t>) sülfür-oksitleyen bakteri tarafından dönüştürülür. Betona yüksek derecede agresif olan bu asit, beton içine emilebilir ve atık su strüktürlerinin hızlıca tahribi başlar. </a:t>
            </a:r>
            <a:endParaRPr lang="tr-TR" sz="2000" spc="-50" dirty="0">
              <a:latin typeface="Arial" panose="020B0604020202020204" pitchFamily="34" charset="0"/>
              <a:ea typeface="Trebuchet MS" panose="020B0603020202020204" pitchFamily="34" charset="0"/>
              <a:cs typeface="Arial" panose="020B0604020202020204" pitchFamily="34" charset="0"/>
            </a:endParaRPr>
          </a:p>
          <a:p>
            <a:pPr marL="342900" indent="-342900" algn="just">
              <a:spcBef>
                <a:spcPts val="600"/>
              </a:spcBef>
              <a:spcAft>
                <a:spcPts val="600"/>
              </a:spcAft>
              <a:buClr>
                <a:srgbClr val="000099"/>
              </a:buClr>
              <a:buFont typeface="Wingdings" panose="05000000000000000000" pitchFamily="2" charset="2"/>
              <a:buChar char="q"/>
            </a:pPr>
            <a:endParaRPr lang="tr-TR" sz="2000" spc="-50" dirty="0" smtClean="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Biyolojik Korozyon</a:t>
            </a:r>
          </a:p>
        </p:txBody>
      </p:sp>
    </p:spTree>
    <p:extLst>
      <p:ext uri="{BB962C8B-B14F-4D97-AF65-F5344CB8AC3E}">
        <p14:creationId xmlns:p14="http://schemas.microsoft.com/office/powerpoint/2010/main" val="256148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0" y="1327415"/>
            <a:ext cx="8517837" cy="3323987"/>
          </a:xfrm>
          <a:prstGeom prst="rect">
            <a:avLst/>
          </a:prstGeom>
        </p:spPr>
        <p:txBody>
          <a:bodyPr wrap="square">
            <a:spAutoFit/>
          </a:bodyPr>
          <a:lstStyle/>
          <a:p>
            <a:pPr marL="342900" indent="-342900" algn="just">
              <a:spcBef>
                <a:spcPts val="600"/>
              </a:spcBef>
              <a:spcAft>
                <a:spcPts val="600"/>
              </a:spcAft>
              <a:buClr>
                <a:srgbClr val="000099"/>
              </a:buClr>
              <a:buFont typeface="Wingdings" panose="05000000000000000000" pitchFamily="2" charset="2"/>
              <a:buChar char="q"/>
            </a:pPr>
            <a:r>
              <a:rPr lang="tr-TR" sz="2000" spc="-50" dirty="0" smtClean="0">
                <a:latin typeface="Arial" panose="020B0604020202020204" pitchFamily="34" charset="0"/>
                <a:ea typeface="Trebuchet MS" panose="020B0603020202020204" pitchFamily="34" charset="0"/>
                <a:cs typeface="Arial" panose="020B0604020202020204" pitchFamily="34" charset="0"/>
              </a:rPr>
              <a:t>Bakteriyel zararı teşvik eden bazı fiziksel ve kimyasal koşullar;</a:t>
            </a:r>
          </a:p>
          <a:p>
            <a:pPr marL="457200" indent="-457200" algn="just">
              <a:spcBef>
                <a:spcPts val="600"/>
              </a:spcBef>
              <a:spcAft>
                <a:spcPts val="600"/>
              </a:spcAft>
              <a:buClr>
                <a:srgbClr val="000099"/>
              </a:buClr>
              <a:buFont typeface="+mj-lt"/>
              <a:buAutoNum type="arabicPeriod"/>
            </a:pPr>
            <a:r>
              <a:rPr lang="tr-TR" sz="2000" spc="-50" dirty="0">
                <a:latin typeface="Arial" panose="020B0604020202020204" pitchFamily="34" charset="0"/>
                <a:ea typeface="Trebuchet MS" panose="020B0603020202020204" pitchFamily="34" charset="0"/>
                <a:cs typeface="Arial" panose="020B0604020202020204" pitchFamily="34" charset="0"/>
              </a:rPr>
              <a:t>Biyolojik aktivite için optimum noktada atık su sıcaklıkları (35°C-39°C/95°F- 102°F),</a:t>
            </a:r>
          </a:p>
          <a:p>
            <a:pPr marL="457200" indent="-457200" algn="just">
              <a:spcBef>
                <a:spcPts val="600"/>
              </a:spcBef>
              <a:spcAft>
                <a:spcPts val="600"/>
              </a:spcAft>
              <a:buClr>
                <a:srgbClr val="000099"/>
              </a:buClr>
              <a:buFont typeface="+mj-lt"/>
              <a:buAutoNum type="arabicPeriod"/>
            </a:pPr>
            <a:r>
              <a:rPr lang="tr-TR" sz="2000" spc="-50" dirty="0">
                <a:latin typeface="Arial" panose="020B0604020202020204" pitchFamily="34" charset="0"/>
                <a:ea typeface="Trebuchet MS" panose="020B0603020202020204" pitchFamily="34" charset="0"/>
                <a:cs typeface="Arial" panose="020B0604020202020204" pitchFamily="34" charset="0"/>
              </a:rPr>
              <a:t>Atık su ve endüstriyel atıklarda sülfür veya sülfür kaynağının bulunması,</a:t>
            </a:r>
          </a:p>
          <a:p>
            <a:pPr marL="457200" indent="-457200" algn="just">
              <a:spcBef>
                <a:spcPts val="600"/>
              </a:spcBef>
              <a:spcAft>
                <a:spcPts val="600"/>
              </a:spcAft>
              <a:buClr>
                <a:srgbClr val="000099"/>
              </a:buClr>
              <a:buFont typeface="+mj-lt"/>
              <a:buAutoNum type="arabicPeriod"/>
            </a:pPr>
            <a:r>
              <a:rPr lang="tr-TR" sz="2000" spc="-50" dirty="0">
                <a:latin typeface="Arial" panose="020B0604020202020204" pitchFamily="34" charset="0"/>
                <a:ea typeface="Trebuchet MS" panose="020B0603020202020204" pitchFamily="34" charset="0"/>
                <a:cs typeface="Arial" panose="020B0604020202020204" pitchFamily="34" charset="0"/>
              </a:rPr>
              <a:t>Durgun ve tembel akma koşullarına bağlı atık suyun mikroplu hale geldiği bir sistem,</a:t>
            </a:r>
          </a:p>
          <a:p>
            <a:pPr marL="457200" indent="-457200" algn="just">
              <a:spcBef>
                <a:spcPts val="600"/>
              </a:spcBef>
              <a:spcAft>
                <a:spcPts val="600"/>
              </a:spcAft>
              <a:buClr>
                <a:srgbClr val="000099"/>
              </a:buClr>
              <a:buFont typeface="+mj-lt"/>
              <a:buAutoNum type="arabicPeriod"/>
            </a:pPr>
            <a:r>
              <a:rPr lang="tr-TR" sz="2000" spc="-50" dirty="0" err="1">
                <a:latin typeface="Arial" panose="020B0604020202020204" pitchFamily="34" charset="0"/>
                <a:ea typeface="Trebuchet MS" panose="020B0603020202020204" pitchFamily="34" charset="0"/>
                <a:cs typeface="Arial" panose="020B0604020202020204" pitchFamily="34" charset="0"/>
              </a:rPr>
              <a:t>Vantilasyon</a:t>
            </a:r>
            <a:r>
              <a:rPr lang="tr-TR" sz="2000" spc="-50" dirty="0">
                <a:latin typeface="Arial" panose="020B0604020202020204" pitchFamily="34" charset="0"/>
                <a:ea typeface="Trebuchet MS" panose="020B0603020202020204" pitchFamily="34" charset="0"/>
                <a:cs typeface="Arial" panose="020B0604020202020204" pitchFamily="34" charset="0"/>
              </a:rPr>
              <a:t> eksiği.</a:t>
            </a:r>
          </a:p>
          <a:p>
            <a:pPr marL="342900" indent="-342900" algn="just">
              <a:spcBef>
                <a:spcPts val="600"/>
              </a:spcBef>
              <a:spcAft>
                <a:spcPts val="600"/>
              </a:spcAft>
              <a:buClr>
                <a:srgbClr val="000099"/>
              </a:buClr>
              <a:buFont typeface="Wingdings" panose="05000000000000000000" pitchFamily="2" charset="2"/>
              <a:buChar char="q"/>
            </a:pPr>
            <a:endParaRPr lang="tr-TR" sz="2000" spc="-50" dirty="0" smtClean="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Biyolojik Korozyon</a:t>
            </a:r>
          </a:p>
        </p:txBody>
      </p:sp>
    </p:spTree>
    <p:extLst>
      <p:ext uri="{BB962C8B-B14F-4D97-AF65-F5344CB8AC3E}">
        <p14:creationId xmlns:p14="http://schemas.microsoft.com/office/powerpoint/2010/main" val="1077634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1" y="1517196"/>
            <a:ext cx="3591419" cy="4555093"/>
          </a:xfrm>
          <a:prstGeom prst="rect">
            <a:avLst/>
          </a:prstGeom>
        </p:spPr>
        <p:txBody>
          <a:bodyPr wrap="square">
            <a:spAutoFit/>
          </a:bodyPr>
          <a:lstStyle/>
          <a:p>
            <a:pPr marL="342900" indent="-342900" algn="just">
              <a:spcBef>
                <a:spcPts val="600"/>
              </a:spcBef>
              <a:spcAft>
                <a:spcPts val="600"/>
              </a:spcAft>
              <a:buClr>
                <a:srgbClr val="000099"/>
              </a:buClr>
              <a:buFont typeface="Wingdings" panose="05000000000000000000" pitchFamily="2" charset="2"/>
              <a:buChar char="q"/>
            </a:pPr>
            <a:r>
              <a:rPr lang="tr-TR" spc="-50" dirty="0" smtClean="0">
                <a:latin typeface="Arial" panose="020B0604020202020204" pitchFamily="34" charset="0"/>
                <a:ea typeface="Trebuchet MS" panose="020B0603020202020204" pitchFamily="34" charset="0"/>
                <a:cs typeface="Arial" panose="020B0604020202020204" pitchFamily="34" charset="0"/>
              </a:rPr>
              <a:t>Deniz yapılarında da biyolojik korozyondan söz edilebilir. Büyük canlılar arasında bir tür deniz yumuşakçaları, kireç taşını delip tüketerek hasar oluşturmaktadır.</a:t>
            </a:r>
          </a:p>
          <a:p>
            <a:pPr marL="342900" indent="-342900" algn="just">
              <a:spcBef>
                <a:spcPts val="600"/>
              </a:spcBef>
              <a:spcAft>
                <a:spcPts val="600"/>
              </a:spcAft>
              <a:buClr>
                <a:srgbClr val="000099"/>
              </a:buClr>
              <a:buFont typeface="Wingdings" panose="05000000000000000000" pitchFamily="2" charset="2"/>
              <a:buChar char="q"/>
            </a:pPr>
            <a:r>
              <a:rPr lang="tr-TR" spc="-50" dirty="0" smtClean="0">
                <a:latin typeface="Arial" panose="020B0604020202020204" pitchFamily="34" charset="0"/>
                <a:ea typeface="Trebuchet MS" panose="020B0603020202020204" pitchFamily="34" charset="0"/>
                <a:cs typeface="Arial" panose="020B0604020202020204" pitchFamily="34" charset="0"/>
              </a:rPr>
              <a:t>Bunların açtıkları delikler 30 mm derinliğe kadar inebilmektedir. Kalker kökenli agrega kullanarak yapılan betonlar, bu canlılar açısından iyi bir yaşam ortamıdır. İran körfezinde ve Arap Yarımadası kıyılarında bu hayvanlara rastlanmaktadır</a:t>
            </a:r>
            <a:r>
              <a:rPr lang="tr-TR" spc="-50" dirty="0">
                <a:latin typeface="Arial" panose="020B0604020202020204" pitchFamily="34" charset="0"/>
                <a:ea typeface="Trebuchet MS" panose="020B0603020202020204" pitchFamily="34" charset="0"/>
                <a:cs typeface="Arial" panose="020B0604020202020204" pitchFamily="34" charset="0"/>
              </a:rPr>
              <a:t>.</a:t>
            </a:r>
            <a:endParaRPr lang="tr-TR" spc="-50" dirty="0" smtClean="0">
              <a:latin typeface="Arial" panose="020B0604020202020204" pitchFamily="34" charset="0"/>
              <a:ea typeface="Trebuchet MS" panose="020B0603020202020204" pitchFamily="34" charset="0"/>
              <a:cs typeface="Arial" panose="020B0604020202020204" pitchFamily="34" charset="0"/>
            </a:endParaRPr>
          </a:p>
          <a:p>
            <a:pPr marL="342900" indent="-342900" algn="just">
              <a:spcBef>
                <a:spcPts val="600"/>
              </a:spcBef>
              <a:spcAft>
                <a:spcPts val="600"/>
              </a:spcAft>
              <a:buClr>
                <a:srgbClr val="000099"/>
              </a:buClr>
              <a:buFont typeface="Wingdings" panose="05000000000000000000" pitchFamily="2" charset="2"/>
              <a:buChar char="q"/>
            </a:pPr>
            <a:endParaRPr lang="tr-TR"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Biyolojik Korozyon</a:t>
            </a:r>
          </a:p>
        </p:txBody>
      </p:sp>
      <p:sp>
        <p:nvSpPr>
          <p:cNvPr id="6" name="object 4"/>
          <p:cNvSpPr/>
          <p:nvPr/>
        </p:nvSpPr>
        <p:spPr>
          <a:xfrm>
            <a:off x="4330918" y="2079129"/>
            <a:ext cx="4500000" cy="26587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5441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12586</TotalTime>
  <Words>380</Words>
  <Application>Microsoft Office PowerPoint</Application>
  <PresentationFormat>Ekran Gösterisi (4:3)</PresentationFormat>
  <Paragraphs>21</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6</vt:i4>
      </vt:variant>
    </vt:vector>
  </HeadingPairs>
  <TitlesOfParts>
    <vt:vector size="14" baseType="lpstr">
      <vt:lpstr>MS PGothic</vt:lpstr>
      <vt:lpstr>Arial</vt:lpstr>
      <vt:lpstr>Calibri</vt:lpstr>
      <vt:lpstr>Trebuchet MS</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tasinmaz</cp:lastModifiedBy>
  <cp:revision>817</cp:revision>
  <cp:lastPrinted>2016-10-24T07:53:35Z</cp:lastPrinted>
  <dcterms:created xsi:type="dcterms:W3CDTF">2016-09-18T09:35:24Z</dcterms:created>
  <dcterms:modified xsi:type="dcterms:W3CDTF">2020-02-28T12:53:23Z</dcterms:modified>
</cp:coreProperties>
</file>