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9" r:id="rId3"/>
    <p:sldId id="303" r:id="rId4"/>
    <p:sldId id="304" r:id="rId5"/>
    <p:sldId id="305" r:id="rId6"/>
    <p:sldId id="319" r:id="rId7"/>
    <p:sldId id="317" r:id="rId8"/>
    <p:sldId id="318" r:id="rId9"/>
    <p:sldId id="306" r:id="rId10"/>
    <p:sldId id="321" r:id="rId11"/>
    <p:sldId id="320" r:id="rId12"/>
    <p:sldId id="322" r:id="rId13"/>
    <p:sldId id="323" r:id="rId14"/>
    <p:sldId id="324" r:id="rId15"/>
    <p:sldId id="307" r:id="rId16"/>
    <p:sldId id="325" r:id="rId17"/>
    <p:sldId id="308" r:id="rId18"/>
    <p:sldId id="350" r:id="rId19"/>
  </p:sldIdLst>
  <p:sldSz cx="12192000" cy="6858000"/>
  <p:notesSz cx="12192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3"/>
    <p:restoredTop sz="93077"/>
  </p:normalViewPr>
  <p:slideViewPr>
    <p:cSldViewPr>
      <p:cViewPr varScale="1">
        <p:scale>
          <a:sx n="59" d="100"/>
          <a:sy n="59" d="100"/>
        </p:scale>
        <p:origin x="1024"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255346" y="2750337"/>
            <a:ext cx="1171888" cy="1356442"/>
          </a:xfrm>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41626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11309"/>
            <a:ext cx="1154151" cy="1090789"/>
          </a:xfrm>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10365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11615"/>
            <a:ext cx="1154151" cy="1090789"/>
          </a:xfrm>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91496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09925"/>
            <a:ext cx="1154151" cy="1090789"/>
          </a:xfrm>
        </p:spPr>
        <p:txBody>
          <a:bodyPr/>
          <a:lstStyle/>
          <a:p>
            <a:fld id="{B6F15528-21DE-4FAA-801E-634DDDAF4B2B}" type="slidenum">
              <a:rPr lang="tr-TR" smtClean="0"/>
              <a:t>‹#›</a:t>
            </a:fld>
            <a:endParaRPr lang="tr-T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227721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09925"/>
            <a:ext cx="1154151" cy="1090789"/>
          </a:xfrm>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549429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12/13/19</a:t>
            </a:fld>
            <a:endParaRPr lang="en-US"/>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36119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12/13/19</a:t>
            </a:fld>
            <a:endParaRPr lang="en-US"/>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023562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341288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D8BD707-D9CF-40AE-B4C6-C98DA3205C09}" type="datetimeFigureOut">
              <a:rPr lang="en-US" smtClean="0"/>
              <a:t>12/13/19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tr-T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6F15528-21DE-4FAA-801E-634DDDAF4B2B}" type="slidenum">
              <a:rPr lang="tr-TR" smtClean="0"/>
              <a:t>‹#›</a:t>
            </a:fld>
            <a:endParaRPr lang="tr-TR"/>
          </a:p>
        </p:txBody>
      </p:sp>
    </p:spTree>
    <p:extLst>
      <p:ext uri="{BB962C8B-B14F-4D97-AF65-F5344CB8AC3E}">
        <p14:creationId xmlns:p14="http://schemas.microsoft.com/office/powerpoint/2010/main" val="2355618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6012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93366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729455" y="2869895"/>
            <a:ext cx="1154151" cy="1090789"/>
          </a:xfrm>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59629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18283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80322" y="3030008"/>
            <a:ext cx="4698355" cy="2906179"/>
          </a:xfrm>
        </p:spPr>
        <p:txBody>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5594123" y="3030008"/>
            <a:ext cx="4700059" cy="2906179"/>
          </a:xfrm>
        </p:spPr>
        <p:txBody>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12/13/19</a:t>
            </a:fld>
            <a:endParaRPr lang="en-US"/>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84653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12/13/19</a:t>
            </a:fld>
            <a:endParaRPr lang="en-US"/>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614214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D8BD707-D9CF-40AE-B4C6-C98DA3205C09}" type="datetimeFigureOut">
              <a:rPr lang="en-US" smtClean="0"/>
              <a:t>12/13/19</a:t>
            </a:fld>
            <a:endParaRPr lang="en-US"/>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29408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224975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583982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8BD707-D9CF-40AE-B4C6-C98DA3205C09}" type="datetimeFigureOut">
              <a:rPr lang="en-US" smtClean="0"/>
              <a:t>12/13/19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6F15528-21DE-4FAA-801E-634DDDAF4B2B}" type="slidenum">
              <a:rPr lang="tr-TR" smtClean="0"/>
              <a:t>‹#›</a:t>
            </a:fld>
            <a:endParaRPr lang="tr-TR"/>
          </a:p>
        </p:txBody>
      </p:sp>
    </p:spTree>
    <p:extLst>
      <p:ext uri="{BB962C8B-B14F-4D97-AF65-F5344CB8AC3E}">
        <p14:creationId xmlns:p14="http://schemas.microsoft.com/office/powerpoint/2010/main" val="630784604"/>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ilto:nbtecer@ankara.edu.t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2188952" cy="144170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664881" y="1415897"/>
            <a:ext cx="8597265" cy="1319530"/>
          </a:xfrm>
          <a:custGeom>
            <a:avLst/>
            <a:gdLst/>
            <a:ahLst/>
            <a:cxnLst/>
            <a:rect l="l" t="t" r="r" b="b"/>
            <a:pathLst>
              <a:path w="8597265" h="1319530">
                <a:moveTo>
                  <a:pt x="0" y="219862"/>
                </a:moveTo>
                <a:lnTo>
                  <a:pt x="4466" y="175552"/>
                </a:lnTo>
                <a:lnTo>
                  <a:pt x="17277" y="134281"/>
                </a:lnTo>
                <a:lnTo>
                  <a:pt x="37548" y="96935"/>
                </a:lnTo>
                <a:lnTo>
                  <a:pt x="64396" y="64396"/>
                </a:lnTo>
                <a:lnTo>
                  <a:pt x="96935" y="37549"/>
                </a:lnTo>
                <a:lnTo>
                  <a:pt x="134281" y="17277"/>
                </a:lnTo>
                <a:lnTo>
                  <a:pt x="175552" y="4466"/>
                </a:lnTo>
                <a:lnTo>
                  <a:pt x="219862" y="0"/>
                </a:lnTo>
                <a:lnTo>
                  <a:pt x="8376814" y="0"/>
                </a:lnTo>
                <a:lnTo>
                  <a:pt x="8421122" y="4466"/>
                </a:lnTo>
                <a:lnTo>
                  <a:pt x="8462392" y="17277"/>
                </a:lnTo>
                <a:lnTo>
                  <a:pt x="8499738" y="37549"/>
                </a:lnTo>
                <a:lnTo>
                  <a:pt x="8532277" y="64396"/>
                </a:lnTo>
                <a:lnTo>
                  <a:pt x="8559124" y="96935"/>
                </a:lnTo>
                <a:lnTo>
                  <a:pt x="8579396" y="134281"/>
                </a:lnTo>
                <a:lnTo>
                  <a:pt x="8592207" y="175552"/>
                </a:lnTo>
                <a:lnTo>
                  <a:pt x="8596674" y="219862"/>
                </a:lnTo>
                <a:lnTo>
                  <a:pt x="8596674" y="1099310"/>
                </a:lnTo>
                <a:lnTo>
                  <a:pt x="8592207" y="1143621"/>
                </a:lnTo>
                <a:lnTo>
                  <a:pt x="8579396" y="1184893"/>
                </a:lnTo>
                <a:lnTo>
                  <a:pt x="8559124" y="1222241"/>
                </a:lnTo>
                <a:lnTo>
                  <a:pt x="8532277" y="1254781"/>
                </a:lnTo>
                <a:lnTo>
                  <a:pt x="8499738" y="1281630"/>
                </a:lnTo>
                <a:lnTo>
                  <a:pt x="8462392" y="1301902"/>
                </a:lnTo>
                <a:lnTo>
                  <a:pt x="8421122" y="1314713"/>
                </a:lnTo>
                <a:lnTo>
                  <a:pt x="8376814" y="1319180"/>
                </a:lnTo>
                <a:lnTo>
                  <a:pt x="219862" y="1319180"/>
                </a:lnTo>
                <a:lnTo>
                  <a:pt x="175552" y="1314713"/>
                </a:lnTo>
                <a:lnTo>
                  <a:pt x="134281" y="1301902"/>
                </a:lnTo>
                <a:lnTo>
                  <a:pt x="96935" y="1281630"/>
                </a:lnTo>
                <a:lnTo>
                  <a:pt x="64396" y="1254781"/>
                </a:lnTo>
                <a:lnTo>
                  <a:pt x="37548" y="1222241"/>
                </a:lnTo>
                <a:lnTo>
                  <a:pt x="17277" y="1184893"/>
                </a:lnTo>
                <a:lnTo>
                  <a:pt x="4466" y="1143621"/>
                </a:lnTo>
                <a:lnTo>
                  <a:pt x="0" y="1099310"/>
                </a:lnTo>
                <a:lnTo>
                  <a:pt x="0" y="219862"/>
                </a:lnTo>
                <a:close/>
              </a:path>
            </a:pathLst>
          </a:custGeom>
          <a:ln w="12700">
            <a:solidFill>
              <a:srgbClr val="FE801A"/>
            </a:solidFill>
          </a:ln>
        </p:spPr>
        <p:txBody>
          <a:bodyPr wrap="square" lIns="0" tIns="0" rIns="0" bIns="0" rtlCol="0"/>
          <a:lstStyle/>
          <a:p>
            <a:endParaRPr/>
          </a:p>
        </p:txBody>
      </p:sp>
      <p:sp>
        <p:nvSpPr>
          <p:cNvPr id="5" name="object 5"/>
          <p:cNvSpPr txBox="1">
            <a:spLocks noGrp="1"/>
          </p:cNvSpPr>
          <p:nvPr>
            <p:ph type="title"/>
          </p:nvPr>
        </p:nvSpPr>
        <p:spPr>
          <a:xfrm>
            <a:off x="2131466" y="1602231"/>
            <a:ext cx="7665084" cy="863600"/>
          </a:xfrm>
          <a:prstGeom prst="rect">
            <a:avLst/>
          </a:prstGeom>
        </p:spPr>
        <p:txBody>
          <a:bodyPr vert="horz" wrap="square" lIns="0" tIns="12700" rIns="0" bIns="0" rtlCol="0">
            <a:spAutoFit/>
          </a:bodyPr>
          <a:lstStyle/>
          <a:p>
            <a:pPr marL="12700" algn="ctr">
              <a:lnSpc>
                <a:spcPct val="100000"/>
              </a:lnSpc>
              <a:spcBef>
                <a:spcPts val="100"/>
              </a:spcBef>
            </a:pPr>
            <a:r>
              <a:rPr sz="5500" spc="-225" dirty="0">
                <a:solidFill>
                  <a:srgbClr val="92D050"/>
                </a:solidFill>
              </a:rPr>
              <a:t>GENEL</a:t>
            </a:r>
            <a:r>
              <a:rPr sz="5500" spc="-465" dirty="0">
                <a:solidFill>
                  <a:srgbClr val="92D050"/>
                </a:solidFill>
              </a:rPr>
              <a:t> </a:t>
            </a:r>
            <a:r>
              <a:rPr sz="5500" spc="-280" dirty="0">
                <a:solidFill>
                  <a:srgbClr val="92D050"/>
                </a:solidFill>
              </a:rPr>
              <a:t>MİKROBİYOLOJİ</a:t>
            </a:r>
            <a:endParaRPr sz="5500" dirty="0"/>
          </a:p>
        </p:txBody>
      </p:sp>
      <p:sp>
        <p:nvSpPr>
          <p:cNvPr id="6" name="object 6"/>
          <p:cNvSpPr txBox="1"/>
          <p:nvPr/>
        </p:nvSpPr>
        <p:spPr>
          <a:xfrm>
            <a:off x="2702260" y="3564178"/>
            <a:ext cx="6522505" cy="2465070"/>
          </a:xfrm>
          <a:prstGeom prst="rect">
            <a:avLst/>
          </a:prstGeom>
        </p:spPr>
        <p:txBody>
          <a:bodyPr vert="horz" wrap="square" lIns="0" tIns="173990" rIns="0" bIns="0" rtlCol="0">
            <a:spAutoFit/>
          </a:bodyPr>
          <a:lstStyle/>
          <a:p>
            <a:pPr marL="12700" algn="ctr">
              <a:lnSpc>
                <a:spcPct val="100000"/>
              </a:lnSpc>
              <a:spcBef>
                <a:spcPts val="1370"/>
              </a:spcBef>
            </a:pPr>
            <a:r>
              <a:rPr sz="3600" spc="-175" dirty="0">
                <a:solidFill>
                  <a:srgbClr val="FFFFFF"/>
                </a:solidFill>
                <a:latin typeface="Verdana"/>
                <a:cs typeface="Verdana"/>
              </a:rPr>
              <a:t>NİLGÜN </a:t>
            </a:r>
            <a:r>
              <a:rPr sz="3600" spc="-215" dirty="0">
                <a:solidFill>
                  <a:srgbClr val="FFFFFF"/>
                </a:solidFill>
                <a:latin typeface="Verdana"/>
                <a:cs typeface="Verdana"/>
              </a:rPr>
              <a:t>BAŞAK</a:t>
            </a:r>
            <a:r>
              <a:rPr sz="3600" spc="-440" dirty="0">
                <a:solidFill>
                  <a:srgbClr val="FFFFFF"/>
                </a:solidFill>
                <a:latin typeface="Verdana"/>
                <a:cs typeface="Verdana"/>
              </a:rPr>
              <a:t> </a:t>
            </a:r>
            <a:r>
              <a:rPr sz="3600" spc="-260" dirty="0">
                <a:solidFill>
                  <a:srgbClr val="FFFFFF"/>
                </a:solidFill>
                <a:latin typeface="Verdana"/>
                <a:cs typeface="Verdana"/>
              </a:rPr>
              <a:t>TECER</a:t>
            </a:r>
            <a:endParaRPr sz="3600" dirty="0">
              <a:latin typeface="Verdana"/>
              <a:cs typeface="Verdana"/>
            </a:endParaRPr>
          </a:p>
          <a:p>
            <a:pPr marL="927735" marR="920750" indent="635" algn="ctr">
              <a:lnSpc>
                <a:spcPct val="128200"/>
              </a:lnSpc>
              <a:spcBef>
                <a:spcPts val="30"/>
              </a:spcBef>
            </a:pPr>
            <a:r>
              <a:rPr sz="2200" spc="-105" dirty="0">
                <a:solidFill>
                  <a:srgbClr val="FFFFFF"/>
                </a:solidFill>
                <a:latin typeface="Verdana"/>
                <a:cs typeface="Verdana"/>
              </a:rPr>
              <a:t>ÖĞRETİM </a:t>
            </a:r>
            <a:r>
              <a:rPr sz="2200" spc="-165" dirty="0">
                <a:solidFill>
                  <a:srgbClr val="FFFFFF"/>
                </a:solidFill>
                <a:latin typeface="Verdana"/>
                <a:cs typeface="Verdana"/>
              </a:rPr>
              <a:t>GÖREVLİSİ  </a:t>
            </a:r>
            <a:endParaRPr lang="tr-TR" sz="2200" spc="-165" dirty="0">
              <a:solidFill>
                <a:srgbClr val="FFFFFF"/>
              </a:solidFill>
              <a:latin typeface="Verdana"/>
              <a:cs typeface="Verdana"/>
            </a:endParaRPr>
          </a:p>
          <a:p>
            <a:pPr marL="927735" marR="920750" indent="635" algn="ctr">
              <a:lnSpc>
                <a:spcPct val="128200"/>
              </a:lnSpc>
              <a:spcBef>
                <a:spcPts val="30"/>
              </a:spcBef>
            </a:pPr>
            <a:r>
              <a:rPr sz="2200" spc="-15" dirty="0">
                <a:solidFill>
                  <a:srgbClr val="FFFFFF"/>
                </a:solidFill>
                <a:latin typeface="Verdana"/>
                <a:cs typeface="Verdana"/>
              </a:rPr>
              <a:t>ANKARA</a:t>
            </a:r>
            <a:r>
              <a:rPr sz="2200" spc="-210" dirty="0">
                <a:solidFill>
                  <a:srgbClr val="FFFFFF"/>
                </a:solidFill>
                <a:latin typeface="Verdana"/>
                <a:cs typeface="Verdana"/>
              </a:rPr>
              <a:t> </a:t>
            </a:r>
            <a:r>
              <a:rPr sz="2200" spc="-280" dirty="0">
                <a:solidFill>
                  <a:srgbClr val="FFFFFF"/>
                </a:solidFill>
                <a:latin typeface="Verdana"/>
                <a:cs typeface="Verdana"/>
              </a:rPr>
              <a:t>ÜNİVERSİTESİ</a:t>
            </a:r>
            <a:endParaRPr sz="2200" dirty="0">
              <a:latin typeface="Verdana"/>
              <a:cs typeface="Verdana"/>
            </a:endParaRPr>
          </a:p>
          <a:p>
            <a:pPr algn="ctr">
              <a:lnSpc>
                <a:spcPct val="100000"/>
              </a:lnSpc>
              <a:spcBef>
                <a:spcPts val="770"/>
              </a:spcBef>
            </a:pPr>
            <a:r>
              <a:rPr sz="2200" spc="-135" dirty="0">
                <a:solidFill>
                  <a:srgbClr val="FFFFFF"/>
                </a:solidFill>
                <a:latin typeface="Verdana"/>
                <a:cs typeface="Verdana"/>
              </a:rPr>
              <a:t>KALECİK </a:t>
            </a:r>
            <a:r>
              <a:rPr sz="2200" spc="-190" dirty="0">
                <a:solidFill>
                  <a:srgbClr val="FFFFFF"/>
                </a:solidFill>
                <a:latin typeface="Verdana"/>
                <a:cs typeface="Verdana"/>
              </a:rPr>
              <a:t>MESLEK</a:t>
            </a:r>
            <a:r>
              <a:rPr sz="2200" spc="-204" dirty="0">
                <a:solidFill>
                  <a:srgbClr val="FFFFFF"/>
                </a:solidFill>
                <a:latin typeface="Verdana"/>
                <a:cs typeface="Verdana"/>
              </a:rPr>
              <a:t> </a:t>
            </a:r>
            <a:r>
              <a:rPr sz="2200" spc="-175" dirty="0">
                <a:solidFill>
                  <a:srgbClr val="FFFFFF"/>
                </a:solidFill>
                <a:latin typeface="Verdana"/>
                <a:cs typeface="Verdana"/>
              </a:rPr>
              <a:t>YÜKSEKOKULU</a:t>
            </a:r>
            <a:endParaRPr sz="2200" dirty="0">
              <a:latin typeface="Verdana"/>
              <a:cs typeface="Verdana"/>
            </a:endParaRPr>
          </a:p>
          <a:p>
            <a:pPr algn="ctr">
              <a:lnSpc>
                <a:spcPct val="100000"/>
              </a:lnSpc>
              <a:spcBef>
                <a:spcPts val="765"/>
              </a:spcBef>
            </a:pPr>
            <a:r>
              <a:rPr sz="2200" spc="-114" dirty="0">
                <a:solidFill>
                  <a:srgbClr val="FFFFFF"/>
                </a:solidFill>
                <a:latin typeface="Verdana"/>
                <a:cs typeface="Verdana"/>
              </a:rPr>
              <a:t>E-posta:</a:t>
            </a:r>
            <a:r>
              <a:rPr sz="2200" spc="-175" dirty="0">
                <a:solidFill>
                  <a:srgbClr val="FFFFFF"/>
                </a:solidFill>
                <a:latin typeface="Verdana"/>
                <a:cs typeface="Verdana"/>
              </a:rPr>
              <a:t> </a:t>
            </a:r>
            <a:r>
              <a:rPr sz="2200" spc="-35" dirty="0">
                <a:solidFill>
                  <a:srgbClr val="FFFFFF"/>
                </a:solidFill>
                <a:latin typeface="Verdana"/>
                <a:cs typeface="Verdana"/>
                <a:hlinkClick r:id="rId4"/>
              </a:rPr>
              <a:t>nbtecer@ankara.edu.tr</a:t>
            </a:r>
            <a:endParaRPr sz="2200" dirty="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143000" y="1447800"/>
            <a:ext cx="10027449" cy="4958428"/>
          </a:xfrm>
          <a:prstGeom prst="rect">
            <a:avLst/>
          </a:prstGeom>
          <a:blipFill>
            <a:blip r:embed="rId2" cstate="print"/>
            <a:stretch>
              <a:fillRect/>
            </a:stretch>
          </a:blipFill>
        </p:spPr>
        <p:txBody>
          <a:bodyPr wrap="square" lIns="0" tIns="0" rIns="0" bIns="0" rtlCol="0"/>
          <a:lstStyle/>
          <a:p>
            <a:endParaRPr sz="1154" dirty="0"/>
          </a:p>
        </p:txBody>
      </p:sp>
    </p:spTree>
    <p:extLst>
      <p:ext uri="{BB962C8B-B14F-4D97-AF65-F5344CB8AC3E}">
        <p14:creationId xmlns:p14="http://schemas.microsoft.com/office/powerpoint/2010/main" val="3206663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76447" y="1447800"/>
            <a:ext cx="11887200" cy="5088565"/>
          </a:xfrm>
          <a:prstGeom prst="rect">
            <a:avLst/>
          </a:prstGeom>
          <a:blipFill>
            <a:blip r:embed="rId2" cstate="print"/>
            <a:stretch>
              <a:fillRect/>
            </a:stretch>
          </a:blipFill>
        </p:spPr>
        <p:txBody>
          <a:bodyPr wrap="square" lIns="0" tIns="0" rIns="0" bIns="0" rtlCol="0"/>
          <a:lstStyle/>
          <a:p>
            <a:endParaRPr sz="1154"/>
          </a:p>
        </p:txBody>
      </p:sp>
    </p:spTree>
    <p:extLst>
      <p:ext uri="{BB962C8B-B14F-4D97-AF65-F5344CB8AC3E}">
        <p14:creationId xmlns:p14="http://schemas.microsoft.com/office/powerpoint/2010/main" val="2955736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33400" y="1524000"/>
            <a:ext cx="11049000" cy="4859395"/>
          </a:xfrm>
          <a:prstGeom prst="rect">
            <a:avLst/>
          </a:prstGeom>
        </p:spPr>
        <p:txBody>
          <a:bodyPr vert="horz" wrap="square" lIns="0" tIns="24435" rIns="0" bIns="0" rtlCol="0">
            <a:spAutoFit/>
          </a:bodyPr>
          <a:lstStyle/>
          <a:p>
            <a:pPr marL="154746" algn="just">
              <a:spcBef>
                <a:spcPts val="192"/>
              </a:spcBef>
              <a:tabLst>
                <a:tab pos="301753" algn="l"/>
              </a:tabLst>
            </a:pPr>
            <a:r>
              <a:rPr lang="tr-TR" sz="2800" dirty="0">
                <a:cs typeface="Tahoma"/>
              </a:rPr>
              <a:t>4- </a:t>
            </a:r>
            <a:r>
              <a:rPr sz="2800" dirty="0">
                <a:cs typeface="Tahoma"/>
              </a:rPr>
              <a:t>TUZ</a:t>
            </a:r>
            <a:endParaRPr lang="tr-TR" sz="2800" dirty="0">
              <a:cs typeface="Tahoma"/>
            </a:endParaRPr>
          </a:p>
          <a:p>
            <a:pPr marL="154746" algn="just">
              <a:spcBef>
                <a:spcPts val="192"/>
              </a:spcBef>
              <a:tabLst>
                <a:tab pos="301753" algn="l"/>
              </a:tabLst>
            </a:pPr>
            <a:endParaRPr sz="2800" dirty="0">
              <a:cs typeface="Tahoma"/>
            </a:endParaRPr>
          </a:p>
          <a:p>
            <a:pPr marL="8145" marR="3665" algn="just">
              <a:lnSpc>
                <a:spcPct val="115500"/>
              </a:lnSpc>
            </a:pPr>
            <a:r>
              <a:rPr sz="2800" dirty="0">
                <a:cs typeface="Tahoma"/>
              </a:rPr>
              <a:t>Denizlerde yaşayan mikroorganizmalar belli yoğunlukta tuza gereksinim gösterirler. Yüksek tuzlu  ortamlarda yaşayan mikroorganizmalara halofiller adı verilir. Bu mikroorganizmalardan bir </a:t>
            </a:r>
            <a:r>
              <a:rPr sz="2800" dirty="0" err="1">
                <a:cs typeface="Tahoma"/>
              </a:rPr>
              <a:t>kısmı</a:t>
            </a:r>
            <a:r>
              <a:rPr sz="2800" dirty="0">
                <a:cs typeface="Tahoma"/>
              </a:rPr>
              <a:t> </a:t>
            </a:r>
            <a:r>
              <a:rPr sz="2800" dirty="0" err="1">
                <a:cs typeface="Tahoma"/>
              </a:rPr>
              <a:t>çok</a:t>
            </a:r>
            <a:r>
              <a:rPr lang="tr-TR" sz="2800" dirty="0">
                <a:cs typeface="Tahoma"/>
              </a:rPr>
              <a:t> </a:t>
            </a:r>
            <a:r>
              <a:rPr sz="2800" dirty="0" err="1">
                <a:cs typeface="Tahoma"/>
              </a:rPr>
              <a:t>tuzlu</a:t>
            </a:r>
            <a:r>
              <a:rPr sz="2800" dirty="0">
                <a:cs typeface="Tahoma"/>
              </a:rPr>
              <a:t> ortamlarda yaşarlar ki bunlara ekstrem halofiller (zorunlu halofilik) adı verilir. Bunların  optimum gelişimi için % 15-30 tuz gerekir, örneğin Halobacterium. Bunlara salamura çözeltilerinde, tuzla  işlem görmüş besin maddelerinde, tuzlu topraklarda ve tuz gölünde </a:t>
            </a:r>
            <a:r>
              <a:rPr sz="2800" dirty="0" err="1">
                <a:cs typeface="Tahoma"/>
              </a:rPr>
              <a:t>rastlanır</a:t>
            </a:r>
            <a:r>
              <a:rPr sz="2800" dirty="0">
                <a:cs typeface="Tahoma"/>
              </a:rPr>
              <a:t>.</a:t>
            </a:r>
          </a:p>
        </p:txBody>
      </p:sp>
    </p:spTree>
    <p:extLst>
      <p:ext uri="{BB962C8B-B14F-4D97-AF65-F5344CB8AC3E}">
        <p14:creationId xmlns:p14="http://schemas.microsoft.com/office/powerpoint/2010/main" val="895821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28600" y="685800"/>
            <a:ext cx="11049000" cy="6500805"/>
          </a:xfrm>
          <a:prstGeom prst="rect">
            <a:avLst/>
          </a:prstGeom>
        </p:spPr>
        <p:txBody>
          <a:bodyPr vert="horz" wrap="square" lIns="0" tIns="24435" rIns="0" bIns="0" rtlCol="0">
            <a:spAutoFit/>
          </a:bodyPr>
          <a:lstStyle/>
          <a:p>
            <a:pPr marL="154746" algn="just">
              <a:spcBef>
                <a:spcPts val="3"/>
              </a:spcBef>
              <a:tabLst>
                <a:tab pos="301753" algn="l"/>
              </a:tabLst>
            </a:pPr>
            <a:r>
              <a:rPr lang="tr-TR" sz="2800" b="1" dirty="0">
                <a:cs typeface="Tahoma"/>
              </a:rPr>
              <a:t>5-BASINÇ</a:t>
            </a:r>
          </a:p>
          <a:p>
            <a:pPr marL="154746" algn="just">
              <a:spcBef>
                <a:spcPts val="3"/>
              </a:spcBef>
              <a:tabLst>
                <a:tab pos="301753" algn="l"/>
              </a:tabLst>
            </a:pPr>
            <a:endParaRPr lang="tr-TR" sz="2800" dirty="0">
              <a:cs typeface="Tahoma"/>
            </a:endParaRPr>
          </a:p>
          <a:p>
            <a:pPr marL="8145" algn="just">
              <a:lnSpc>
                <a:spcPct val="150000"/>
              </a:lnSpc>
              <a:spcBef>
                <a:spcPts val="128"/>
              </a:spcBef>
            </a:pPr>
            <a:r>
              <a:rPr lang="tr-TR" sz="2800" spc="-3" dirty="0">
                <a:cs typeface="Tahoma"/>
              </a:rPr>
              <a:t>Mikroorganizmalar yerkürede habitatlarına bağlı olarak farklı atmosfer basıncı altında bulunurlar. Toprak ve suyun yüzeyinde yaşayan mikroorganizmalar 1 yani normal </a:t>
            </a:r>
            <a:r>
              <a:rPr lang="tr-TR" sz="2800" spc="-3" dirty="0" err="1">
                <a:cs typeface="Tahoma"/>
              </a:rPr>
              <a:t>atm</a:t>
            </a:r>
            <a:r>
              <a:rPr lang="tr-TR" sz="2800" spc="-3" dirty="0">
                <a:cs typeface="Tahoma"/>
              </a:rPr>
              <a:t> basıncı altında yaşarlarken, bazı mikroorganizmalar 600-1100 </a:t>
            </a:r>
            <a:r>
              <a:rPr lang="tr-TR" sz="2800" spc="-3" dirty="0" err="1">
                <a:cs typeface="Tahoma"/>
              </a:rPr>
              <a:t>atm</a:t>
            </a:r>
            <a:r>
              <a:rPr lang="tr-TR" sz="2800" spc="-3" dirty="0">
                <a:cs typeface="Tahoma"/>
              </a:rPr>
              <a:t> gibi yüksek </a:t>
            </a:r>
            <a:r>
              <a:rPr lang="tr-TR" sz="2800" dirty="0">
                <a:cs typeface="Tahoma"/>
              </a:rPr>
              <a:t>basınç </a:t>
            </a:r>
            <a:r>
              <a:rPr lang="tr-TR" sz="2800" spc="-3" dirty="0">
                <a:cs typeface="Tahoma"/>
              </a:rPr>
              <a:t>altında </a:t>
            </a:r>
            <a:r>
              <a:rPr lang="tr-TR" sz="2800" spc="-3" dirty="0" err="1">
                <a:cs typeface="Tahoma"/>
              </a:rPr>
              <a:t>yaşabilmektedir</a:t>
            </a:r>
            <a:r>
              <a:rPr lang="tr-TR" sz="2800" spc="-3" dirty="0">
                <a:cs typeface="Tahoma"/>
              </a:rPr>
              <a:t>. Bu mikroorganizmalar </a:t>
            </a:r>
            <a:r>
              <a:rPr lang="tr-TR" sz="2800" b="1" dirty="0" err="1">
                <a:cs typeface="Tahoma"/>
              </a:rPr>
              <a:t>barofilik</a:t>
            </a:r>
            <a:r>
              <a:rPr lang="tr-TR" sz="2800" b="1" dirty="0">
                <a:cs typeface="Tahoma"/>
              </a:rPr>
              <a:t> </a:t>
            </a:r>
            <a:r>
              <a:rPr lang="tr-TR" sz="2800" dirty="0">
                <a:cs typeface="Tahoma"/>
              </a:rPr>
              <a:t>olarak adlandırılır. </a:t>
            </a:r>
            <a:r>
              <a:rPr lang="tr-TR" sz="2800" spc="-3" dirty="0">
                <a:cs typeface="Tahoma"/>
              </a:rPr>
              <a:t>Yüksek </a:t>
            </a:r>
            <a:r>
              <a:rPr lang="tr-TR" sz="2800" dirty="0">
                <a:cs typeface="Tahoma"/>
              </a:rPr>
              <a:t>basınç altında </a:t>
            </a:r>
            <a:r>
              <a:rPr lang="tr-TR" sz="2800" spc="-3" dirty="0">
                <a:cs typeface="Tahoma"/>
              </a:rPr>
              <a:t>yaşayan ancak  düşük </a:t>
            </a:r>
            <a:r>
              <a:rPr lang="tr-TR" sz="2800" dirty="0">
                <a:cs typeface="Tahoma"/>
              </a:rPr>
              <a:t>basınç </a:t>
            </a:r>
            <a:r>
              <a:rPr lang="tr-TR" sz="2800" spc="-3" dirty="0">
                <a:cs typeface="Tahoma"/>
              </a:rPr>
              <a:t>altında da yaşamlarını sürdürebilen mikroorganizmalara </a:t>
            </a:r>
            <a:r>
              <a:rPr lang="tr-TR" sz="2800" b="1" spc="-3" dirty="0" err="1">
                <a:cs typeface="Tahoma"/>
              </a:rPr>
              <a:t>barotolerant</a:t>
            </a:r>
            <a:r>
              <a:rPr lang="tr-TR" sz="2800" b="1" spc="-3" dirty="0">
                <a:cs typeface="Tahoma"/>
              </a:rPr>
              <a:t> </a:t>
            </a:r>
            <a:r>
              <a:rPr lang="tr-TR" sz="2800" spc="-6" dirty="0">
                <a:cs typeface="Tahoma"/>
              </a:rPr>
              <a:t>adı</a:t>
            </a:r>
            <a:r>
              <a:rPr lang="tr-TR" sz="2800" spc="42" dirty="0">
                <a:cs typeface="Tahoma"/>
              </a:rPr>
              <a:t> </a:t>
            </a:r>
            <a:r>
              <a:rPr lang="tr-TR" sz="2800" spc="-3" dirty="0">
                <a:cs typeface="Tahoma"/>
              </a:rPr>
              <a:t>verilir.</a:t>
            </a:r>
            <a:endParaRPr lang="tr-TR" sz="2800" dirty="0">
              <a:cs typeface="Tahoma"/>
            </a:endParaRPr>
          </a:p>
          <a:p>
            <a:pPr algn="just">
              <a:lnSpc>
                <a:spcPct val="100000"/>
              </a:lnSpc>
            </a:pPr>
            <a:endParaRPr lang="tr-TR" sz="2800" dirty="0">
              <a:cs typeface="Times New Roman"/>
            </a:endParaRPr>
          </a:p>
        </p:txBody>
      </p:sp>
    </p:spTree>
    <p:extLst>
      <p:ext uri="{BB962C8B-B14F-4D97-AF65-F5344CB8AC3E}">
        <p14:creationId xmlns:p14="http://schemas.microsoft.com/office/powerpoint/2010/main" val="941439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90107" y="-381000"/>
            <a:ext cx="11049000" cy="4222298"/>
          </a:xfrm>
          <a:prstGeom prst="rect">
            <a:avLst/>
          </a:prstGeom>
        </p:spPr>
        <p:txBody>
          <a:bodyPr vert="horz" wrap="square" lIns="0" tIns="24435" rIns="0" bIns="0" rtlCol="0">
            <a:spAutoFit/>
          </a:bodyPr>
          <a:lstStyle/>
          <a:p>
            <a:pPr>
              <a:lnSpc>
                <a:spcPct val="100000"/>
              </a:lnSpc>
            </a:pPr>
            <a:endParaRPr lang="tr-TR" sz="2400" dirty="0">
              <a:latin typeface="Times New Roman"/>
              <a:cs typeface="Times New Roman"/>
            </a:endParaRPr>
          </a:p>
          <a:p>
            <a:pPr>
              <a:lnSpc>
                <a:spcPct val="100000"/>
              </a:lnSpc>
            </a:pPr>
            <a:endParaRPr lang="tr-TR" sz="2400" dirty="0">
              <a:cs typeface="Times New Roman"/>
            </a:endParaRPr>
          </a:p>
          <a:p>
            <a:pPr marL="154746">
              <a:tabLst>
                <a:tab pos="301753" algn="l"/>
              </a:tabLst>
            </a:pPr>
            <a:r>
              <a:rPr lang="tr-TR" sz="2400" b="1" dirty="0">
                <a:cs typeface="Tahoma"/>
              </a:rPr>
              <a:t>6- SU</a:t>
            </a:r>
            <a:r>
              <a:rPr lang="tr-TR" sz="2400" b="1" spc="-3" dirty="0">
                <a:cs typeface="Tahoma"/>
              </a:rPr>
              <a:t> AKTİVİTESİ (</a:t>
            </a:r>
            <a:r>
              <a:rPr lang="tr-TR" sz="2400" b="1" spc="-3" dirty="0" err="1">
                <a:cs typeface="Tahoma"/>
              </a:rPr>
              <a:t>aw</a:t>
            </a:r>
            <a:r>
              <a:rPr lang="tr-TR" sz="2400" b="1" spc="-3" dirty="0">
                <a:cs typeface="Tahoma"/>
              </a:rPr>
              <a:t>)</a:t>
            </a:r>
          </a:p>
          <a:p>
            <a:pPr marL="154746" algn="ctr">
              <a:tabLst>
                <a:tab pos="301753" algn="l"/>
              </a:tabLst>
            </a:pPr>
            <a:endParaRPr lang="tr-TR" sz="2400" dirty="0">
              <a:cs typeface="Tahoma"/>
            </a:endParaRPr>
          </a:p>
          <a:p>
            <a:pPr marL="8145" algn="just">
              <a:lnSpc>
                <a:spcPct val="150000"/>
              </a:lnSpc>
              <a:spcBef>
                <a:spcPts val="131"/>
              </a:spcBef>
            </a:pPr>
            <a:r>
              <a:rPr lang="tr-TR" sz="2400" spc="-3" dirty="0">
                <a:cs typeface="Tahoma"/>
              </a:rPr>
              <a:t>Mikroorganizmalar</a:t>
            </a:r>
            <a:r>
              <a:rPr lang="tr-TR" sz="2400" spc="32" dirty="0">
                <a:cs typeface="Tahoma"/>
              </a:rPr>
              <a:t> </a:t>
            </a:r>
            <a:r>
              <a:rPr lang="tr-TR" sz="2400" dirty="0">
                <a:cs typeface="Tahoma"/>
              </a:rPr>
              <a:t>da</a:t>
            </a:r>
            <a:r>
              <a:rPr lang="tr-TR" sz="2400" spc="32" dirty="0">
                <a:cs typeface="Tahoma"/>
              </a:rPr>
              <a:t> </a:t>
            </a:r>
            <a:r>
              <a:rPr lang="tr-TR" sz="2400" spc="-3" dirty="0">
                <a:cs typeface="Tahoma"/>
              </a:rPr>
              <a:t>bütün</a:t>
            </a:r>
            <a:r>
              <a:rPr lang="tr-TR" sz="2400" spc="32" dirty="0">
                <a:cs typeface="Tahoma"/>
              </a:rPr>
              <a:t> </a:t>
            </a:r>
            <a:r>
              <a:rPr lang="tr-TR" sz="2400" spc="-3" dirty="0">
                <a:cs typeface="Tahoma"/>
              </a:rPr>
              <a:t>canlılar</a:t>
            </a:r>
            <a:r>
              <a:rPr lang="tr-TR" sz="2400" spc="32" dirty="0">
                <a:cs typeface="Tahoma"/>
              </a:rPr>
              <a:t> </a:t>
            </a:r>
            <a:r>
              <a:rPr lang="tr-TR" sz="2400" dirty="0">
                <a:cs typeface="Tahoma"/>
              </a:rPr>
              <a:t>gibi</a:t>
            </a:r>
            <a:r>
              <a:rPr lang="tr-TR" sz="2400" spc="35" dirty="0">
                <a:cs typeface="Tahoma"/>
              </a:rPr>
              <a:t> </a:t>
            </a:r>
            <a:r>
              <a:rPr lang="tr-TR" sz="2400" spc="-3" dirty="0">
                <a:cs typeface="Tahoma"/>
              </a:rPr>
              <a:t>yaşayabilmeleri</a:t>
            </a:r>
            <a:r>
              <a:rPr lang="tr-TR" sz="2400" spc="35" dirty="0">
                <a:cs typeface="Tahoma"/>
              </a:rPr>
              <a:t> </a:t>
            </a:r>
            <a:r>
              <a:rPr lang="tr-TR" sz="2400" dirty="0">
                <a:cs typeface="Tahoma"/>
              </a:rPr>
              <a:t>için</a:t>
            </a:r>
            <a:r>
              <a:rPr lang="tr-TR" sz="2400" spc="32" dirty="0">
                <a:cs typeface="Tahoma"/>
              </a:rPr>
              <a:t> </a:t>
            </a:r>
            <a:r>
              <a:rPr lang="tr-TR" sz="2400" spc="-3" dirty="0">
                <a:cs typeface="Tahoma"/>
              </a:rPr>
              <a:t>suya</a:t>
            </a:r>
            <a:r>
              <a:rPr lang="tr-TR" sz="2400" spc="32" dirty="0">
                <a:cs typeface="Tahoma"/>
              </a:rPr>
              <a:t> </a:t>
            </a:r>
            <a:r>
              <a:rPr lang="tr-TR" sz="2400" spc="-3" dirty="0">
                <a:cs typeface="Tahoma"/>
              </a:rPr>
              <a:t>ihtiyaç</a:t>
            </a:r>
            <a:r>
              <a:rPr lang="tr-TR" sz="2400" spc="26" dirty="0">
                <a:cs typeface="Tahoma"/>
              </a:rPr>
              <a:t> </a:t>
            </a:r>
            <a:r>
              <a:rPr lang="tr-TR" sz="2400" spc="-3" dirty="0">
                <a:cs typeface="Tahoma"/>
              </a:rPr>
              <a:t>gösterirler. Besin</a:t>
            </a:r>
            <a:r>
              <a:rPr lang="tr-TR" sz="2400" spc="29" dirty="0">
                <a:cs typeface="Tahoma"/>
              </a:rPr>
              <a:t> </a:t>
            </a:r>
            <a:r>
              <a:rPr lang="tr-TR" sz="2400" spc="-3" dirty="0">
                <a:cs typeface="Tahoma"/>
              </a:rPr>
              <a:t>maddelerinin</a:t>
            </a:r>
            <a:r>
              <a:rPr lang="tr-TR" sz="2400" dirty="0">
                <a:cs typeface="Tahoma"/>
              </a:rPr>
              <a:t> </a:t>
            </a:r>
            <a:r>
              <a:rPr lang="tr-TR" sz="2400" spc="-3" dirty="0">
                <a:cs typeface="Tahoma"/>
              </a:rPr>
              <a:t>hücre içine alınmasında, </a:t>
            </a:r>
            <a:r>
              <a:rPr lang="tr-TR" sz="2400" spc="-3" dirty="0" err="1">
                <a:cs typeface="Tahoma"/>
              </a:rPr>
              <a:t>metabolik</a:t>
            </a:r>
            <a:r>
              <a:rPr lang="tr-TR" sz="2400" spc="-3" dirty="0">
                <a:cs typeface="Tahoma"/>
              </a:rPr>
              <a:t> olayların sürdürülmesinde, metabolizma </a:t>
            </a:r>
            <a:r>
              <a:rPr lang="tr-TR" sz="2400" dirty="0">
                <a:cs typeface="Tahoma"/>
              </a:rPr>
              <a:t>atıklarının </a:t>
            </a:r>
            <a:r>
              <a:rPr lang="tr-TR" sz="2400" spc="-3" dirty="0">
                <a:cs typeface="Tahoma"/>
              </a:rPr>
              <a:t>atılmasında,  çoğalmada suyun birçok görevi vardır. </a:t>
            </a:r>
          </a:p>
          <a:p>
            <a:pPr marL="8145">
              <a:lnSpc>
                <a:spcPct val="150000"/>
              </a:lnSpc>
              <a:spcBef>
                <a:spcPts val="131"/>
              </a:spcBef>
            </a:pPr>
            <a:r>
              <a:rPr lang="tr-TR" sz="2400" spc="-3" dirty="0">
                <a:cs typeface="Tahoma"/>
              </a:rPr>
              <a:t>Bakteri sporları kuraklığa </a:t>
            </a:r>
            <a:r>
              <a:rPr lang="tr-TR" sz="2400" dirty="0">
                <a:cs typeface="Tahoma"/>
              </a:rPr>
              <a:t>çok </a:t>
            </a:r>
            <a:r>
              <a:rPr lang="tr-TR" sz="2400" spc="-3" dirty="0">
                <a:cs typeface="Tahoma"/>
              </a:rPr>
              <a:t>fazla dayanıklılık</a:t>
            </a:r>
            <a:r>
              <a:rPr lang="tr-TR" sz="2400" spc="42" dirty="0">
                <a:cs typeface="Tahoma"/>
              </a:rPr>
              <a:t> </a:t>
            </a:r>
            <a:r>
              <a:rPr lang="tr-TR" sz="2400" spc="-3" dirty="0">
                <a:cs typeface="Tahoma"/>
              </a:rPr>
              <a:t>gösterir.</a:t>
            </a:r>
            <a:endParaRPr lang="tr-TR" sz="2400" dirty="0">
              <a:cs typeface="Tahoma"/>
            </a:endParaRPr>
          </a:p>
        </p:txBody>
      </p:sp>
      <p:sp>
        <p:nvSpPr>
          <p:cNvPr id="3" name="object 3">
            <a:extLst>
              <a:ext uri="{FF2B5EF4-FFF2-40B4-BE49-F238E27FC236}">
                <a16:creationId xmlns:a16="http://schemas.microsoft.com/office/drawing/2014/main" id="{588E84EF-198A-A04E-801F-D4B1D15BAE7C}"/>
              </a:ext>
            </a:extLst>
          </p:cNvPr>
          <p:cNvSpPr txBox="1"/>
          <p:nvPr/>
        </p:nvSpPr>
        <p:spPr>
          <a:xfrm>
            <a:off x="559981" y="4310580"/>
            <a:ext cx="11315700" cy="2547420"/>
          </a:xfrm>
          <a:prstGeom prst="rect">
            <a:avLst/>
          </a:prstGeom>
        </p:spPr>
        <p:txBody>
          <a:bodyPr vert="horz" wrap="square" lIns="0" tIns="7738" rIns="0" bIns="0" rtlCol="0">
            <a:spAutoFit/>
          </a:bodyPr>
          <a:lstStyle/>
          <a:p>
            <a:pPr marL="8145" marR="3258" algn="just">
              <a:lnSpc>
                <a:spcPct val="115999"/>
              </a:lnSpc>
              <a:spcBef>
                <a:spcPts val="61"/>
              </a:spcBef>
            </a:pPr>
            <a:r>
              <a:rPr sz="2400" spc="-3" dirty="0">
                <a:cs typeface="Tahoma"/>
              </a:rPr>
              <a:t>Mikroorganizmaların</a:t>
            </a:r>
            <a:r>
              <a:rPr sz="2400" spc="-51" dirty="0">
                <a:cs typeface="Tahoma"/>
              </a:rPr>
              <a:t> </a:t>
            </a:r>
            <a:r>
              <a:rPr sz="2400" spc="-3" dirty="0">
                <a:cs typeface="Tahoma"/>
              </a:rPr>
              <a:t>su</a:t>
            </a:r>
            <a:r>
              <a:rPr sz="2400" spc="-48" dirty="0">
                <a:cs typeface="Tahoma"/>
              </a:rPr>
              <a:t> </a:t>
            </a:r>
            <a:r>
              <a:rPr sz="2400" spc="-3" dirty="0">
                <a:cs typeface="Tahoma"/>
              </a:rPr>
              <a:t>ihtiyacı,</a:t>
            </a:r>
            <a:r>
              <a:rPr sz="2400" spc="-42" dirty="0">
                <a:cs typeface="Tahoma"/>
              </a:rPr>
              <a:t> </a:t>
            </a:r>
            <a:r>
              <a:rPr sz="2400" spc="-3" dirty="0">
                <a:cs typeface="Tahoma"/>
              </a:rPr>
              <a:t>kullanılabilir</a:t>
            </a:r>
            <a:r>
              <a:rPr sz="2400" spc="-55" dirty="0">
                <a:cs typeface="Tahoma"/>
              </a:rPr>
              <a:t> </a:t>
            </a:r>
            <a:r>
              <a:rPr sz="2400" spc="-3" dirty="0">
                <a:cs typeface="Tahoma"/>
              </a:rPr>
              <a:t>su</a:t>
            </a:r>
            <a:r>
              <a:rPr sz="2400" spc="-45" dirty="0">
                <a:cs typeface="Tahoma"/>
              </a:rPr>
              <a:t> </a:t>
            </a:r>
            <a:r>
              <a:rPr sz="2400" spc="-3" dirty="0">
                <a:cs typeface="Tahoma"/>
              </a:rPr>
              <a:t>veya</a:t>
            </a:r>
            <a:r>
              <a:rPr sz="2400" spc="-42" dirty="0">
                <a:cs typeface="Tahoma"/>
              </a:rPr>
              <a:t> </a:t>
            </a:r>
            <a:r>
              <a:rPr sz="2400" b="1" spc="-3" dirty="0">
                <a:cs typeface="Tahoma"/>
              </a:rPr>
              <a:t>su</a:t>
            </a:r>
            <a:r>
              <a:rPr sz="2400" b="1" spc="-6" dirty="0">
                <a:cs typeface="Tahoma"/>
              </a:rPr>
              <a:t> </a:t>
            </a:r>
            <a:r>
              <a:rPr sz="2400" b="1" spc="-3" dirty="0">
                <a:cs typeface="Tahoma"/>
              </a:rPr>
              <a:t>aktivitesi </a:t>
            </a:r>
            <a:r>
              <a:rPr sz="2400" spc="-3" dirty="0">
                <a:cs typeface="Tahoma"/>
              </a:rPr>
              <a:t>(a</a:t>
            </a:r>
            <a:r>
              <a:rPr sz="2400" spc="-4" baseline="-11904" dirty="0">
                <a:cs typeface="Tahoma"/>
              </a:rPr>
              <a:t>w</a:t>
            </a:r>
            <a:r>
              <a:rPr sz="2400" spc="-3" dirty="0">
                <a:cs typeface="Tahoma"/>
              </a:rPr>
              <a:t>)</a:t>
            </a:r>
            <a:r>
              <a:rPr sz="2400" spc="-48" dirty="0">
                <a:cs typeface="Tahoma"/>
              </a:rPr>
              <a:t> </a:t>
            </a:r>
            <a:r>
              <a:rPr sz="2400" spc="-3" dirty="0">
                <a:cs typeface="Tahoma"/>
              </a:rPr>
              <a:t>terimi</a:t>
            </a:r>
            <a:r>
              <a:rPr sz="2400" spc="-42" dirty="0">
                <a:cs typeface="Tahoma"/>
              </a:rPr>
              <a:t> </a:t>
            </a:r>
            <a:r>
              <a:rPr sz="2400" dirty="0">
                <a:cs typeface="Tahoma"/>
              </a:rPr>
              <a:t>ile</a:t>
            </a:r>
            <a:r>
              <a:rPr sz="2400" spc="-51" dirty="0">
                <a:cs typeface="Tahoma"/>
              </a:rPr>
              <a:t> </a:t>
            </a:r>
            <a:r>
              <a:rPr sz="2400" spc="-3" dirty="0">
                <a:cs typeface="Tahoma"/>
              </a:rPr>
              <a:t>ifade</a:t>
            </a:r>
            <a:r>
              <a:rPr sz="2400" spc="-48" dirty="0">
                <a:cs typeface="Tahoma"/>
              </a:rPr>
              <a:t> </a:t>
            </a:r>
            <a:r>
              <a:rPr sz="2400" dirty="0">
                <a:cs typeface="Tahoma"/>
              </a:rPr>
              <a:t>edilir.</a:t>
            </a:r>
            <a:r>
              <a:rPr sz="2400" spc="-45" dirty="0">
                <a:cs typeface="Tahoma"/>
              </a:rPr>
              <a:t> </a:t>
            </a:r>
            <a:r>
              <a:rPr sz="2400" spc="-3" dirty="0">
                <a:cs typeface="Tahoma"/>
              </a:rPr>
              <a:t>Su</a:t>
            </a:r>
            <a:r>
              <a:rPr sz="2400" spc="-51" dirty="0">
                <a:cs typeface="Tahoma"/>
              </a:rPr>
              <a:t> </a:t>
            </a:r>
            <a:r>
              <a:rPr sz="2400" spc="-3" dirty="0">
                <a:cs typeface="Tahoma"/>
              </a:rPr>
              <a:t>aktivitesi,  </a:t>
            </a:r>
            <a:r>
              <a:rPr sz="2400" dirty="0">
                <a:cs typeface="Tahoma"/>
              </a:rPr>
              <a:t>çözeltinin </a:t>
            </a:r>
            <a:r>
              <a:rPr sz="2400" spc="-3" dirty="0">
                <a:cs typeface="Tahoma"/>
              </a:rPr>
              <a:t>buhar basıncının, aynı sıcaklıktaki saf suyun buhar basıncına </a:t>
            </a:r>
            <a:r>
              <a:rPr sz="2400" dirty="0">
                <a:cs typeface="Tahoma"/>
              </a:rPr>
              <a:t>oranıdır. </a:t>
            </a:r>
            <a:r>
              <a:rPr sz="2400" spc="-3" dirty="0">
                <a:cs typeface="Tahoma"/>
              </a:rPr>
              <a:t>Su aktivitesi </a:t>
            </a:r>
            <a:r>
              <a:rPr sz="2400" dirty="0">
                <a:cs typeface="Tahoma"/>
              </a:rPr>
              <a:t>0 ile 1  </a:t>
            </a:r>
            <a:r>
              <a:rPr sz="2400" spc="-3" dirty="0" err="1">
                <a:cs typeface="Tahoma"/>
              </a:rPr>
              <a:t>arasında</a:t>
            </a:r>
            <a:r>
              <a:rPr sz="2400" spc="-3" dirty="0">
                <a:cs typeface="Tahoma"/>
              </a:rPr>
              <a:t> </a:t>
            </a:r>
            <a:r>
              <a:rPr sz="2400" spc="-3" dirty="0" err="1">
                <a:cs typeface="Tahoma"/>
              </a:rPr>
              <a:t>değiş</a:t>
            </a:r>
            <a:r>
              <a:rPr lang="tr-TR" sz="2400" spc="-3" dirty="0">
                <a:cs typeface="Tahoma"/>
              </a:rPr>
              <a:t>ir.</a:t>
            </a:r>
            <a:r>
              <a:rPr lang="tr-TR" sz="2400" dirty="0">
                <a:cs typeface="Times New Roman"/>
              </a:rPr>
              <a:t>   </a:t>
            </a:r>
          </a:p>
          <a:p>
            <a:pPr marL="8145" marR="3258" algn="just">
              <a:lnSpc>
                <a:spcPct val="115999"/>
              </a:lnSpc>
              <a:spcBef>
                <a:spcPts val="61"/>
              </a:spcBef>
            </a:pPr>
            <a:r>
              <a:rPr lang="tr-TR" sz="2400" spc="-3" dirty="0">
                <a:cs typeface="Times New Roman"/>
              </a:rPr>
              <a:t>				</a:t>
            </a:r>
            <a:r>
              <a:rPr lang="tr-TR" sz="2400" spc="-3" dirty="0" err="1">
                <a:cs typeface="Tahoma"/>
              </a:rPr>
              <a:t>a</a:t>
            </a:r>
            <a:r>
              <a:rPr lang="tr-TR" sz="2400" spc="-4" baseline="-11904" dirty="0" err="1">
                <a:cs typeface="Tahoma"/>
              </a:rPr>
              <a:t>w</a:t>
            </a:r>
            <a:r>
              <a:rPr lang="tr-TR" sz="2400" spc="-10" baseline="-11904" dirty="0">
                <a:cs typeface="Tahoma"/>
              </a:rPr>
              <a:t> </a:t>
            </a:r>
            <a:r>
              <a:rPr lang="tr-TR" sz="2400" dirty="0">
                <a:cs typeface="Tahoma"/>
              </a:rPr>
              <a:t>=P/P</a:t>
            </a:r>
            <a:r>
              <a:rPr lang="tr-TR" sz="2400" baseline="-11904" dirty="0">
                <a:cs typeface="Tahoma"/>
              </a:rPr>
              <a:t>0</a:t>
            </a:r>
            <a:endParaRPr lang="tr-TR" sz="2400" dirty="0">
              <a:cs typeface="Times New Roman"/>
            </a:endParaRPr>
          </a:p>
          <a:p>
            <a:pPr marL="8145" marR="2507694" algn="ctr">
              <a:lnSpc>
                <a:spcPct val="115500"/>
              </a:lnSpc>
            </a:pPr>
            <a:r>
              <a:rPr sz="2400" dirty="0">
                <a:cs typeface="Tahoma"/>
              </a:rPr>
              <a:t>P=çözeltinin </a:t>
            </a:r>
            <a:r>
              <a:rPr sz="2400" spc="-3" dirty="0">
                <a:cs typeface="Tahoma"/>
              </a:rPr>
              <a:t>ya </a:t>
            </a:r>
            <a:r>
              <a:rPr sz="2400" dirty="0">
                <a:cs typeface="Tahoma"/>
              </a:rPr>
              <a:t>da </a:t>
            </a:r>
            <a:r>
              <a:rPr sz="2400" spc="-3" dirty="0">
                <a:cs typeface="Tahoma"/>
              </a:rPr>
              <a:t>gıdanın buhar </a:t>
            </a:r>
            <a:r>
              <a:rPr sz="2400" spc="-3" dirty="0" err="1">
                <a:cs typeface="Tahoma"/>
              </a:rPr>
              <a:t>basıncı</a:t>
            </a:r>
            <a:r>
              <a:rPr sz="2400" spc="-3" dirty="0">
                <a:cs typeface="Tahoma"/>
              </a:rPr>
              <a:t>  </a:t>
            </a:r>
            <a:endParaRPr lang="tr-TR" sz="2400" spc="-3" dirty="0">
              <a:cs typeface="Tahoma"/>
            </a:endParaRPr>
          </a:p>
          <a:p>
            <a:pPr marL="8145" marR="2507694" algn="ctr">
              <a:lnSpc>
                <a:spcPct val="115500"/>
              </a:lnSpc>
            </a:pPr>
            <a:r>
              <a:rPr sz="2400" dirty="0">
                <a:cs typeface="Tahoma"/>
              </a:rPr>
              <a:t>P</a:t>
            </a:r>
            <a:r>
              <a:rPr sz="2400" baseline="-11904" dirty="0">
                <a:cs typeface="Tahoma"/>
              </a:rPr>
              <a:t>0</a:t>
            </a:r>
            <a:r>
              <a:rPr sz="2400" dirty="0">
                <a:cs typeface="Tahoma"/>
              </a:rPr>
              <a:t>=saf </a:t>
            </a:r>
            <a:r>
              <a:rPr sz="2400" spc="-3" dirty="0" err="1">
                <a:cs typeface="Tahoma"/>
              </a:rPr>
              <a:t>suyun</a:t>
            </a:r>
            <a:r>
              <a:rPr sz="2400" spc="-3" dirty="0">
                <a:cs typeface="Tahoma"/>
              </a:rPr>
              <a:t> </a:t>
            </a:r>
            <a:r>
              <a:rPr sz="2400" spc="-3" dirty="0" err="1">
                <a:cs typeface="Tahoma"/>
              </a:rPr>
              <a:t>buhar</a:t>
            </a:r>
            <a:r>
              <a:rPr lang="tr-TR" sz="2400" spc="-13" dirty="0">
                <a:cs typeface="Tahoma"/>
              </a:rPr>
              <a:t> </a:t>
            </a:r>
            <a:r>
              <a:rPr sz="2400" spc="-3" dirty="0" err="1">
                <a:cs typeface="Tahoma"/>
              </a:rPr>
              <a:t>basıncı</a:t>
            </a:r>
            <a:endParaRPr sz="2400" dirty="0">
              <a:cs typeface="Tahoma"/>
            </a:endParaRPr>
          </a:p>
        </p:txBody>
      </p:sp>
    </p:spTree>
    <p:extLst>
      <p:ext uri="{BB962C8B-B14F-4D97-AF65-F5344CB8AC3E}">
        <p14:creationId xmlns:p14="http://schemas.microsoft.com/office/powerpoint/2010/main" val="1168832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nvPr>
        </p:nvGraphicFramePr>
        <p:xfrm>
          <a:off x="561270" y="365560"/>
          <a:ext cx="10744199" cy="4739840"/>
        </p:xfrm>
        <a:graphic>
          <a:graphicData uri="http://schemas.openxmlformats.org/drawingml/2006/table">
            <a:tbl>
              <a:tblPr firstRow="1" bandRow="1">
                <a:tableStyleId>{2D5ABB26-0587-4C30-8999-92F81FD0307C}</a:tableStyleId>
              </a:tblPr>
              <a:tblGrid>
                <a:gridCol w="6717261">
                  <a:extLst>
                    <a:ext uri="{9D8B030D-6E8A-4147-A177-3AD203B41FA5}">
                      <a16:colId xmlns:a16="http://schemas.microsoft.com/office/drawing/2014/main" val="20000"/>
                    </a:ext>
                  </a:extLst>
                </a:gridCol>
                <a:gridCol w="4026938">
                  <a:extLst>
                    <a:ext uri="{9D8B030D-6E8A-4147-A177-3AD203B41FA5}">
                      <a16:colId xmlns:a16="http://schemas.microsoft.com/office/drawing/2014/main" val="20001"/>
                    </a:ext>
                  </a:extLst>
                </a:gridCol>
              </a:tblGrid>
              <a:tr h="533836">
                <a:tc>
                  <a:txBody>
                    <a:bodyPr/>
                    <a:lstStyle/>
                    <a:p>
                      <a:pPr marL="11430" algn="ctr">
                        <a:lnSpc>
                          <a:spcPct val="100000"/>
                        </a:lnSpc>
                        <a:spcBef>
                          <a:spcPts val="290"/>
                        </a:spcBef>
                      </a:pPr>
                      <a:r>
                        <a:rPr sz="2800" b="1" spc="-70" dirty="0">
                          <a:latin typeface="Arial"/>
                          <a:cs typeface="Arial"/>
                        </a:rPr>
                        <a:t>Mikroorganizma</a:t>
                      </a:r>
                      <a:r>
                        <a:rPr sz="2800" b="1" spc="-75" dirty="0">
                          <a:latin typeface="Arial"/>
                          <a:cs typeface="Arial"/>
                        </a:rPr>
                        <a:t> </a:t>
                      </a:r>
                      <a:r>
                        <a:rPr sz="2800" b="1" spc="-85" dirty="0">
                          <a:latin typeface="Arial"/>
                          <a:cs typeface="Arial"/>
                        </a:rPr>
                        <a:t>Türü</a:t>
                      </a:r>
                      <a:endParaRPr sz="2800" dirty="0">
                        <a:latin typeface="Arial"/>
                        <a:cs typeface="Arial"/>
                      </a:endParaRPr>
                    </a:p>
                  </a:txBody>
                  <a:tcPr marL="0" marR="0" marT="23620" marB="0">
                    <a:lnL w="12700">
                      <a:solidFill>
                        <a:srgbClr val="FFFFFF"/>
                      </a:solidFill>
                      <a:prstDash val="solid"/>
                    </a:lnL>
                    <a:lnR w="12700">
                      <a:solidFill>
                        <a:srgbClr val="FFFFFF"/>
                      </a:solidFill>
                      <a:prstDash val="solid"/>
                    </a:lnR>
                    <a:lnB w="38100">
                      <a:solidFill>
                        <a:srgbClr val="FFFFFF"/>
                      </a:solidFill>
                      <a:prstDash val="solid"/>
                    </a:lnB>
                    <a:solidFill>
                      <a:schemeClr val="accent1">
                        <a:lumMod val="60000"/>
                        <a:lumOff val="40000"/>
                      </a:schemeClr>
                    </a:solidFill>
                  </a:tcPr>
                </a:tc>
                <a:tc>
                  <a:txBody>
                    <a:bodyPr/>
                    <a:lstStyle/>
                    <a:p>
                      <a:pPr marL="13335" algn="ctr">
                        <a:lnSpc>
                          <a:spcPct val="100000"/>
                        </a:lnSpc>
                        <a:spcBef>
                          <a:spcPts val="290"/>
                        </a:spcBef>
                      </a:pPr>
                      <a:r>
                        <a:rPr sz="2800" b="1" spc="-55" dirty="0">
                          <a:latin typeface="Arial"/>
                          <a:cs typeface="Arial"/>
                        </a:rPr>
                        <a:t>Minimum</a:t>
                      </a:r>
                      <a:r>
                        <a:rPr sz="2800" b="1" spc="-75" dirty="0">
                          <a:latin typeface="Arial"/>
                          <a:cs typeface="Arial"/>
                        </a:rPr>
                        <a:t> </a:t>
                      </a:r>
                      <a:r>
                        <a:rPr sz="2800" b="1" spc="-50" dirty="0">
                          <a:latin typeface="Arial"/>
                          <a:cs typeface="Arial"/>
                        </a:rPr>
                        <a:t>a</a:t>
                      </a:r>
                      <a:r>
                        <a:rPr sz="2800" b="1" spc="-75" baseline="-11904" dirty="0">
                          <a:latin typeface="Arial"/>
                          <a:cs typeface="Arial"/>
                        </a:rPr>
                        <a:t>w</a:t>
                      </a:r>
                      <a:endParaRPr sz="2800" baseline="-11904" dirty="0">
                        <a:latin typeface="Arial"/>
                        <a:cs typeface="Arial"/>
                      </a:endParaRPr>
                    </a:p>
                  </a:txBody>
                  <a:tcPr marL="0" marR="0" marT="23620" marB="0">
                    <a:lnL w="12700">
                      <a:solidFill>
                        <a:srgbClr val="FFFFFF"/>
                      </a:solidFill>
                      <a:prstDash val="solid"/>
                    </a:lnL>
                    <a:lnR w="12700">
                      <a:solidFill>
                        <a:srgbClr val="FFFFFF"/>
                      </a:solidFill>
                      <a:prstDash val="solid"/>
                    </a:lnR>
                    <a:lnB w="38100">
                      <a:solidFill>
                        <a:srgbClr val="FFFFFF"/>
                      </a:solidFill>
                      <a:prstDash val="solid"/>
                    </a:lnB>
                    <a:solidFill>
                      <a:schemeClr val="accent1">
                        <a:lumMod val="60000"/>
                        <a:lumOff val="40000"/>
                      </a:schemeClr>
                    </a:solidFill>
                  </a:tcPr>
                </a:tc>
                <a:extLst>
                  <a:ext uri="{0D108BD9-81ED-4DB2-BD59-A6C34878D82A}">
                    <a16:rowId xmlns:a16="http://schemas.microsoft.com/office/drawing/2014/main" val="10000"/>
                  </a:ext>
                </a:extLst>
              </a:tr>
              <a:tr h="623270">
                <a:tc>
                  <a:txBody>
                    <a:bodyPr/>
                    <a:lstStyle/>
                    <a:p>
                      <a:pPr marL="10160" algn="ctr">
                        <a:lnSpc>
                          <a:spcPct val="100000"/>
                        </a:lnSpc>
                        <a:spcBef>
                          <a:spcPts val="440"/>
                        </a:spcBef>
                      </a:pPr>
                      <a:r>
                        <a:rPr sz="2800" spc="-65" dirty="0">
                          <a:solidFill>
                            <a:schemeClr val="tx1"/>
                          </a:solidFill>
                          <a:latin typeface="Arial"/>
                          <a:cs typeface="Arial"/>
                        </a:rPr>
                        <a:t>Bozulma </a:t>
                      </a:r>
                      <a:r>
                        <a:rPr sz="2800" spc="-25" dirty="0">
                          <a:solidFill>
                            <a:schemeClr val="tx1"/>
                          </a:solidFill>
                          <a:latin typeface="Arial"/>
                          <a:cs typeface="Arial"/>
                        </a:rPr>
                        <a:t>etmeni</a:t>
                      </a:r>
                      <a:r>
                        <a:rPr sz="2800" spc="-70" dirty="0">
                          <a:solidFill>
                            <a:schemeClr val="tx1"/>
                          </a:solidFill>
                          <a:latin typeface="Arial"/>
                          <a:cs typeface="Arial"/>
                        </a:rPr>
                        <a:t> </a:t>
                      </a:r>
                      <a:r>
                        <a:rPr sz="2800" spc="-25" dirty="0">
                          <a:solidFill>
                            <a:schemeClr val="tx1"/>
                          </a:solidFill>
                          <a:latin typeface="Arial"/>
                          <a:cs typeface="Arial"/>
                        </a:rPr>
                        <a:t>bakteriler</a:t>
                      </a:r>
                      <a:endParaRPr sz="2800" dirty="0">
                        <a:solidFill>
                          <a:schemeClr val="tx1"/>
                        </a:solidFill>
                        <a:latin typeface="Arial"/>
                        <a:cs typeface="Arial"/>
                      </a:endParaRPr>
                    </a:p>
                  </a:txBody>
                  <a:tcPr marL="0" marR="0" marT="3583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3970" algn="ctr">
                        <a:lnSpc>
                          <a:spcPct val="100000"/>
                        </a:lnSpc>
                        <a:spcBef>
                          <a:spcPts val="440"/>
                        </a:spcBef>
                      </a:pPr>
                      <a:r>
                        <a:rPr sz="2800" spc="-50" dirty="0">
                          <a:solidFill>
                            <a:schemeClr val="tx1"/>
                          </a:solidFill>
                          <a:latin typeface="Arial"/>
                          <a:cs typeface="Arial"/>
                        </a:rPr>
                        <a:t>0,91</a:t>
                      </a:r>
                      <a:endParaRPr sz="2800">
                        <a:solidFill>
                          <a:schemeClr val="tx1"/>
                        </a:solidFill>
                        <a:latin typeface="Arial"/>
                        <a:cs typeface="Arial"/>
                      </a:endParaRPr>
                    </a:p>
                  </a:txBody>
                  <a:tcPr marL="0" marR="0" marT="3583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596718">
                <a:tc>
                  <a:txBody>
                    <a:bodyPr/>
                    <a:lstStyle/>
                    <a:p>
                      <a:pPr marL="10160" algn="ctr">
                        <a:lnSpc>
                          <a:spcPct val="100000"/>
                        </a:lnSpc>
                        <a:spcBef>
                          <a:spcPts val="340"/>
                        </a:spcBef>
                      </a:pPr>
                      <a:r>
                        <a:rPr sz="2800" spc="-65" dirty="0">
                          <a:solidFill>
                            <a:schemeClr val="tx1"/>
                          </a:solidFill>
                          <a:latin typeface="Arial"/>
                          <a:cs typeface="Arial"/>
                        </a:rPr>
                        <a:t>Bozulma </a:t>
                      </a:r>
                      <a:r>
                        <a:rPr sz="2800" spc="-25" dirty="0">
                          <a:solidFill>
                            <a:schemeClr val="tx1"/>
                          </a:solidFill>
                          <a:latin typeface="Arial"/>
                          <a:cs typeface="Arial"/>
                        </a:rPr>
                        <a:t>etmeni</a:t>
                      </a:r>
                      <a:r>
                        <a:rPr sz="2800" spc="-80" dirty="0">
                          <a:solidFill>
                            <a:schemeClr val="tx1"/>
                          </a:solidFill>
                          <a:latin typeface="Arial"/>
                          <a:cs typeface="Arial"/>
                        </a:rPr>
                        <a:t> </a:t>
                      </a:r>
                      <a:r>
                        <a:rPr sz="2800" spc="-50" dirty="0">
                          <a:solidFill>
                            <a:schemeClr val="tx1"/>
                          </a:solidFill>
                          <a:latin typeface="Arial"/>
                          <a:cs typeface="Arial"/>
                        </a:rPr>
                        <a:t>mayalar</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3970" algn="ctr">
                        <a:lnSpc>
                          <a:spcPct val="100000"/>
                        </a:lnSpc>
                        <a:spcBef>
                          <a:spcPts val="340"/>
                        </a:spcBef>
                      </a:pPr>
                      <a:r>
                        <a:rPr sz="2800" spc="-50" dirty="0">
                          <a:solidFill>
                            <a:schemeClr val="tx1"/>
                          </a:solidFill>
                          <a:latin typeface="Arial"/>
                          <a:cs typeface="Arial"/>
                        </a:rPr>
                        <a:t>0,88</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609256">
                <a:tc>
                  <a:txBody>
                    <a:bodyPr/>
                    <a:lstStyle/>
                    <a:p>
                      <a:pPr marL="12700" algn="ctr">
                        <a:lnSpc>
                          <a:spcPct val="100000"/>
                        </a:lnSpc>
                        <a:spcBef>
                          <a:spcPts val="340"/>
                        </a:spcBef>
                      </a:pPr>
                      <a:r>
                        <a:rPr sz="2800" spc="-65" dirty="0">
                          <a:solidFill>
                            <a:schemeClr val="tx1"/>
                          </a:solidFill>
                          <a:latin typeface="Arial"/>
                          <a:cs typeface="Arial"/>
                        </a:rPr>
                        <a:t>Bozulma </a:t>
                      </a:r>
                      <a:r>
                        <a:rPr sz="2800" spc="-25" dirty="0">
                          <a:solidFill>
                            <a:schemeClr val="tx1"/>
                          </a:solidFill>
                          <a:latin typeface="Arial"/>
                          <a:cs typeface="Arial"/>
                        </a:rPr>
                        <a:t>etmeni</a:t>
                      </a:r>
                      <a:r>
                        <a:rPr sz="2800" spc="-80" dirty="0">
                          <a:solidFill>
                            <a:schemeClr val="tx1"/>
                          </a:solidFill>
                          <a:latin typeface="Arial"/>
                          <a:cs typeface="Arial"/>
                        </a:rPr>
                        <a:t> </a:t>
                      </a:r>
                      <a:r>
                        <a:rPr sz="2800" spc="-15" dirty="0">
                          <a:solidFill>
                            <a:schemeClr val="tx1"/>
                          </a:solidFill>
                          <a:latin typeface="Arial"/>
                          <a:cs typeface="Arial"/>
                        </a:rPr>
                        <a:t>küfler</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3970" algn="ctr">
                        <a:lnSpc>
                          <a:spcPct val="100000"/>
                        </a:lnSpc>
                        <a:spcBef>
                          <a:spcPts val="340"/>
                        </a:spcBef>
                      </a:pPr>
                      <a:r>
                        <a:rPr sz="2800" spc="-50" dirty="0">
                          <a:solidFill>
                            <a:schemeClr val="tx1"/>
                          </a:solidFill>
                          <a:latin typeface="Arial"/>
                          <a:cs typeface="Arial"/>
                        </a:rPr>
                        <a:t>0,80</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596718">
                <a:tc>
                  <a:txBody>
                    <a:bodyPr/>
                    <a:lstStyle/>
                    <a:p>
                      <a:pPr marL="11430" algn="ctr">
                        <a:lnSpc>
                          <a:spcPct val="100000"/>
                        </a:lnSpc>
                        <a:spcBef>
                          <a:spcPts val="340"/>
                        </a:spcBef>
                      </a:pPr>
                      <a:r>
                        <a:rPr sz="2800" spc="-25" dirty="0">
                          <a:solidFill>
                            <a:schemeClr val="tx1"/>
                          </a:solidFill>
                          <a:latin typeface="Arial"/>
                          <a:cs typeface="Arial"/>
                        </a:rPr>
                        <a:t>Halofilik</a:t>
                      </a:r>
                      <a:r>
                        <a:rPr sz="2800" spc="-60" dirty="0">
                          <a:solidFill>
                            <a:schemeClr val="tx1"/>
                          </a:solidFill>
                          <a:latin typeface="Arial"/>
                          <a:cs typeface="Arial"/>
                        </a:rPr>
                        <a:t> </a:t>
                      </a:r>
                      <a:r>
                        <a:rPr sz="2800" spc="-25" dirty="0">
                          <a:solidFill>
                            <a:schemeClr val="tx1"/>
                          </a:solidFill>
                          <a:latin typeface="Arial"/>
                          <a:cs typeface="Arial"/>
                        </a:rPr>
                        <a:t>bakteriler</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3970" algn="ctr">
                        <a:lnSpc>
                          <a:spcPct val="100000"/>
                        </a:lnSpc>
                        <a:spcBef>
                          <a:spcPts val="340"/>
                        </a:spcBef>
                      </a:pPr>
                      <a:r>
                        <a:rPr sz="2800" spc="-50" dirty="0">
                          <a:solidFill>
                            <a:schemeClr val="tx1"/>
                          </a:solidFill>
                          <a:latin typeface="Arial"/>
                          <a:cs typeface="Arial"/>
                        </a:rPr>
                        <a:t>0,75</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596718">
                <a:tc>
                  <a:txBody>
                    <a:bodyPr/>
                    <a:lstStyle/>
                    <a:p>
                      <a:pPr marL="12700" algn="ctr">
                        <a:lnSpc>
                          <a:spcPct val="100000"/>
                        </a:lnSpc>
                        <a:spcBef>
                          <a:spcPts val="340"/>
                        </a:spcBef>
                      </a:pPr>
                      <a:r>
                        <a:rPr sz="2800" spc="-40" dirty="0" err="1">
                          <a:solidFill>
                            <a:schemeClr val="tx1"/>
                          </a:solidFill>
                          <a:latin typeface="Arial"/>
                          <a:cs typeface="Arial"/>
                        </a:rPr>
                        <a:t>Kserofilik</a:t>
                      </a:r>
                      <a:r>
                        <a:rPr sz="2800" spc="-60" dirty="0">
                          <a:solidFill>
                            <a:schemeClr val="tx1"/>
                          </a:solidFill>
                          <a:latin typeface="Arial"/>
                          <a:cs typeface="Arial"/>
                        </a:rPr>
                        <a:t> </a:t>
                      </a:r>
                      <a:r>
                        <a:rPr lang="tr-TR" sz="2800" spc="-25" dirty="0">
                          <a:solidFill>
                            <a:schemeClr val="tx1"/>
                          </a:solidFill>
                          <a:latin typeface="Arial"/>
                          <a:cs typeface="Arial"/>
                        </a:rPr>
                        <a:t>küfler</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3970" algn="ctr">
                        <a:lnSpc>
                          <a:spcPct val="100000"/>
                        </a:lnSpc>
                        <a:spcBef>
                          <a:spcPts val="340"/>
                        </a:spcBef>
                      </a:pPr>
                      <a:r>
                        <a:rPr sz="2800" spc="-50" dirty="0">
                          <a:solidFill>
                            <a:schemeClr val="tx1"/>
                          </a:solidFill>
                          <a:latin typeface="Arial"/>
                          <a:cs typeface="Arial"/>
                        </a:rPr>
                        <a:t>0,65</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r h="597983">
                <a:tc>
                  <a:txBody>
                    <a:bodyPr/>
                    <a:lstStyle/>
                    <a:p>
                      <a:pPr marL="11430" algn="ctr">
                        <a:lnSpc>
                          <a:spcPct val="100000"/>
                        </a:lnSpc>
                        <a:spcBef>
                          <a:spcPts val="340"/>
                        </a:spcBef>
                      </a:pPr>
                      <a:r>
                        <a:rPr sz="2800" spc="-40" dirty="0" err="1">
                          <a:solidFill>
                            <a:schemeClr val="tx1"/>
                          </a:solidFill>
                          <a:latin typeface="Arial"/>
                          <a:cs typeface="Arial"/>
                        </a:rPr>
                        <a:t>Ozmofilik</a:t>
                      </a:r>
                      <a:r>
                        <a:rPr sz="2800" spc="-60" dirty="0">
                          <a:solidFill>
                            <a:schemeClr val="tx1"/>
                          </a:solidFill>
                          <a:latin typeface="Arial"/>
                          <a:cs typeface="Arial"/>
                        </a:rPr>
                        <a:t> </a:t>
                      </a:r>
                      <a:r>
                        <a:rPr lang="tr-TR" sz="2800" spc="-25" dirty="0">
                          <a:solidFill>
                            <a:schemeClr val="tx1"/>
                          </a:solidFill>
                          <a:latin typeface="Arial"/>
                          <a:cs typeface="Arial"/>
                        </a:rPr>
                        <a:t>maya</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3970" algn="ctr">
                        <a:lnSpc>
                          <a:spcPct val="100000"/>
                        </a:lnSpc>
                        <a:spcBef>
                          <a:spcPts val="340"/>
                        </a:spcBef>
                      </a:pPr>
                      <a:r>
                        <a:rPr sz="2800" spc="-50" dirty="0">
                          <a:solidFill>
                            <a:schemeClr val="tx1"/>
                          </a:solidFill>
                          <a:latin typeface="Arial"/>
                          <a:cs typeface="Arial"/>
                        </a:rPr>
                        <a:t>0,60</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6"/>
                  </a:ext>
                </a:extLst>
              </a:tr>
              <a:tr h="585341">
                <a:tc>
                  <a:txBody>
                    <a:bodyPr/>
                    <a:lstStyle/>
                    <a:p>
                      <a:pPr marL="11430" algn="ctr">
                        <a:lnSpc>
                          <a:spcPct val="100000"/>
                        </a:lnSpc>
                        <a:spcBef>
                          <a:spcPts val="340"/>
                        </a:spcBef>
                      </a:pPr>
                      <a:r>
                        <a:rPr sz="2800" i="1" spc="-65" dirty="0">
                          <a:solidFill>
                            <a:schemeClr val="tx1"/>
                          </a:solidFill>
                          <a:latin typeface="Arial"/>
                          <a:cs typeface="Arial"/>
                        </a:rPr>
                        <a:t>(Staphylococcus</a:t>
                      </a:r>
                      <a:r>
                        <a:rPr sz="2800" i="1" spc="-60" dirty="0">
                          <a:solidFill>
                            <a:schemeClr val="tx1"/>
                          </a:solidFill>
                          <a:latin typeface="Arial"/>
                          <a:cs typeface="Arial"/>
                        </a:rPr>
                        <a:t> </a:t>
                      </a:r>
                      <a:r>
                        <a:rPr sz="2800" i="1" spc="-65" dirty="0">
                          <a:solidFill>
                            <a:schemeClr val="tx1"/>
                          </a:solidFill>
                          <a:latin typeface="Arial"/>
                          <a:cs typeface="Arial"/>
                        </a:rPr>
                        <a:t>aereus)</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solidFill>
                      <a:srgbClr val="D0D7E8"/>
                    </a:solidFill>
                  </a:tcPr>
                </a:tc>
                <a:tc>
                  <a:txBody>
                    <a:bodyPr/>
                    <a:lstStyle/>
                    <a:p>
                      <a:pPr marL="14604" algn="ctr">
                        <a:lnSpc>
                          <a:spcPct val="100000"/>
                        </a:lnSpc>
                        <a:spcBef>
                          <a:spcPts val="340"/>
                        </a:spcBef>
                      </a:pPr>
                      <a:r>
                        <a:rPr sz="2800" spc="-45" dirty="0">
                          <a:solidFill>
                            <a:schemeClr val="tx1"/>
                          </a:solidFill>
                          <a:latin typeface="Arial"/>
                          <a:cs typeface="Arial"/>
                        </a:rPr>
                        <a:t>(0,86)</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solidFill>
                      <a:srgbClr val="D0D7E8"/>
                    </a:solidFill>
                  </a:tcPr>
                </a:tc>
                <a:extLst>
                  <a:ext uri="{0D108BD9-81ED-4DB2-BD59-A6C34878D82A}">
                    <a16:rowId xmlns:a16="http://schemas.microsoft.com/office/drawing/2014/main" val="10007"/>
                  </a:ext>
                </a:extLst>
              </a:tr>
            </a:tbl>
          </a:graphicData>
        </a:graphic>
      </p:graphicFrame>
      <p:sp>
        <p:nvSpPr>
          <p:cNvPr id="8" name="Dikdörtgen 7">
            <a:extLst>
              <a:ext uri="{FF2B5EF4-FFF2-40B4-BE49-F238E27FC236}">
                <a16:creationId xmlns:a16="http://schemas.microsoft.com/office/drawing/2014/main" id="{3099D3D7-7A70-8245-B267-BDEA6CA722EE}"/>
              </a:ext>
            </a:extLst>
          </p:cNvPr>
          <p:cNvSpPr/>
          <p:nvPr/>
        </p:nvSpPr>
        <p:spPr>
          <a:xfrm>
            <a:off x="561269" y="5105400"/>
            <a:ext cx="10744200" cy="1608133"/>
          </a:xfrm>
          <a:prstGeom prst="rect">
            <a:avLst/>
          </a:prstGeom>
        </p:spPr>
        <p:txBody>
          <a:bodyPr wrap="square">
            <a:spAutoFit/>
          </a:bodyPr>
          <a:lstStyle/>
          <a:p>
            <a:pPr marL="8145" algn="ctr">
              <a:spcBef>
                <a:spcPts val="199"/>
              </a:spcBef>
            </a:pPr>
            <a:r>
              <a:rPr lang="tr-TR" sz="2400" b="1" i="1" spc="-22" dirty="0">
                <a:latin typeface="Tahoma"/>
                <a:cs typeface="Tahoma"/>
              </a:rPr>
              <a:t>Su </a:t>
            </a:r>
            <a:r>
              <a:rPr lang="tr-TR" sz="2400" b="1" i="1" spc="-16" dirty="0">
                <a:latin typeface="Tahoma"/>
                <a:cs typeface="Tahoma"/>
              </a:rPr>
              <a:t>aktivitesini </a:t>
            </a:r>
            <a:r>
              <a:rPr lang="tr-TR" sz="2400" b="1" i="1" spc="-22" dirty="0">
                <a:latin typeface="Tahoma"/>
                <a:cs typeface="Tahoma"/>
              </a:rPr>
              <a:t>düşüren</a:t>
            </a:r>
            <a:r>
              <a:rPr lang="tr-TR" sz="2400" b="1" i="1" dirty="0">
                <a:latin typeface="Tahoma"/>
                <a:cs typeface="Tahoma"/>
              </a:rPr>
              <a:t> </a:t>
            </a:r>
            <a:r>
              <a:rPr lang="tr-TR" sz="2400" b="1" i="1" spc="-16" dirty="0">
                <a:latin typeface="Tahoma"/>
                <a:cs typeface="Tahoma"/>
              </a:rPr>
              <a:t>olaylar:</a:t>
            </a:r>
            <a:endParaRPr lang="tr-TR" sz="2400" dirty="0">
              <a:latin typeface="Tahoma"/>
              <a:cs typeface="Tahoma"/>
            </a:endParaRPr>
          </a:p>
          <a:p>
            <a:pPr marL="351044" indent="-342900" algn="ctr">
              <a:spcBef>
                <a:spcPts val="125"/>
              </a:spcBef>
              <a:buFont typeface="Wingdings" pitchFamily="2" charset="2"/>
              <a:buChar char="ü"/>
              <a:tabLst>
                <a:tab pos="123797" algn="l"/>
              </a:tabLst>
            </a:pPr>
            <a:r>
              <a:rPr lang="tr-TR" sz="2400" spc="-3" dirty="0">
                <a:latin typeface="Tahoma"/>
                <a:cs typeface="Tahoma"/>
              </a:rPr>
              <a:t>Kurutma</a:t>
            </a:r>
            <a:endParaRPr lang="tr-TR" sz="2400" dirty="0">
              <a:latin typeface="Tahoma"/>
              <a:cs typeface="Tahoma"/>
            </a:endParaRPr>
          </a:p>
          <a:p>
            <a:pPr marL="351044" indent="-342900" algn="ctr">
              <a:spcBef>
                <a:spcPts val="131"/>
              </a:spcBef>
              <a:buFont typeface="Wingdings" pitchFamily="2" charset="2"/>
              <a:buChar char="ü"/>
              <a:tabLst>
                <a:tab pos="123797" algn="l"/>
              </a:tabLst>
            </a:pPr>
            <a:r>
              <a:rPr lang="tr-TR" sz="2400" spc="-3" dirty="0">
                <a:latin typeface="Tahoma"/>
                <a:cs typeface="Tahoma"/>
              </a:rPr>
              <a:t>Dondurma</a:t>
            </a:r>
            <a:endParaRPr lang="tr-TR" sz="2400" dirty="0">
              <a:latin typeface="Tahoma"/>
              <a:cs typeface="Tahoma"/>
            </a:endParaRPr>
          </a:p>
          <a:p>
            <a:pPr marL="351044" indent="-342900" algn="ctr">
              <a:spcBef>
                <a:spcPts val="138"/>
              </a:spcBef>
              <a:buFont typeface="Wingdings" pitchFamily="2" charset="2"/>
              <a:buChar char="ü"/>
              <a:tabLst>
                <a:tab pos="123797" algn="l"/>
              </a:tabLst>
            </a:pPr>
            <a:r>
              <a:rPr lang="tr-TR" sz="2400" spc="-3" dirty="0">
                <a:latin typeface="Tahoma"/>
                <a:cs typeface="Tahoma"/>
              </a:rPr>
              <a:t>Şeker </a:t>
            </a:r>
            <a:r>
              <a:rPr lang="tr-TR" sz="2400" dirty="0">
                <a:latin typeface="Tahoma"/>
                <a:cs typeface="Tahoma"/>
              </a:rPr>
              <a:t>ya da </a:t>
            </a:r>
            <a:r>
              <a:rPr lang="tr-TR" sz="2400" spc="-3" dirty="0">
                <a:latin typeface="Tahoma"/>
                <a:cs typeface="Tahoma"/>
              </a:rPr>
              <a:t>tuz</a:t>
            </a:r>
            <a:r>
              <a:rPr lang="tr-TR" sz="2400" spc="-16" dirty="0">
                <a:latin typeface="Tahoma"/>
                <a:cs typeface="Tahoma"/>
              </a:rPr>
              <a:t> </a:t>
            </a:r>
            <a:r>
              <a:rPr lang="tr-TR" sz="2400" spc="-3" dirty="0">
                <a:latin typeface="Tahoma"/>
                <a:cs typeface="Tahoma"/>
              </a:rPr>
              <a:t>ilavesi</a:t>
            </a:r>
            <a:endParaRPr lang="tr-TR" sz="2400" dirty="0">
              <a:latin typeface="Tahoma"/>
              <a:cs typeface="Tahoma"/>
            </a:endParaRPr>
          </a:p>
        </p:txBody>
      </p:sp>
    </p:spTree>
    <p:extLst>
      <p:ext uri="{BB962C8B-B14F-4D97-AF65-F5344CB8AC3E}">
        <p14:creationId xmlns:p14="http://schemas.microsoft.com/office/powerpoint/2010/main" val="4288993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6076370" y="6022334"/>
            <a:ext cx="78191" cy="89768"/>
          </a:xfrm>
          <a:prstGeom prst="rect">
            <a:avLst/>
          </a:prstGeom>
        </p:spPr>
        <p:txBody>
          <a:bodyPr vert="horz" wrap="square" lIns="0" tIns="0" rIns="0" bIns="0" rtlCol="0">
            <a:spAutoFit/>
          </a:bodyPr>
          <a:lstStyle/>
          <a:p>
            <a:pPr marL="16289">
              <a:lnSpc>
                <a:spcPts val="737"/>
              </a:lnSpc>
            </a:pPr>
            <a:r>
              <a:rPr sz="705" spc="-35" dirty="0">
                <a:latin typeface="Arial"/>
                <a:cs typeface="Arial"/>
              </a:rPr>
              <a:t>4</a:t>
            </a:r>
            <a:endParaRPr sz="705">
              <a:latin typeface="Arial"/>
              <a:cs typeface="Arial"/>
            </a:endParaRPr>
          </a:p>
        </p:txBody>
      </p:sp>
      <p:sp>
        <p:nvSpPr>
          <p:cNvPr id="5" name="object 5"/>
          <p:cNvSpPr txBox="1"/>
          <p:nvPr/>
        </p:nvSpPr>
        <p:spPr>
          <a:xfrm>
            <a:off x="591961" y="1205783"/>
            <a:ext cx="11125200" cy="4816551"/>
          </a:xfrm>
          <a:prstGeom prst="rect">
            <a:avLst/>
          </a:prstGeom>
        </p:spPr>
        <p:txBody>
          <a:bodyPr vert="horz" wrap="square" lIns="0" tIns="25249" rIns="0" bIns="0" rtlCol="0">
            <a:spAutoFit/>
          </a:bodyPr>
          <a:lstStyle/>
          <a:p>
            <a:pPr marL="154746" algn="just"/>
            <a:r>
              <a:rPr lang="tr-TR" sz="2800" b="1" dirty="0">
                <a:latin typeface="Tahoma"/>
                <a:cs typeface="Tahoma"/>
              </a:rPr>
              <a:t>7- </a:t>
            </a:r>
            <a:r>
              <a:rPr sz="2800" b="1" dirty="0">
                <a:latin typeface="Tahoma"/>
                <a:cs typeface="Tahoma"/>
              </a:rPr>
              <a:t>OZMOS </a:t>
            </a:r>
            <a:r>
              <a:rPr sz="2800" b="1" spc="-3" dirty="0">
                <a:latin typeface="Tahoma"/>
                <a:cs typeface="Tahoma"/>
              </a:rPr>
              <a:t>ve OZMOTİK</a:t>
            </a:r>
            <a:r>
              <a:rPr sz="2800" b="1" spc="55" dirty="0">
                <a:latin typeface="Tahoma"/>
                <a:cs typeface="Tahoma"/>
              </a:rPr>
              <a:t> </a:t>
            </a:r>
            <a:r>
              <a:rPr sz="2800" b="1" dirty="0">
                <a:latin typeface="Tahoma"/>
                <a:cs typeface="Tahoma"/>
              </a:rPr>
              <a:t>BASINÇ</a:t>
            </a:r>
            <a:endParaRPr lang="tr-TR" sz="2800" b="1" dirty="0">
              <a:latin typeface="Tahoma"/>
              <a:cs typeface="Tahoma"/>
            </a:endParaRPr>
          </a:p>
          <a:p>
            <a:pPr marL="154746" algn="just"/>
            <a:endParaRPr sz="2800" dirty="0">
              <a:latin typeface="Tahoma"/>
              <a:cs typeface="Tahoma"/>
            </a:endParaRPr>
          </a:p>
          <a:p>
            <a:pPr marL="8145" algn="just">
              <a:spcBef>
                <a:spcPts val="131"/>
              </a:spcBef>
            </a:pPr>
            <a:r>
              <a:rPr sz="2800" dirty="0">
                <a:latin typeface="Tahoma"/>
                <a:cs typeface="Tahoma"/>
              </a:rPr>
              <a:t>Ozmos,</a:t>
            </a:r>
            <a:r>
              <a:rPr sz="2800" spc="58" dirty="0">
                <a:latin typeface="Tahoma"/>
                <a:cs typeface="Tahoma"/>
              </a:rPr>
              <a:t> </a:t>
            </a:r>
            <a:r>
              <a:rPr sz="2800" spc="-3" dirty="0">
                <a:latin typeface="Tahoma"/>
                <a:cs typeface="Tahoma"/>
              </a:rPr>
              <a:t>su</a:t>
            </a:r>
            <a:r>
              <a:rPr sz="2800" spc="55" dirty="0">
                <a:latin typeface="Tahoma"/>
                <a:cs typeface="Tahoma"/>
              </a:rPr>
              <a:t> </a:t>
            </a:r>
            <a:r>
              <a:rPr sz="2800" spc="-3" dirty="0">
                <a:latin typeface="Tahoma"/>
                <a:cs typeface="Tahoma"/>
              </a:rPr>
              <a:t>moleküllerinin</a:t>
            </a:r>
            <a:r>
              <a:rPr sz="2800" spc="45" dirty="0">
                <a:latin typeface="Tahoma"/>
                <a:cs typeface="Tahoma"/>
              </a:rPr>
              <a:t> </a:t>
            </a:r>
            <a:r>
              <a:rPr sz="2800" spc="-3" dirty="0">
                <a:latin typeface="Tahoma"/>
                <a:cs typeface="Tahoma"/>
              </a:rPr>
              <a:t>yarı-geçirgen</a:t>
            </a:r>
            <a:r>
              <a:rPr sz="2800" spc="55" dirty="0">
                <a:latin typeface="Tahoma"/>
                <a:cs typeface="Tahoma"/>
              </a:rPr>
              <a:t> </a:t>
            </a:r>
            <a:r>
              <a:rPr sz="2800" dirty="0">
                <a:latin typeface="Tahoma"/>
                <a:cs typeface="Tahoma"/>
              </a:rPr>
              <a:t>bir</a:t>
            </a:r>
            <a:r>
              <a:rPr sz="2800" spc="58" dirty="0">
                <a:latin typeface="Tahoma"/>
                <a:cs typeface="Tahoma"/>
              </a:rPr>
              <a:t> </a:t>
            </a:r>
            <a:r>
              <a:rPr sz="2800" spc="-3" dirty="0">
                <a:latin typeface="Tahoma"/>
                <a:cs typeface="Tahoma"/>
              </a:rPr>
              <a:t>zardan</a:t>
            </a:r>
            <a:r>
              <a:rPr sz="2800" spc="55" dirty="0">
                <a:latin typeface="Tahoma"/>
                <a:cs typeface="Tahoma"/>
              </a:rPr>
              <a:t> </a:t>
            </a:r>
            <a:r>
              <a:rPr sz="2800" spc="-3" dirty="0">
                <a:latin typeface="Tahoma"/>
                <a:cs typeface="Tahoma"/>
              </a:rPr>
              <a:t>difüzyonudur.</a:t>
            </a:r>
            <a:r>
              <a:rPr sz="2800" spc="61" dirty="0">
                <a:latin typeface="Tahoma"/>
                <a:cs typeface="Tahoma"/>
              </a:rPr>
              <a:t> </a:t>
            </a:r>
            <a:r>
              <a:rPr sz="2800" spc="-3" dirty="0">
                <a:latin typeface="Tahoma"/>
                <a:cs typeface="Tahoma"/>
              </a:rPr>
              <a:t>Ozmotik</a:t>
            </a:r>
            <a:r>
              <a:rPr sz="2800" spc="55" dirty="0">
                <a:latin typeface="Tahoma"/>
                <a:cs typeface="Tahoma"/>
              </a:rPr>
              <a:t> </a:t>
            </a:r>
            <a:r>
              <a:rPr sz="2800" spc="-3" dirty="0">
                <a:latin typeface="Tahoma"/>
                <a:cs typeface="Tahoma"/>
              </a:rPr>
              <a:t>basınç,</a:t>
            </a:r>
            <a:r>
              <a:rPr sz="2800" spc="58" dirty="0">
                <a:latin typeface="Tahoma"/>
                <a:cs typeface="Tahoma"/>
              </a:rPr>
              <a:t> </a:t>
            </a:r>
            <a:r>
              <a:rPr sz="2800" dirty="0" err="1">
                <a:latin typeface="Tahoma"/>
                <a:cs typeface="Tahoma"/>
              </a:rPr>
              <a:t>çözeltideki</a:t>
            </a:r>
            <a:r>
              <a:rPr sz="2800" spc="58" dirty="0">
                <a:latin typeface="Tahoma"/>
                <a:cs typeface="Tahoma"/>
              </a:rPr>
              <a:t> </a:t>
            </a:r>
            <a:r>
              <a:rPr sz="2800" spc="-3" dirty="0" err="1">
                <a:latin typeface="Tahoma"/>
                <a:cs typeface="Tahoma"/>
              </a:rPr>
              <a:t>çözünmüş</a:t>
            </a:r>
            <a:r>
              <a:rPr lang="tr-TR" sz="2800" dirty="0">
                <a:latin typeface="Tahoma"/>
                <a:cs typeface="Tahoma"/>
              </a:rPr>
              <a:t> </a:t>
            </a:r>
            <a:r>
              <a:rPr sz="2800" spc="-3" dirty="0" err="1">
                <a:latin typeface="Tahoma"/>
                <a:cs typeface="Tahoma"/>
              </a:rPr>
              <a:t>maddelerin</a:t>
            </a:r>
            <a:r>
              <a:rPr sz="2800" spc="-3" dirty="0">
                <a:latin typeface="Tahoma"/>
                <a:cs typeface="Tahoma"/>
              </a:rPr>
              <a:t> konsantrasyonuyla doğrudan ilgilidir. Çözünmüş madde konsantrasyonu arttıkça ozmotik  </a:t>
            </a:r>
            <a:r>
              <a:rPr sz="2800" dirty="0">
                <a:latin typeface="Tahoma"/>
                <a:cs typeface="Tahoma"/>
              </a:rPr>
              <a:t>basınç da</a:t>
            </a:r>
            <a:r>
              <a:rPr sz="2800" spc="-10" dirty="0">
                <a:latin typeface="Tahoma"/>
                <a:cs typeface="Tahoma"/>
              </a:rPr>
              <a:t> </a:t>
            </a:r>
            <a:r>
              <a:rPr sz="2800" dirty="0">
                <a:latin typeface="Tahoma"/>
                <a:cs typeface="Tahoma"/>
              </a:rPr>
              <a:t>artar.</a:t>
            </a:r>
          </a:p>
          <a:p>
            <a:pPr algn="just">
              <a:spcBef>
                <a:spcPts val="3"/>
              </a:spcBef>
            </a:pPr>
            <a:endParaRPr sz="2800" dirty="0">
              <a:latin typeface="Times New Roman"/>
              <a:cs typeface="Times New Roman"/>
            </a:endParaRPr>
          </a:p>
          <a:p>
            <a:pPr marL="8145" algn="just"/>
            <a:r>
              <a:rPr sz="2800" dirty="0">
                <a:uFill>
                  <a:solidFill>
                    <a:srgbClr val="000000"/>
                  </a:solidFill>
                </a:uFill>
                <a:latin typeface="Tahoma"/>
                <a:cs typeface="Tahoma"/>
              </a:rPr>
              <a:t>Ozmotik </a:t>
            </a:r>
            <a:r>
              <a:rPr sz="2800" spc="-3" dirty="0">
                <a:uFill>
                  <a:solidFill>
                    <a:srgbClr val="000000"/>
                  </a:solidFill>
                </a:uFill>
                <a:latin typeface="Tahoma"/>
                <a:cs typeface="Tahoma"/>
              </a:rPr>
              <a:t>basınç </a:t>
            </a:r>
            <a:r>
              <a:rPr sz="2800" spc="-6" dirty="0">
                <a:uFill>
                  <a:solidFill>
                    <a:srgbClr val="000000"/>
                  </a:solidFill>
                </a:uFill>
                <a:latin typeface="Tahoma"/>
                <a:cs typeface="Tahoma"/>
              </a:rPr>
              <a:t>bakımından </a:t>
            </a:r>
            <a:r>
              <a:rPr sz="2800" dirty="0">
                <a:uFill>
                  <a:solidFill>
                    <a:srgbClr val="000000"/>
                  </a:solidFill>
                </a:uFill>
                <a:latin typeface="Tahoma"/>
                <a:cs typeface="Tahoma"/>
              </a:rPr>
              <a:t>3 tip </a:t>
            </a:r>
            <a:r>
              <a:rPr sz="2800" spc="-3" dirty="0">
                <a:uFill>
                  <a:solidFill>
                    <a:srgbClr val="000000"/>
                  </a:solidFill>
                </a:uFill>
                <a:latin typeface="Tahoma"/>
                <a:cs typeface="Tahoma"/>
              </a:rPr>
              <a:t>çözelti</a:t>
            </a:r>
            <a:r>
              <a:rPr sz="2800" spc="-10" dirty="0">
                <a:uFill>
                  <a:solidFill>
                    <a:srgbClr val="000000"/>
                  </a:solidFill>
                </a:uFill>
                <a:latin typeface="Tahoma"/>
                <a:cs typeface="Tahoma"/>
              </a:rPr>
              <a:t> </a:t>
            </a:r>
            <a:r>
              <a:rPr sz="2800" spc="-3" dirty="0">
                <a:uFill>
                  <a:solidFill>
                    <a:srgbClr val="000000"/>
                  </a:solidFill>
                </a:uFill>
                <a:latin typeface="Tahoma"/>
                <a:cs typeface="Tahoma"/>
              </a:rPr>
              <a:t>vardır:</a:t>
            </a:r>
            <a:endParaRPr sz="2800" dirty="0">
              <a:latin typeface="Tahoma"/>
              <a:cs typeface="Tahoma"/>
            </a:endParaRPr>
          </a:p>
          <a:p>
            <a:pPr marL="123389" indent="-115245" algn="just">
              <a:spcBef>
                <a:spcPts val="138"/>
              </a:spcBef>
              <a:buFont typeface="Symbol"/>
              <a:buChar char=""/>
              <a:tabLst>
                <a:tab pos="123797" algn="l"/>
              </a:tabLst>
            </a:pPr>
            <a:r>
              <a:rPr sz="2800" spc="-3" dirty="0">
                <a:latin typeface="Tahoma"/>
                <a:cs typeface="Tahoma"/>
              </a:rPr>
              <a:t>İzotonik çözelti (hücrenin ozmotik basıncı=ortamın ozmotik</a:t>
            </a:r>
            <a:r>
              <a:rPr sz="2800" spc="29" dirty="0">
                <a:latin typeface="Tahoma"/>
                <a:cs typeface="Tahoma"/>
              </a:rPr>
              <a:t> </a:t>
            </a:r>
            <a:r>
              <a:rPr sz="2800" spc="-3" dirty="0">
                <a:latin typeface="Tahoma"/>
                <a:cs typeface="Tahoma"/>
              </a:rPr>
              <a:t>basıncı)</a:t>
            </a:r>
            <a:endParaRPr sz="2800" dirty="0">
              <a:latin typeface="Tahoma"/>
              <a:cs typeface="Tahoma"/>
            </a:endParaRPr>
          </a:p>
          <a:p>
            <a:pPr marL="123389" indent="-115245" algn="just">
              <a:spcBef>
                <a:spcPts val="131"/>
              </a:spcBef>
              <a:buFont typeface="Symbol"/>
              <a:buChar char=""/>
              <a:tabLst>
                <a:tab pos="123797" algn="l"/>
              </a:tabLst>
            </a:pPr>
            <a:r>
              <a:rPr sz="2800" spc="-3" dirty="0">
                <a:latin typeface="Tahoma"/>
                <a:cs typeface="Tahoma"/>
              </a:rPr>
              <a:t>Hipotonik </a:t>
            </a:r>
            <a:r>
              <a:rPr sz="2800" dirty="0">
                <a:latin typeface="Tahoma"/>
                <a:cs typeface="Tahoma"/>
              </a:rPr>
              <a:t>çözelti </a:t>
            </a:r>
            <a:r>
              <a:rPr sz="2800" spc="-3" dirty="0">
                <a:latin typeface="Tahoma"/>
                <a:cs typeface="Tahoma"/>
              </a:rPr>
              <a:t>(hücrenin ozmotik basıncı&gt;ortamın ozmotik</a:t>
            </a:r>
            <a:r>
              <a:rPr sz="2800" spc="19" dirty="0">
                <a:latin typeface="Tahoma"/>
                <a:cs typeface="Tahoma"/>
              </a:rPr>
              <a:t> </a:t>
            </a:r>
            <a:r>
              <a:rPr sz="2800" spc="-3" dirty="0">
                <a:latin typeface="Tahoma"/>
                <a:cs typeface="Tahoma"/>
              </a:rPr>
              <a:t>basıncı)</a:t>
            </a:r>
            <a:endParaRPr sz="2800" dirty="0">
              <a:latin typeface="Tahoma"/>
              <a:cs typeface="Tahoma"/>
            </a:endParaRPr>
          </a:p>
          <a:p>
            <a:pPr marL="123389" indent="-115245" algn="just">
              <a:spcBef>
                <a:spcPts val="138"/>
              </a:spcBef>
              <a:buFont typeface="Symbol"/>
              <a:buChar char=""/>
              <a:tabLst>
                <a:tab pos="123797" algn="l"/>
              </a:tabLst>
            </a:pPr>
            <a:r>
              <a:rPr sz="2800" spc="-3" dirty="0">
                <a:latin typeface="Tahoma"/>
                <a:cs typeface="Tahoma"/>
              </a:rPr>
              <a:t>Hipertonik çözelti (hücrenin ozmotik basıncı&lt;ortamın ozmotik</a:t>
            </a:r>
            <a:r>
              <a:rPr sz="2800" spc="32" dirty="0">
                <a:latin typeface="Tahoma"/>
                <a:cs typeface="Tahoma"/>
              </a:rPr>
              <a:t> </a:t>
            </a:r>
            <a:r>
              <a:rPr sz="2800" spc="-3" dirty="0">
                <a:latin typeface="Tahoma"/>
                <a:cs typeface="Tahoma"/>
              </a:rPr>
              <a:t>basıncı)</a:t>
            </a:r>
            <a:endParaRPr sz="2800" dirty="0">
              <a:latin typeface="Tahoma"/>
              <a:cs typeface="Tahoma"/>
            </a:endParaRPr>
          </a:p>
        </p:txBody>
      </p:sp>
    </p:spTree>
    <p:extLst>
      <p:ext uri="{BB962C8B-B14F-4D97-AF65-F5344CB8AC3E}">
        <p14:creationId xmlns:p14="http://schemas.microsoft.com/office/powerpoint/2010/main" val="250418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30704" y="1469213"/>
            <a:ext cx="5031697" cy="1481679"/>
          </a:xfrm>
          <a:prstGeom prst="rect">
            <a:avLst/>
          </a:prstGeom>
        </p:spPr>
        <p:txBody>
          <a:bodyPr vert="horz" wrap="square" lIns="0" tIns="7738" rIns="0" bIns="0" rtlCol="0">
            <a:spAutoFit/>
          </a:bodyPr>
          <a:lstStyle/>
          <a:p>
            <a:pPr marL="8145" marR="3258" algn="just">
              <a:lnSpc>
                <a:spcPct val="115999"/>
              </a:lnSpc>
              <a:spcBef>
                <a:spcPts val="61"/>
              </a:spcBef>
            </a:pPr>
            <a:r>
              <a:rPr sz="2800" spc="-3" dirty="0">
                <a:latin typeface="Tahoma"/>
                <a:cs typeface="Tahoma"/>
              </a:rPr>
              <a:t>Normal </a:t>
            </a:r>
            <a:r>
              <a:rPr sz="2800" dirty="0">
                <a:latin typeface="Tahoma"/>
                <a:cs typeface="Tahoma"/>
              </a:rPr>
              <a:t>bir </a:t>
            </a:r>
            <a:r>
              <a:rPr sz="2800" spc="-3" dirty="0">
                <a:latin typeface="Tahoma"/>
                <a:cs typeface="Tahoma"/>
              </a:rPr>
              <a:t>bakteri </a:t>
            </a:r>
            <a:r>
              <a:rPr sz="2800" spc="-3" dirty="0" err="1">
                <a:latin typeface="Tahoma"/>
                <a:cs typeface="Tahoma"/>
              </a:rPr>
              <a:t>hücresi</a:t>
            </a:r>
            <a:r>
              <a:rPr sz="2800" spc="-3" dirty="0">
                <a:latin typeface="Tahoma"/>
                <a:cs typeface="Tahoma"/>
              </a:rPr>
              <a:t>;</a:t>
            </a:r>
            <a:endParaRPr lang="tr-TR" sz="2800" spc="-3" dirty="0">
              <a:latin typeface="Tahoma"/>
              <a:cs typeface="Tahoma"/>
            </a:endParaRPr>
          </a:p>
          <a:p>
            <a:pPr marL="8145" marR="3258" algn="just">
              <a:lnSpc>
                <a:spcPct val="115999"/>
              </a:lnSpc>
              <a:spcBef>
                <a:spcPts val="61"/>
              </a:spcBef>
            </a:pPr>
            <a:r>
              <a:rPr sz="2800" spc="-3" dirty="0" err="1">
                <a:latin typeface="Tahoma"/>
                <a:cs typeface="Tahoma"/>
              </a:rPr>
              <a:t>Hipotonik</a:t>
            </a:r>
            <a:r>
              <a:rPr sz="2800" spc="-3" dirty="0">
                <a:latin typeface="Tahoma"/>
                <a:cs typeface="Tahoma"/>
              </a:rPr>
              <a:t> </a:t>
            </a:r>
            <a:r>
              <a:rPr sz="2800" spc="-3" dirty="0" err="1">
                <a:latin typeface="Tahoma"/>
                <a:cs typeface="Tahoma"/>
              </a:rPr>
              <a:t>çözeltiye</a:t>
            </a:r>
            <a:r>
              <a:rPr sz="2800" spc="-3" dirty="0">
                <a:latin typeface="Tahoma"/>
                <a:cs typeface="Tahoma"/>
              </a:rPr>
              <a:t> </a:t>
            </a:r>
            <a:r>
              <a:rPr sz="2800" spc="-6" dirty="0" err="1">
                <a:latin typeface="Tahoma"/>
                <a:cs typeface="Tahoma"/>
              </a:rPr>
              <a:t>konursa</a:t>
            </a:r>
            <a:endParaRPr lang="tr-TR" sz="2800" spc="-6" dirty="0">
              <a:latin typeface="Tahoma"/>
              <a:cs typeface="Tahoma"/>
            </a:endParaRPr>
          </a:p>
          <a:p>
            <a:pPr marL="8145" marR="3258" algn="just">
              <a:lnSpc>
                <a:spcPct val="115999"/>
              </a:lnSpc>
              <a:spcBef>
                <a:spcPts val="61"/>
              </a:spcBef>
            </a:pPr>
            <a:r>
              <a:rPr sz="2800" spc="-3" dirty="0" err="1">
                <a:latin typeface="Tahoma"/>
                <a:cs typeface="Tahoma"/>
              </a:rPr>
              <a:t>Hipertonik</a:t>
            </a:r>
            <a:r>
              <a:rPr sz="2800" spc="-3" dirty="0">
                <a:latin typeface="Tahoma"/>
                <a:cs typeface="Tahoma"/>
              </a:rPr>
              <a:t> çözeltiye</a:t>
            </a:r>
            <a:r>
              <a:rPr sz="2800" spc="-26" dirty="0">
                <a:latin typeface="Tahoma"/>
                <a:cs typeface="Tahoma"/>
              </a:rPr>
              <a:t> </a:t>
            </a:r>
            <a:r>
              <a:rPr sz="2800" spc="-6" dirty="0">
                <a:latin typeface="Tahoma"/>
                <a:cs typeface="Tahoma"/>
              </a:rPr>
              <a:t>konursa</a:t>
            </a:r>
            <a:endParaRPr sz="2800" dirty="0">
              <a:latin typeface="Tahoma"/>
              <a:cs typeface="Tahoma"/>
            </a:endParaRPr>
          </a:p>
        </p:txBody>
      </p:sp>
      <p:sp>
        <p:nvSpPr>
          <p:cNvPr id="4" name="object 4"/>
          <p:cNvSpPr txBox="1"/>
          <p:nvPr/>
        </p:nvSpPr>
        <p:spPr>
          <a:xfrm>
            <a:off x="6121626" y="1883544"/>
            <a:ext cx="2096667" cy="956278"/>
          </a:xfrm>
          <a:prstGeom prst="rect">
            <a:avLst/>
          </a:prstGeom>
        </p:spPr>
        <p:txBody>
          <a:bodyPr vert="horz" wrap="square" lIns="0" tIns="7738" rIns="0" bIns="0" rtlCol="0">
            <a:spAutoFit/>
          </a:bodyPr>
          <a:lstStyle/>
          <a:p>
            <a:pPr marL="8145" marR="3258">
              <a:lnSpc>
                <a:spcPct val="116399"/>
              </a:lnSpc>
              <a:spcBef>
                <a:spcPts val="61"/>
              </a:spcBef>
            </a:pPr>
            <a:r>
              <a:rPr lang="tr-TR" sz="2800" dirty="0" err="1">
                <a:latin typeface="Tahoma"/>
                <a:cs typeface="Tahoma"/>
              </a:rPr>
              <a:t>deplazmoliz</a:t>
            </a:r>
            <a:r>
              <a:rPr sz="2800" dirty="0">
                <a:latin typeface="Tahoma"/>
                <a:cs typeface="Tahoma"/>
              </a:rPr>
              <a:t> plazmoliz</a:t>
            </a:r>
          </a:p>
        </p:txBody>
      </p:sp>
      <p:sp>
        <p:nvSpPr>
          <p:cNvPr id="5" name="object 5"/>
          <p:cNvSpPr txBox="1"/>
          <p:nvPr/>
        </p:nvSpPr>
        <p:spPr>
          <a:xfrm>
            <a:off x="9054700" y="1947012"/>
            <a:ext cx="2380756" cy="956215"/>
          </a:xfrm>
          <a:prstGeom prst="rect">
            <a:avLst/>
          </a:prstGeom>
        </p:spPr>
        <p:txBody>
          <a:bodyPr vert="horz" wrap="square" lIns="0" tIns="7738" rIns="0" bIns="0" rtlCol="0">
            <a:spAutoFit/>
          </a:bodyPr>
          <a:lstStyle/>
          <a:p>
            <a:pPr marL="8145" marR="3258">
              <a:lnSpc>
                <a:spcPct val="116399"/>
              </a:lnSpc>
              <a:spcBef>
                <a:spcPts val="61"/>
              </a:spcBef>
            </a:pPr>
            <a:r>
              <a:rPr sz="2800" spc="-3" dirty="0">
                <a:latin typeface="Tahoma"/>
                <a:cs typeface="Tahoma"/>
              </a:rPr>
              <a:t>hücre şişer  hücre</a:t>
            </a:r>
            <a:r>
              <a:rPr sz="2800" spc="-35" dirty="0">
                <a:latin typeface="Tahoma"/>
                <a:cs typeface="Tahoma"/>
              </a:rPr>
              <a:t> </a:t>
            </a:r>
            <a:r>
              <a:rPr sz="2800" spc="-3" dirty="0">
                <a:latin typeface="Tahoma"/>
                <a:cs typeface="Tahoma"/>
              </a:rPr>
              <a:t>büzüşür</a:t>
            </a:r>
            <a:endParaRPr sz="2800" dirty="0">
              <a:latin typeface="Tahoma"/>
              <a:cs typeface="Tahoma"/>
            </a:endParaRPr>
          </a:p>
        </p:txBody>
      </p:sp>
      <p:sp>
        <p:nvSpPr>
          <p:cNvPr id="9" name="object 9"/>
          <p:cNvSpPr/>
          <p:nvPr/>
        </p:nvSpPr>
        <p:spPr>
          <a:xfrm flipV="1">
            <a:off x="5326959" y="1988127"/>
            <a:ext cx="618958" cy="416716"/>
          </a:xfrm>
          <a:custGeom>
            <a:avLst/>
            <a:gdLst/>
            <a:ahLst/>
            <a:cxnLst/>
            <a:rect l="l" t="t" r="r" b="b"/>
            <a:pathLst>
              <a:path w="474344" h="111125">
                <a:moveTo>
                  <a:pt x="436571" y="55372"/>
                </a:moveTo>
                <a:lnTo>
                  <a:pt x="369951" y="94234"/>
                </a:lnTo>
                <a:lnTo>
                  <a:pt x="368427" y="100076"/>
                </a:lnTo>
                <a:lnTo>
                  <a:pt x="371094" y="104648"/>
                </a:lnTo>
                <a:lnTo>
                  <a:pt x="373761" y="109093"/>
                </a:lnTo>
                <a:lnTo>
                  <a:pt x="379476" y="110744"/>
                </a:lnTo>
                <a:lnTo>
                  <a:pt x="458025" y="64897"/>
                </a:lnTo>
                <a:lnTo>
                  <a:pt x="455422" y="64897"/>
                </a:lnTo>
                <a:lnTo>
                  <a:pt x="455422" y="63627"/>
                </a:lnTo>
                <a:lnTo>
                  <a:pt x="450723" y="63627"/>
                </a:lnTo>
                <a:lnTo>
                  <a:pt x="436571" y="55372"/>
                </a:lnTo>
                <a:close/>
              </a:path>
              <a:path w="474344" h="111125">
                <a:moveTo>
                  <a:pt x="420242" y="45847"/>
                </a:moveTo>
                <a:lnTo>
                  <a:pt x="0" y="45847"/>
                </a:lnTo>
                <a:lnTo>
                  <a:pt x="0" y="64897"/>
                </a:lnTo>
                <a:lnTo>
                  <a:pt x="420243" y="64897"/>
                </a:lnTo>
                <a:lnTo>
                  <a:pt x="436571" y="55372"/>
                </a:lnTo>
                <a:lnTo>
                  <a:pt x="420242" y="45847"/>
                </a:lnTo>
                <a:close/>
              </a:path>
              <a:path w="474344" h="111125">
                <a:moveTo>
                  <a:pt x="458026" y="45847"/>
                </a:moveTo>
                <a:lnTo>
                  <a:pt x="455422" y="45847"/>
                </a:lnTo>
                <a:lnTo>
                  <a:pt x="455422" y="64897"/>
                </a:lnTo>
                <a:lnTo>
                  <a:pt x="458025" y="64897"/>
                </a:lnTo>
                <a:lnTo>
                  <a:pt x="474344" y="55372"/>
                </a:lnTo>
                <a:lnTo>
                  <a:pt x="458026" y="45847"/>
                </a:lnTo>
                <a:close/>
              </a:path>
              <a:path w="474344" h="111125">
                <a:moveTo>
                  <a:pt x="450723" y="47117"/>
                </a:moveTo>
                <a:lnTo>
                  <a:pt x="436571" y="55372"/>
                </a:lnTo>
                <a:lnTo>
                  <a:pt x="450723" y="63627"/>
                </a:lnTo>
                <a:lnTo>
                  <a:pt x="450723" y="47117"/>
                </a:lnTo>
                <a:close/>
              </a:path>
              <a:path w="474344" h="111125">
                <a:moveTo>
                  <a:pt x="455422" y="47117"/>
                </a:moveTo>
                <a:lnTo>
                  <a:pt x="450723" y="47117"/>
                </a:lnTo>
                <a:lnTo>
                  <a:pt x="450723" y="63627"/>
                </a:lnTo>
                <a:lnTo>
                  <a:pt x="455422" y="63627"/>
                </a:lnTo>
                <a:lnTo>
                  <a:pt x="455422" y="47117"/>
                </a:lnTo>
                <a:close/>
              </a:path>
              <a:path w="474344" h="111125">
                <a:moveTo>
                  <a:pt x="379476" y="0"/>
                </a:moveTo>
                <a:lnTo>
                  <a:pt x="373761" y="1524"/>
                </a:lnTo>
                <a:lnTo>
                  <a:pt x="368427" y="10668"/>
                </a:lnTo>
                <a:lnTo>
                  <a:pt x="369951" y="16510"/>
                </a:lnTo>
                <a:lnTo>
                  <a:pt x="436571" y="55372"/>
                </a:lnTo>
                <a:lnTo>
                  <a:pt x="450723" y="47117"/>
                </a:lnTo>
                <a:lnTo>
                  <a:pt x="455422" y="47117"/>
                </a:lnTo>
                <a:lnTo>
                  <a:pt x="455422" y="45847"/>
                </a:lnTo>
                <a:lnTo>
                  <a:pt x="458026" y="45847"/>
                </a:lnTo>
                <a:lnTo>
                  <a:pt x="379476" y="0"/>
                </a:lnTo>
                <a:close/>
              </a:path>
            </a:pathLst>
          </a:custGeom>
          <a:solidFill>
            <a:srgbClr val="000000"/>
          </a:solidFill>
        </p:spPr>
        <p:txBody>
          <a:bodyPr wrap="square" lIns="0" tIns="0" rIns="0" bIns="0" rtlCol="0"/>
          <a:lstStyle/>
          <a:p>
            <a:endParaRPr sz="1154"/>
          </a:p>
        </p:txBody>
      </p:sp>
      <p:sp>
        <p:nvSpPr>
          <p:cNvPr id="16" name="object 9">
            <a:extLst>
              <a:ext uri="{FF2B5EF4-FFF2-40B4-BE49-F238E27FC236}">
                <a16:creationId xmlns:a16="http://schemas.microsoft.com/office/drawing/2014/main" id="{249F2B59-F11E-FB40-8469-CEE6CED26643}"/>
              </a:ext>
            </a:extLst>
          </p:cNvPr>
          <p:cNvSpPr/>
          <p:nvPr/>
        </p:nvSpPr>
        <p:spPr>
          <a:xfrm flipV="1">
            <a:off x="5326959" y="2504692"/>
            <a:ext cx="618958" cy="416716"/>
          </a:xfrm>
          <a:custGeom>
            <a:avLst/>
            <a:gdLst/>
            <a:ahLst/>
            <a:cxnLst/>
            <a:rect l="l" t="t" r="r" b="b"/>
            <a:pathLst>
              <a:path w="474344" h="111125">
                <a:moveTo>
                  <a:pt x="436571" y="55372"/>
                </a:moveTo>
                <a:lnTo>
                  <a:pt x="369951" y="94234"/>
                </a:lnTo>
                <a:lnTo>
                  <a:pt x="368427" y="100076"/>
                </a:lnTo>
                <a:lnTo>
                  <a:pt x="371094" y="104648"/>
                </a:lnTo>
                <a:lnTo>
                  <a:pt x="373761" y="109093"/>
                </a:lnTo>
                <a:lnTo>
                  <a:pt x="379476" y="110744"/>
                </a:lnTo>
                <a:lnTo>
                  <a:pt x="458025" y="64897"/>
                </a:lnTo>
                <a:lnTo>
                  <a:pt x="455422" y="64897"/>
                </a:lnTo>
                <a:lnTo>
                  <a:pt x="455422" y="63627"/>
                </a:lnTo>
                <a:lnTo>
                  <a:pt x="450723" y="63627"/>
                </a:lnTo>
                <a:lnTo>
                  <a:pt x="436571" y="55372"/>
                </a:lnTo>
                <a:close/>
              </a:path>
              <a:path w="474344" h="111125">
                <a:moveTo>
                  <a:pt x="420242" y="45847"/>
                </a:moveTo>
                <a:lnTo>
                  <a:pt x="0" y="45847"/>
                </a:lnTo>
                <a:lnTo>
                  <a:pt x="0" y="64897"/>
                </a:lnTo>
                <a:lnTo>
                  <a:pt x="420243" y="64897"/>
                </a:lnTo>
                <a:lnTo>
                  <a:pt x="436571" y="55372"/>
                </a:lnTo>
                <a:lnTo>
                  <a:pt x="420242" y="45847"/>
                </a:lnTo>
                <a:close/>
              </a:path>
              <a:path w="474344" h="111125">
                <a:moveTo>
                  <a:pt x="458026" y="45847"/>
                </a:moveTo>
                <a:lnTo>
                  <a:pt x="455422" y="45847"/>
                </a:lnTo>
                <a:lnTo>
                  <a:pt x="455422" y="64897"/>
                </a:lnTo>
                <a:lnTo>
                  <a:pt x="458025" y="64897"/>
                </a:lnTo>
                <a:lnTo>
                  <a:pt x="474344" y="55372"/>
                </a:lnTo>
                <a:lnTo>
                  <a:pt x="458026" y="45847"/>
                </a:lnTo>
                <a:close/>
              </a:path>
              <a:path w="474344" h="111125">
                <a:moveTo>
                  <a:pt x="450723" y="47117"/>
                </a:moveTo>
                <a:lnTo>
                  <a:pt x="436571" y="55372"/>
                </a:lnTo>
                <a:lnTo>
                  <a:pt x="450723" y="63627"/>
                </a:lnTo>
                <a:lnTo>
                  <a:pt x="450723" y="47117"/>
                </a:lnTo>
                <a:close/>
              </a:path>
              <a:path w="474344" h="111125">
                <a:moveTo>
                  <a:pt x="455422" y="47117"/>
                </a:moveTo>
                <a:lnTo>
                  <a:pt x="450723" y="47117"/>
                </a:lnTo>
                <a:lnTo>
                  <a:pt x="450723" y="63627"/>
                </a:lnTo>
                <a:lnTo>
                  <a:pt x="455422" y="63627"/>
                </a:lnTo>
                <a:lnTo>
                  <a:pt x="455422" y="47117"/>
                </a:lnTo>
                <a:close/>
              </a:path>
              <a:path w="474344" h="111125">
                <a:moveTo>
                  <a:pt x="379476" y="0"/>
                </a:moveTo>
                <a:lnTo>
                  <a:pt x="373761" y="1524"/>
                </a:lnTo>
                <a:lnTo>
                  <a:pt x="368427" y="10668"/>
                </a:lnTo>
                <a:lnTo>
                  <a:pt x="369951" y="16510"/>
                </a:lnTo>
                <a:lnTo>
                  <a:pt x="436571" y="55372"/>
                </a:lnTo>
                <a:lnTo>
                  <a:pt x="450723" y="47117"/>
                </a:lnTo>
                <a:lnTo>
                  <a:pt x="455422" y="47117"/>
                </a:lnTo>
                <a:lnTo>
                  <a:pt x="455422" y="45847"/>
                </a:lnTo>
                <a:lnTo>
                  <a:pt x="458026" y="45847"/>
                </a:lnTo>
                <a:lnTo>
                  <a:pt x="379476" y="0"/>
                </a:lnTo>
                <a:close/>
              </a:path>
            </a:pathLst>
          </a:custGeom>
          <a:solidFill>
            <a:srgbClr val="000000"/>
          </a:solidFill>
        </p:spPr>
        <p:txBody>
          <a:bodyPr wrap="square" lIns="0" tIns="0" rIns="0" bIns="0" rtlCol="0"/>
          <a:lstStyle/>
          <a:p>
            <a:endParaRPr sz="1154"/>
          </a:p>
        </p:txBody>
      </p:sp>
      <p:sp>
        <p:nvSpPr>
          <p:cNvPr id="17" name="object 9">
            <a:extLst>
              <a:ext uri="{FF2B5EF4-FFF2-40B4-BE49-F238E27FC236}">
                <a16:creationId xmlns:a16="http://schemas.microsoft.com/office/drawing/2014/main" id="{4FF4E3B3-0AD5-E348-AA3E-E331D40E1B39}"/>
              </a:ext>
            </a:extLst>
          </p:cNvPr>
          <p:cNvSpPr/>
          <p:nvPr/>
        </p:nvSpPr>
        <p:spPr>
          <a:xfrm flipV="1">
            <a:off x="8162861" y="2008638"/>
            <a:ext cx="618958" cy="416716"/>
          </a:xfrm>
          <a:custGeom>
            <a:avLst/>
            <a:gdLst/>
            <a:ahLst/>
            <a:cxnLst/>
            <a:rect l="l" t="t" r="r" b="b"/>
            <a:pathLst>
              <a:path w="474344" h="111125">
                <a:moveTo>
                  <a:pt x="436571" y="55372"/>
                </a:moveTo>
                <a:lnTo>
                  <a:pt x="369951" y="94234"/>
                </a:lnTo>
                <a:lnTo>
                  <a:pt x="368427" y="100076"/>
                </a:lnTo>
                <a:lnTo>
                  <a:pt x="371094" y="104648"/>
                </a:lnTo>
                <a:lnTo>
                  <a:pt x="373761" y="109093"/>
                </a:lnTo>
                <a:lnTo>
                  <a:pt x="379476" y="110744"/>
                </a:lnTo>
                <a:lnTo>
                  <a:pt x="458025" y="64897"/>
                </a:lnTo>
                <a:lnTo>
                  <a:pt x="455422" y="64897"/>
                </a:lnTo>
                <a:lnTo>
                  <a:pt x="455422" y="63627"/>
                </a:lnTo>
                <a:lnTo>
                  <a:pt x="450723" y="63627"/>
                </a:lnTo>
                <a:lnTo>
                  <a:pt x="436571" y="55372"/>
                </a:lnTo>
                <a:close/>
              </a:path>
              <a:path w="474344" h="111125">
                <a:moveTo>
                  <a:pt x="420242" y="45847"/>
                </a:moveTo>
                <a:lnTo>
                  <a:pt x="0" y="45847"/>
                </a:lnTo>
                <a:lnTo>
                  <a:pt x="0" y="64897"/>
                </a:lnTo>
                <a:lnTo>
                  <a:pt x="420243" y="64897"/>
                </a:lnTo>
                <a:lnTo>
                  <a:pt x="436571" y="55372"/>
                </a:lnTo>
                <a:lnTo>
                  <a:pt x="420242" y="45847"/>
                </a:lnTo>
                <a:close/>
              </a:path>
              <a:path w="474344" h="111125">
                <a:moveTo>
                  <a:pt x="458026" y="45847"/>
                </a:moveTo>
                <a:lnTo>
                  <a:pt x="455422" y="45847"/>
                </a:lnTo>
                <a:lnTo>
                  <a:pt x="455422" y="64897"/>
                </a:lnTo>
                <a:lnTo>
                  <a:pt x="458025" y="64897"/>
                </a:lnTo>
                <a:lnTo>
                  <a:pt x="474344" y="55372"/>
                </a:lnTo>
                <a:lnTo>
                  <a:pt x="458026" y="45847"/>
                </a:lnTo>
                <a:close/>
              </a:path>
              <a:path w="474344" h="111125">
                <a:moveTo>
                  <a:pt x="450723" y="47117"/>
                </a:moveTo>
                <a:lnTo>
                  <a:pt x="436571" y="55372"/>
                </a:lnTo>
                <a:lnTo>
                  <a:pt x="450723" y="63627"/>
                </a:lnTo>
                <a:lnTo>
                  <a:pt x="450723" y="47117"/>
                </a:lnTo>
                <a:close/>
              </a:path>
              <a:path w="474344" h="111125">
                <a:moveTo>
                  <a:pt x="455422" y="47117"/>
                </a:moveTo>
                <a:lnTo>
                  <a:pt x="450723" y="47117"/>
                </a:lnTo>
                <a:lnTo>
                  <a:pt x="450723" y="63627"/>
                </a:lnTo>
                <a:lnTo>
                  <a:pt x="455422" y="63627"/>
                </a:lnTo>
                <a:lnTo>
                  <a:pt x="455422" y="47117"/>
                </a:lnTo>
                <a:close/>
              </a:path>
              <a:path w="474344" h="111125">
                <a:moveTo>
                  <a:pt x="379476" y="0"/>
                </a:moveTo>
                <a:lnTo>
                  <a:pt x="373761" y="1524"/>
                </a:lnTo>
                <a:lnTo>
                  <a:pt x="368427" y="10668"/>
                </a:lnTo>
                <a:lnTo>
                  <a:pt x="369951" y="16510"/>
                </a:lnTo>
                <a:lnTo>
                  <a:pt x="436571" y="55372"/>
                </a:lnTo>
                <a:lnTo>
                  <a:pt x="450723" y="47117"/>
                </a:lnTo>
                <a:lnTo>
                  <a:pt x="455422" y="47117"/>
                </a:lnTo>
                <a:lnTo>
                  <a:pt x="455422" y="45847"/>
                </a:lnTo>
                <a:lnTo>
                  <a:pt x="458026" y="45847"/>
                </a:lnTo>
                <a:lnTo>
                  <a:pt x="379476" y="0"/>
                </a:lnTo>
                <a:close/>
              </a:path>
            </a:pathLst>
          </a:custGeom>
          <a:solidFill>
            <a:srgbClr val="000000"/>
          </a:solidFill>
        </p:spPr>
        <p:txBody>
          <a:bodyPr wrap="square" lIns="0" tIns="0" rIns="0" bIns="0" rtlCol="0"/>
          <a:lstStyle/>
          <a:p>
            <a:endParaRPr sz="1154"/>
          </a:p>
        </p:txBody>
      </p:sp>
      <p:sp>
        <p:nvSpPr>
          <p:cNvPr id="18" name="object 9">
            <a:extLst>
              <a:ext uri="{FF2B5EF4-FFF2-40B4-BE49-F238E27FC236}">
                <a16:creationId xmlns:a16="http://schemas.microsoft.com/office/drawing/2014/main" id="{86933EA4-46FD-1346-A701-37637E56A60F}"/>
              </a:ext>
            </a:extLst>
          </p:cNvPr>
          <p:cNvSpPr/>
          <p:nvPr/>
        </p:nvSpPr>
        <p:spPr>
          <a:xfrm flipV="1">
            <a:off x="8162861" y="2525203"/>
            <a:ext cx="618958" cy="416716"/>
          </a:xfrm>
          <a:custGeom>
            <a:avLst/>
            <a:gdLst/>
            <a:ahLst/>
            <a:cxnLst/>
            <a:rect l="l" t="t" r="r" b="b"/>
            <a:pathLst>
              <a:path w="474344" h="111125">
                <a:moveTo>
                  <a:pt x="436571" y="55372"/>
                </a:moveTo>
                <a:lnTo>
                  <a:pt x="369951" y="94234"/>
                </a:lnTo>
                <a:lnTo>
                  <a:pt x="368427" y="100076"/>
                </a:lnTo>
                <a:lnTo>
                  <a:pt x="371094" y="104648"/>
                </a:lnTo>
                <a:lnTo>
                  <a:pt x="373761" y="109093"/>
                </a:lnTo>
                <a:lnTo>
                  <a:pt x="379476" y="110744"/>
                </a:lnTo>
                <a:lnTo>
                  <a:pt x="458025" y="64897"/>
                </a:lnTo>
                <a:lnTo>
                  <a:pt x="455422" y="64897"/>
                </a:lnTo>
                <a:lnTo>
                  <a:pt x="455422" y="63627"/>
                </a:lnTo>
                <a:lnTo>
                  <a:pt x="450723" y="63627"/>
                </a:lnTo>
                <a:lnTo>
                  <a:pt x="436571" y="55372"/>
                </a:lnTo>
                <a:close/>
              </a:path>
              <a:path w="474344" h="111125">
                <a:moveTo>
                  <a:pt x="420242" y="45847"/>
                </a:moveTo>
                <a:lnTo>
                  <a:pt x="0" y="45847"/>
                </a:lnTo>
                <a:lnTo>
                  <a:pt x="0" y="64897"/>
                </a:lnTo>
                <a:lnTo>
                  <a:pt x="420243" y="64897"/>
                </a:lnTo>
                <a:lnTo>
                  <a:pt x="436571" y="55372"/>
                </a:lnTo>
                <a:lnTo>
                  <a:pt x="420242" y="45847"/>
                </a:lnTo>
                <a:close/>
              </a:path>
              <a:path w="474344" h="111125">
                <a:moveTo>
                  <a:pt x="458026" y="45847"/>
                </a:moveTo>
                <a:lnTo>
                  <a:pt x="455422" y="45847"/>
                </a:lnTo>
                <a:lnTo>
                  <a:pt x="455422" y="64897"/>
                </a:lnTo>
                <a:lnTo>
                  <a:pt x="458025" y="64897"/>
                </a:lnTo>
                <a:lnTo>
                  <a:pt x="474344" y="55372"/>
                </a:lnTo>
                <a:lnTo>
                  <a:pt x="458026" y="45847"/>
                </a:lnTo>
                <a:close/>
              </a:path>
              <a:path w="474344" h="111125">
                <a:moveTo>
                  <a:pt x="450723" y="47117"/>
                </a:moveTo>
                <a:lnTo>
                  <a:pt x="436571" y="55372"/>
                </a:lnTo>
                <a:lnTo>
                  <a:pt x="450723" y="63627"/>
                </a:lnTo>
                <a:lnTo>
                  <a:pt x="450723" y="47117"/>
                </a:lnTo>
                <a:close/>
              </a:path>
              <a:path w="474344" h="111125">
                <a:moveTo>
                  <a:pt x="455422" y="47117"/>
                </a:moveTo>
                <a:lnTo>
                  <a:pt x="450723" y="47117"/>
                </a:lnTo>
                <a:lnTo>
                  <a:pt x="450723" y="63627"/>
                </a:lnTo>
                <a:lnTo>
                  <a:pt x="455422" y="63627"/>
                </a:lnTo>
                <a:lnTo>
                  <a:pt x="455422" y="47117"/>
                </a:lnTo>
                <a:close/>
              </a:path>
              <a:path w="474344" h="111125">
                <a:moveTo>
                  <a:pt x="379476" y="0"/>
                </a:moveTo>
                <a:lnTo>
                  <a:pt x="373761" y="1524"/>
                </a:lnTo>
                <a:lnTo>
                  <a:pt x="368427" y="10668"/>
                </a:lnTo>
                <a:lnTo>
                  <a:pt x="369951" y="16510"/>
                </a:lnTo>
                <a:lnTo>
                  <a:pt x="436571" y="55372"/>
                </a:lnTo>
                <a:lnTo>
                  <a:pt x="450723" y="47117"/>
                </a:lnTo>
                <a:lnTo>
                  <a:pt x="455422" y="47117"/>
                </a:lnTo>
                <a:lnTo>
                  <a:pt x="455422" y="45847"/>
                </a:lnTo>
                <a:lnTo>
                  <a:pt x="458026" y="45847"/>
                </a:lnTo>
                <a:lnTo>
                  <a:pt x="379476" y="0"/>
                </a:lnTo>
                <a:close/>
              </a:path>
            </a:pathLst>
          </a:custGeom>
          <a:solidFill>
            <a:srgbClr val="000000"/>
          </a:solidFill>
        </p:spPr>
        <p:txBody>
          <a:bodyPr wrap="square" lIns="0" tIns="0" rIns="0" bIns="0" rtlCol="0"/>
          <a:lstStyle/>
          <a:p>
            <a:endParaRPr sz="1154"/>
          </a:p>
        </p:txBody>
      </p:sp>
    </p:spTree>
    <p:extLst>
      <p:ext uri="{BB962C8B-B14F-4D97-AF65-F5344CB8AC3E}">
        <p14:creationId xmlns:p14="http://schemas.microsoft.com/office/powerpoint/2010/main" val="4291188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97FD6E0-F00B-064D-A668-9A68FFFB522A}"/>
              </a:ext>
            </a:extLst>
          </p:cNvPr>
          <p:cNvSpPr txBox="1"/>
          <p:nvPr/>
        </p:nvSpPr>
        <p:spPr>
          <a:xfrm>
            <a:off x="4800600" y="2971800"/>
            <a:ext cx="3004349" cy="584775"/>
          </a:xfrm>
          <a:prstGeom prst="rect">
            <a:avLst/>
          </a:prstGeom>
          <a:noFill/>
        </p:spPr>
        <p:txBody>
          <a:bodyPr wrap="none" rtlCol="0">
            <a:spAutoFit/>
          </a:bodyPr>
          <a:lstStyle/>
          <a:p>
            <a:r>
              <a:rPr lang="tr-TR" sz="3200" dirty="0"/>
              <a:t>TEŞEKKÜRLER…</a:t>
            </a:r>
          </a:p>
        </p:txBody>
      </p:sp>
    </p:spTree>
    <p:extLst>
      <p:ext uri="{BB962C8B-B14F-4D97-AF65-F5344CB8AC3E}">
        <p14:creationId xmlns:p14="http://schemas.microsoft.com/office/powerpoint/2010/main" val="392726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idx="1"/>
          </p:nvPr>
        </p:nvSpPr>
        <p:spPr>
          <a:xfrm>
            <a:off x="381000" y="685800"/>
            <a:ext cx="10984227" cy="5909310"/>
          </a:xfrm>
        </p:spPr>
        <p:txBody>
          <a:bodyPr>
            <a:normAutofit/>
          </a:bodyPr>
          <a:lstStyle/>
          <a:p>
            <a:pPr marL="0" indent="0" algn="just">
              <a:buNone/>
            </a:pPr>
            <a:endParaRPr lang="tr-TR" b="1" dirty="0"/>
          </a:p>
          <a:p>
            <a:pPr marL="0" indent="0" algn="just">
              <a:buNone/>
            </a:pPr>
            <a:r>
              <a:rPr lang="tr-TR" b="1" dirty="0"/>
              <a:t>GELİŞMEYE ETKİ EDEN ÇEVRE FAKTÖRLERİ</a:t>
            </a:r>
          </a:p>
          <a:p>
            <a:pPr marL="0" indent="0" algn="just">
              <a:buNone/>
            </a:pPr>
            <a:endParaRPr lang="tr-TR" dirty="0"/>
          </a:p>
          <a:p>
            <a:pPr marL="0" indent="0" algn="just">
              <a:buNone/>
            </a:pPr>
            <a:r>
              <a:rPr lang="tr-TR" sz="2400" b="1" dirty="0"/>
              <a:t>1- </a:t>
            </a:r>
            <a:r>
              <a:rPr lang="tr-TR" sz="2400" b="1" dirty="0" err="1"/>
              <a:t>pH</a:t>
            </a:r>
            <a:endParaRPr lang="tr-TR" sz="2400" b="1" dirty="0"/>
          </a:p>
          <a:p>
            <a:pPr marL="0" lvl="0" indent="0" algn="just">
              <a:buNone/>
            </a:pPr>
            <a:endParaRPr lang="tr-TR" b="1" dirty="0"/>
          </a:p>
          <a:p>
            <a:pPr marL="0" indent="0" algn="just">
              <a:buNone/>
            </a:pPr>
            <a:r>
              <a:rPr lang="tr-TR" dirty="0"/>
              <a:t>Mikroorganizmalar gelişebilmek için belli </a:t>
            </a:r>
            <a:r>
              <a:rPr lang="tr-TR" dirty="0" err="1"/>
              <a:t>pH’lara</a:t>
            </a:r>
            <a:r>
              <a:rPr lang="tr-TR" dirty="0"/>
              <a:t> gereksinim duyarlar. Düşük </a:t>
            </a:r>
            <a:r>
              <a:rPr lang="tr-TR" dirty="0" err="1"/>
              <a:t>pH</a:t>
            </a:r>
            <a:r>
              <a:rPr lang="tr-TR" dirty="0"/>
              <a:t> değerlerinde gelişebilen mikroorganizmalar </a:t>
            </a:r>
            <a:r>
              <a:rPr lang="tr-TR" b="1" dirty="0" err="1"/>
              <a:t>asidofiller</a:t>
            </a:r>
            <a:r>
              <a:rPr lang="tr-TR" b="1" dirty="0"/>
              <a:t> </a:t>
            </a:r>
            <a:r>
              <a:rPr lang="tr-TR" dirty="0"/>
              <a:t>olarak isimlendirilir. </a:t>
            </a:r>
            <a:r>
              <a:rPr lang="tr-TR" dirty="0" err="1"/>
              <a:t>Asidofiller</a:t>
            </a:r>
            <a:r>
              <a:rPr lang="tr-TR" dirty="0"/>
              <a:t> için optimum </a:t>
            </a:r>
            <a:r>
              <a:rPr lang="tr-TR" dirty="0" err="1"/>
              <a:t>pH</a:t>
            </a:r>
            <a:r>
              <a:rPr lang="tr-TR" dirty="0"/>
              <a:t> 1-5,5 arasındadır. 1-2 gibi çok düşük </a:t>
            </a:r>
            <a:r>
              <a:rPr lang="tr-TR" dirty="0" err="1"/>
              <a:t>pH</a:t>
            </a:r>
            <a:r>
              <a:rPr lang="tr-TR" dirty="0"/>
              <a:t> da gelişebilen mikroorganizmalar “</a:t>
            </a:r>
            <a:r>
              <a:rPr lang="tr-TR" b="1" dirty="0"/>
              <a:t>ekstrem </a:t>
            </a:r>
            <a:r>
              <a:rPr lang="tr-TR" b="1" dirty="0" err="1"/>
              <a:t>asidofil</a:t>
            </a:r>
            <a:r>
              <a:rPr lang="tr-TR" dirty="0"/>
              <a:t>” </a:t>
            </a:r>
            <a:r>
              <a:rPr lang="tr-TR" dirty="0" err="1"/>
              <a:t>lerdir</a:t>
            </a:r>
            <a:r>
              <a:rPr lang="tr-TR" dirty="0"/>
              <a:t>.</a:t>
            </a:r>
          </a:p>
          <a:p>
            <a:pPr marL="0" indent="0" algn="just">
              <a:buNone/>
            </a:pPr>
            <a:r>
              <a:rPr lang="tr-TR" dirty="0"/>
              <a:t>Küfler aside daha toleranslıdır. 10-11 gibi yüksek </a:t>
            </a:r>
            <a:r>
              <a:rPr lang="tr-TR" dirty="0" err="1"/>
              <a:t>pH</a:t>
            </a:r>
            <a:r>
              <a:rPr lang="tr-TR" dirty="0"/>
              <a:t> değerlerinde gelişebilen mikroorganizmalara </a:t>
            </a:r>
            <a:r>
              <a:rPr lang="tr-TR" b="1" dirty="0" err="1"/>
              <a:t>alkalifiller</a:t>
            </a:r>
            <a:r>
              <a:rPr lang="tr-TR" b="1" dirty="0"/>
              <a:t> </a:t>
            </a:r>
            <a:r>
              <a:rPr lang="tr-TR" dirty="0"/>
              <a:t>adı verilir. 10 ve daha yüksek </a:t>
            </a:r>
            <a:r>
              <a:rPr lang="tr-TR" dirty="0" err="1"/>
              <a:t>pH</a:t>
            </a:r>
            <a:r>
              <a:rPr lang="tr-TR" dirty="0"/>
              <a:t>’ da gelişebilen mikroorganizmalar “</a:t>
            </a:r>
            <a:r>
              <a:rPr lang="tr-TR" b="1" dirty="0"/>
              <a:t>ekstrem </a:t>
            </a:r>
            <a:r>
              <a:rPr lang="tr-TR" b="1" dirty="0" err="1"/>
              <a:t>alkalifilik</a:t>
            </a:r>
            <a:r>
              <a:rPr lang="tr-TR" dirty="0" err="1"/>
              <a:t>”tir</a:t>
            </a:r>
            <a:r>
              <a:rPr lang="tr-TR" dirty="0"/>
              <a:t>. Soda gölleri ve yüksek karbonatlı topraklarda bulunurlar.</a:t>
            </a:r>
          </a:p>
          <a:p>
            <a:pPr marL="0" indent="0" algn="just">
              <a:buNone/>
            </a:pPr>
            <a:endParaRPr lang="tr-TR" dirty="0"/>
          </a:p>
        </p:txBody>
      </p:sp>
    </p:spTree>
    <p:extLst>
      <p:ext uri="{BB962C8B-B14F-4D97-AF65-F5344CB8AC3E}">
        <p14:creationId xmlns:p14="http://schemas.microsoft.com/office/powerpoint/2010/main" val="1456660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26.jpeg">
            <a:extLst>
              <a:ext uri="{FF2B5EF4-FFF2-40B4-BE49-F238E27FC236}">
                <a16:creationId xmlns:a16="http://schemas.microsoft.com/office/drawing/2014/main" id="{1EE546F1-117B-CD4E-B2AB-C3F9D32CDDE4}"/>
              </a:ext>
            </a:extLst>
          </p:cNvPr>
          <p:cNvPicPr/>
          <p:nvPr/>
        </p:nvPicPr>
        <p:blipFill>
          <a:blip r:embed="rId2" cstate="print"/>
          <a:stretch>
            <a:fillRect/>
          </a:stretch>
        </p:blipFill>
        <p:spPr>
          <a:xfrm>
            <a:off x="381000" y="2667000"/>
            <a:ext cx="10058399" cy="3657600"/>
          </a:xfrm>
          <a:prstGeom prst="rect">
            <a:avLst/>
          </a:prstGeom>
        </p:spPr>
      </p:pic>
    </p:spTree>
    <p:extLst>
      <p:ext uri="{BB962C8B-B14F-4D97-AF65-F5344CB8AC3E}">
        <p14:creationId xmlns:p14="http://schemas.microsoft.com/office/powerpoint/2010/main" val="419689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7.jpeg">
            <a:extLst>
              <a:ext uri="{FF2B5EF4-FFF2-40B4-BE49-F238E27FC236}">
                <a16:creationId xmlns:a16="http://schemas.microsoft.com/office/drawing/2014/main" id="{94633873-FCCC-474C-A8E1-DEDABEAF293F}"/>
              </a:ext>
            </a:extLst>
          </p:cNvPr>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83803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3039" y="1415109"/>
            <a:ext cx="11526661" cy="4151855"/>
          </a:xfrm>
          <a:prstGeom prst="rect">
            <a:avLst/>
          </a:prstGeom>
        </p:spPr>
        <p:txBody>
          <a:bodyPr vert="horz" wrap="square" lIns="0" tIns="24842" rIns="0" bIns="0" rtlCol="0">
            <a:spAutoFit/>
          </a:bodyPr>
          <a:lstStyle/>
          <a:p>
            <a:pPr marL="154746">
              <a:spcBef>
                <a:spcPts val="196"/>
              </a:spcBef>
            </a:pPr>
            <a:r>
              <a:rPr lang="tr-TR" sz="2400" dirty="0"/>
              <a:t>2- </a:t>
            </a:r>
            <a:r>
              <a:rPr sz="2400" dirty="0"/>
              <a:t>SICAKLIK</a:t>
            </a:r>
            <a:endParaRPr lang="tr-TR" sz="2400" dirty="0"/>
          </a:p>
          <a:p>
            <a:pPr marL="154746">
              <a:spcBef>
                <a:spcPts val="196"/>
              </a:spcBef>
            </a:pPr>
            <a:endParaRPr sz="2400" dirty="0"/>
          </a:p>
          <a:p>
            <a:pPr marL="8145" algn="just">
              <a:spcBef>
                <a:spcPts val="131"/>
              </a:spcBef>
            </a:pPr>
            <a:r>
              <a:rPr sz="2400" dirty="0" err="1"/>
              <a:t>Sıcaklık</a:t>
            </a:r>
            <a:r>
              <a:rPr lang="tr-TR" sz="2400" dirty="0"/>
              <a:t>,</a:t>
            </a:r>
            <a:r>
              <a:rPr sz="2400" dirty="0"/>
              <a:t> mikroorganizmaların canlılığının devamı </a:t>
            </a:r>
            <a:r>
              <a:rPr sz="2400" dirty="0" err="1"/>
              <a:t>ve</a:t>
            </a:r>
            <a:r>
              <a:rPr sz="2400" dirty="0"/>
              <a:t> </a:t>
            </a:r>
            <a:r>
              <a:rPr sz="2400" dirty="0" err="1"/>
              <a:t>gelişme</a:t>
            </a:r>
            <a:r>
              <a:rPr lang="tr-TR" sz="2400" dirty="0"/>
              <a:t>si</a:t>
            </a:r>
            <a:r>
              <a:rPr sz="2400" dirty="0"/>
              <a:t> </a:t>
            </a:r>
            <a:r>
              <a:rPr sz="2400" dirty="0" err="1"/>
              <a:t>için</a:t>
            </a:r>
            <a:r>
              <a:rPr sz="2400" dirty="0"/>
              <a:t> </a:t>
            </a:r>
            <a:r>
              <a:rPr sz="2400" dirty="0" err="1"/>
              <a:t>öneml</a:t>
            </a:r>
            <a:r>
              <a:rPr lang="tr-TR" sz="2400" dirty="0"/>
              <a:t>i</a:t>
            </a:r>
            <a:r>
              <a:rPr sz="2400" dirty="0"/>
              <a:t>dir. </a:t>
            </a:r>
            <a:r>
              <a:rPr sz="2400" dirty="0" err="1"/>
              <a:t>Sıcaklık</a:t>
            </a:r>
            <a:r>
              <a:rPr lang="tr-TR" sz="2400" dirty="0"/>
              <a:t> </a:t>
            </a:r>
            <a:r>
              <a:rPr sz="2400" dirty="0" err="1"/>
              <a:t>arttığında</a:t>
            </a:r>
            <a:r>
              <a:rPr sz="2400" dirty="0"/>
              <a:t> hücre içerisinde meydana gelen kimyasal ve enzimatik reaksiyonlar hızlanır ve buna bağlı olarak  büyüme de hızlanır. Ancak, belli sıcaklıkların üzerindeki çok yüksek sıcaklıklarda proteinler, nükleik asitler  ve diğer hücre komponentleri zarar </a:t>
            </a:r>
            <a:r>
              <a:rPr sz="2400" dirty="0" err="1"/>
              <a:t>görür</a:t>
            </a:r>
            <a:r>
              <a:rPr sz="2400" dirty="0"/>
              <a:t>.</a:t>
            </a:r>
            <a:endParaRPr lang="tr-TR" sz="2400" dirty="0"/>
          </a:p>
          <a:p>
            <a:pPr marL="8145" algn="just">
              <a:spcBef>
                <a:spcPts val="131"/>
              </a:spcBef>
            </a:pPr>
            <a:endParaRPr sz="2400" dirty="0"/>
          </a:p>
          <a:p>
            <a:pPr marL="8145" algn="just">
              <a:spcBef>
                <a:spcPts val="131"/>
              </a:spcBef>
            </a:pPr>
            <a:r>
              <a:rPr sz="2400" dirty="0"/>
              <a:t>Gelişme optimum sıcaklık derecesinde en iyi şekilde gerçekleşir. Bu sıcaklığın altında enzimatik  faaliyetler yavaşlar veya durur. Bunun sonucu olarak üreme de durur.</a:t>
            </a:r>
          </a:p>
        </p:txBody>
      </p:sp>
      <p:sp>
        <p:nvSpPr>
          <p:cNvPr id="7" name="object 7"/>
          <p:cNvSpPr txBox="1"/>
          <p:nvPr/>
        </p:nvSpPr>
        <p:spPr>
          <a:xfrm>
            <a:off x="6076370" y="6022334"/>
            <a:ext cx="78191" cy="89768"/>
          </a:xfrm>
          <a:prstGeom prst="rect">
            <a:avLst/>
          </a:prstGeom>
        </p:spPr>
        <p:txBody>
          <a:bodyPr vert="horz" wrap="square" lIns="0" tIns="0" rIns="0" bIns="0" rtlCol="0">
            <a:spAutoFit/>
          </a:bodyPr>
          <a:lstStyle/>
          <a:p>
            <a:pPr marL="16289">
              <a:lnSpc>
                <a:spcPts val="737"/>
              </a:lnSpc>
            </a:pPr>
            <a:r>
              <a:rPr sz="705" spc="-35" dirty="0">
                <a:latin typeface="Arial"/>
                <a:cs typeface="Arial"/>
              </a:rPr>
              <a:t>2</a:t>
            </a:r>
            <a:endParaRPr sz="705">
              <a:latin typeface="Arial"/>
              <a:cs typeface="Arial"/>
            </a:endParaRPr>
          </a:p>
        </p:txBody>
      </p:sp>
    </p:spTree>
    <p:extLst>
      <p:ext uri="{BB962C8B-B14F-4D97-AF65-F5344CB8AC3E}">
        <p14:creationId xmlns:p14="http://schemas.microsoft.com/office/powerpoint/2010/main" val="154208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6076370" y="6022334"/>
            <a:ext cx="78191" cy="89768"/>
          </a:xfrm>
          <a:prstGeom prst="rect">
            <a:avLst/>
          </a:prstGeom>
        </p:spPr>
        <p:txBody>
          <a:bodyPr vert="horz" wrap="square" lIns="0" tIns="0" rIns="0" bIns="0" rtlCol="0">
            <a:spAutoFit/>
          </a:bodyPr>
          <a:lstStyle/>
          <a:p>
            <a:pPr marL="16289">
              <a:lnSpc>
                <a:spcPts val="737"/>
              </a:lnSpc>
            </a:pPr>
            <a:r>
              <a:rPr sz="705" spc="-35" dirty="0">
                <a:latin typeface="Arial"/>
                <a:cs typeface="Arial"/>
              </a:rPr>
              <a:t>2</a:t>
            </a:r>
            <a:endParaRPr sz="705">
              <a:latin typeface="Arial"/>
              <a:cs typeface="Arial"/>
            </a:endParaRPr>
          </a:p>
        </p:txBody>
      </p:sp>
      <p:sp>
        <p:nvSpPr>
          <p:cNvPr id="4" name="object 6">
            <a:extLst>
              <a:ext uri="{FF2B5EF4-FFF2-40B4-BE49-F238E27FC236}">
                <a16:creationId xmlns:a16="http://schemas.microsoft.com/office/drawing/2014/main" id="{66D09994-960C-4944-9F52-29D3BB60E99B}"/>
              </a:ext>
            </a:extLst>
          </p:cNvPr>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sz="1154"/>
          </a:p>
        </p:txBody>
      </p:sp>
    </p:spTree>
    <p:extLst>
      <p:ext uri="{BB962C8B-B14F-4D97-AF65-F5344CB8AC3E}">
        <p14:creationId xmlns:p14="http://schemas.microsoft.com/office/powerpoint/2010/main" val="31623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2441504448"/>
              </p:ext>
            </p:extLst>
          </p:nvPr>
        </p:nvGraphicFramePr>
        <p:xfrm>
          <a:off x="0" y="0"/>
          <a:ext cx="12192000" cy="6857999"/>
        </p:xfrm>
        <a:graphic>
          <a:graphicData uri="http://schemas.openxmlformats.org/drawingml/2006/table">
            <a:tbl>
              <a:tblPr firstRow="1" bandRow="1">
                <a:tableStyleId>{2D5ABB26-0587-4C30-8999-92F81FD0307C}</a:tableStyleId>
              </a:tblPr>
              <a:tblGrid>
                <a:gridCol w="7849202">
                  <a:extLst>
                    <a:ext uri="{9D8B030D-6E8A-4147-A177-3AD203B41FA5}">
                      <a16:colId xmlns:a16="http://schemas.microsoft.com/office/drawing/2014/main" val="20000"/>
                    </a:ext>
                  </a:extLst>
                </a:gridCol>
                <a:gridCol w="4342798">
                  <a:extLst>
                    <a:ext uri="{9D8B030D-6E8A-4147-A177-3AD203B41FA5}">
                      <a16:colId xmlns:a16="http://schemas.microsoft.com/office/drawing/2014/main" val="20001"/>
                    </a:ext>
                  </a:extLst>
                </a:gridCol>
              </a:tblGrid>
              <a:tr h="1438958">
                <a:tc>
                  <a:txBody>
                    <a:bodyPr/>
                    <a:lstStyle/>
                    <a:p>
                      <a:pPr marL="10160" algn="ctr">
                        <a:lnSpc>
                          <a:spcPct val="100000"/>
                        </a:lnSpc>
                        <a:spcBef>
                          <a:spcPts val="300"/>
                        </a:spcBef>
                      </a:pPr>
                      <a:r>
                        <a:rPr sz="2800" b="1" spc="-80" dirty="0">
                          <a:solidFill>
                            <a:srgbClr val="FFFFFF"/>
                          </a:solidFill>
                          <a:latin typeface="Arial"/>
                          <a:cs typeface="Arial"/>
                        </a:rPr>
                        <a:t>Mikroorganizma</a:t>
                      </a:r>
                      <a:r>
                        <a:rPr sz="2800" b="1" spc="-70" dirty="0">
                          <a:solidFill>
                            <a:srgbClr val="FFFFFF"/>
                          </a:solidFill>
                          <a:latin typeface="Arial"/>
                          <a:cs typeface="Arial"/>
                        </a:rPr>
                        <a:t> </a:t>
                      </a:r>
                      <a:r>
                        <a:rPr sz="2800" b="1" spc="-110" dirty="0">
                          <a:solidFill>
                            <a:srgbClr val="FFFFFF"/>
                          </a:solidFill>
                          <a:latin typeface="Arial"/>
                          <a:cs typeface="Arial"/>
                        </a:rPr>
                        <a:t>Türü</a:t>
                      </a:r>
                      <a:endParaRPr sz="2800" dirty="0">
                        <a:latin typeface="Arial"/>
                        <a:cs typeface="Arial"/>
                      </a:endParaRPr>
                    </a:p>
                  </a:txBody>
                  <a:tcPr marL="0" marR="0" marT="24435" marB="0">
                    <a:lnL w="12700">
                      <a:solidFill>
                        <a:srgbClr val="FFFFFF"/>
                      </a:solidFill>
                      <a:prstDash val="solid"/>
                    </a:lnL>
                    <a:lnR w="12700">
                      <a:solidFill>
                        <a:srgbClr val="FFFFFF"/>
                      </a:solidFill>
                      <a:prstDash val="solid"/>
                    </a:lnR>
                    <a:lnB w="38100">
                      <a:solidFill>
                        <a:srgbClr val="FFFFFF"/>
                      </a:solidFill>
                      <a:prstDash val="solid"/>
                    </a:lnB>
                    <a:solidFill>
                      <a:srgbClr val="4F81BC"/>
                    </a:solidFill>
                  </a:tcPr>
                </a:tc>
                <a:tc>
                  <a:txBody>
                    <a:bodyPr/>
                    <a:lstStyle/>
                    <a:p>
                      <a:pPr marL="7620" algn="ctr">
                        <a:lnSpc>
                          <a:spcPct val="100000"/>
                        </a:lnSpc>
                        <a:spcBef>
                          <a:spcPts val="300"/>
                        </a:spcBef>
                      </a:pPr>
                      <a:r>
                        <a:rPr sz="2800" b="1" spc="-75" dirty="0">
                          <a:solidFill>
                            <a:srgbClr val="FFFFFF"/>
                          </a:solidFill>
                          <a:latin typeface="Arial"/>
                          <a:cs typeface="Arial"/>
                        </a:rPr>
                        <a:t>Optimum </a:t>
                      </a:r>
                      <a:r>
                        <a:rPr sz="2800" b="1" spc="-100" dirty="0">
                          <a:solidFill>
                            <a:srgbClr val="FFFFFF"/>
                          </a:solidFill>
                          <a:latin typeface="Arial"/>
                          <a:cs typeface="Arial"/>
                        </a:rPr>
                        <a:t>Gelişme</a:t>
                      </a:r>
                      <a:r>
                        <a:rPr sz="2800" b="1" spc="-65" dirty="0">
                          <a:solidFill>
                            <a:srgbClr val="FFFFFF"/>
                          </a:solidFill>
                          <a:latin typeface="Arial"/>
                          <a:cs typeface="Arial"/>
                        </a:rPr>
                        <a:t> </a:t>
                      </a:r>
                      <a:r>
                        <a:rPr sz="2800" b="1" spc="-105" dirty="0">
                          <a:solidFill>
                            <a:srgbClr val="FFFFFF"/>
                          </a:solidFill>
                          <a:latin typeface="Arial"/>
                          <a:cs typeface="Arial"/>
                        </a:rPr>
                        <a:t>Sıcaklığı</a:t>
                      </a:r>
                      <a:endParaRPr sz="2800" dirty="0">
                        <a:latin typeface="Arial"/>
                        <a:cs typeface="Arial"/>
                      </a:endParaRPr>
                    </a:p>
                  </a:txBody>
                  <a:tcPr marL="0" marR="0" marT="24435" marB="0">
                    <a:lnL w="12700">
                      <a:solidFill>
                        <a:srgbClr val="FFFFFF"/>
                      </a:solidFill>
                      <a:prstDash val="solid"/>
                    </a:lnL>
                    <a:lnR w="12700">
                      <a:solidFill>
                        <a:srgbClr val="FFFFFF"/>
                      </a:solidFill>
                      <a:prstDash val="solid"/>
                    </a:lnR>
                    <a:lnB w="38100">
                      <a:solidFill>
                        <a:srgbClr val="FFFFFF"/>
                      </a:solidFill>
                      <a:prstDash val="solid"/>
                    </a:lnB>
                    <a:solidFill>
                      <a:srgbClr val="4F81BC"/>
                    </a:solidFill>
                  </a:tcPr>
                </a:tc>
                <a:extLst>
                  <a:ext uri="{0D108BD9-81ED-4DB2-BD59-A6C34878D82A}">
                    <a16:rowId xmlns:a16="http://schemas.microsoft.com/office/drawing/2014/main" val="10000"/>
                  </a:ext>
                </a:extLst>
              </a:tr>
              <a:tr h="827261">
                <a:tc>
                  <a:txBody>
                    <a:bodyPr/>
                    <a:lstStyle/>
                    <a:p>
                      <a:pPr marL="13335" algn="ctr">
                        <a:lnSpc>
                          <a:spcPct val="100000"/>
                        </a:lnSpc>
                        <a:spcBef>
                          <a:spcPts val="440"/>
                        </a:spcBef>
                      </a:pPr>
                      <a:r>
                        <a:rPr sz="2800" spc="-30" dirty="0">
                          <a:solidFill>
                            <a:srgbClr val="FF0000"/>
                          </a:solidFill>
                          <a:latin typeface="Arial"/>
                          <a:cs typeface="Arial"/>
                        </a:rPr>
                        <a:t>Psikrofiller</a:t>
                      </a:r>
                      <a:endParaRPr sz="2800" dirty="0">
                        <a:solidFill>
                          <a:srgbClr val="FF0000"/>
                        </a:solidFill>
                        <a:latin typeface="Arial"/>
                        <a:cs typeface="Arial"/>
                      </a:endParaRPr>
                    </a:p>
                  </a:txBody>
                  <a:tcPr marL="0" marR="0" marT="3583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2065" algn="ctr">
                        <a:lnSpc>
                          <a:spcPct val="100000"/>
                        </a:lnSpc>
                        <a:spcBef>
                          <a:spcPts val="440"/>
                        </a:spcBef>
                      </a:pPr>
                      <a:r>
                        <a:rPr sz="2800" spc="-70" dirty="0">
                          <a:solidFill>
                            <a:srgbClr val="FF0000"/>
                          </a:solidFill>
                          <a:latin typeface="Arial"/>
                          <a:cs typeface="Arial"/>
                        </a:rPr>
                        <a:t>&lt;15 </a:t>
                      </a:r>
                      <a:r>
                        <a:rPr sz="2800" spc="-140" dirty="0">
                          <a:solidFill>
                            <a:srgbClr val="FF0000"/>
                          </a:solidFill>
                          <a:latin typeface="Arial"/>
                          <a:cs typeface="Arial"/>
                        </a:rPr>
                        <a:t>°C</a:t>
                      </a:r>
                      <a:endParaRPr sz="2800">
                        <a:solidFill>
                          <a:srgbClr val="FF0000"/>
                        </a:solidFill>
                        <a:latin typeface="Arial"/>
                        <a:cs typeface="Arial"/>
                      </a:endParaRPr>
                    </a:p>
                  </a:txBody>
                  <a:tcPr marL="0" marR="0" marT="3583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1445632">
                <a:tc>
                  <a:txBody>
                    <a:bodyPr/>
                    <a:lstStyle/>
                    <a:p>
                      <a:pPr marL="11430" algn="ctr">
                        <a:lnSpc>
                          <a:spcPct val="100000"/>
                        </a:lnSpc>
                        <a:spcBef>
                          <a:spcPts val="350"/>
                        </a:spcBef>
                      </a:pPr>
                      <a:r>
                        <a:rPr sz="2800" spc="-30" dirty="0">
                          <a:solidFill>
                            <a:srgbClr val="FF0000"/>
                          </a:solidFill>
                          <a:latin typeface="Arial"/>
                          <a:cs typeface="Arial"/>
                        </a:rPr>
                        <a:t>Psikrotroflar </a:t>
                      </a:r>
                      <a:r>
                        <a:rPr sz="2800" spc="-15" dirty="0">
                          <a:solidFill>
                            <a:srgbClr val="FF0000"/>
                          </a:solidFill>
                          <a:latin typeface="Arial"/>
                          <a:cs typeface="Arial"/>
                        </a:rPr>
                        <a:t>(=psikrotolerant/fakültatif</a:t>
                      </a:r>
                      <a:r>
                        <a:rPr sz="2800" spc="-95" dirty="0">
                          <a:solidFill>
                            <a:srgbClr val="FF0000"/>
                          </a:solidFill>
                          <a:latin typeface="Arial"/>
                          <a:cs typeface="Arial"/>
                        </a:rPr>
                        <a:t> </a:t>
                      </a:r>
                      <a:r>
                        <a:rPr sz="2800" spc="-20" dirty="0">
                          <a:solidFill>
                            <a:srgbClr val="FF0000"/>
                          </a:solidFill>
                          <a:latin typeface="Arial"/>
                          <a:cs typeface="Arial"/>
                        </a:rPr>
                        <a:t>psikrotrof)</a:t>
                      </a:r>
                      <a:endParaRPr sz="2800" dirty="0">
                        <a:solidFill>
                          <a:srgbClr val="FF0000"/>
                        </a:solidFill>
                        <a:latin typeface="Arial"/>
                        <a:cs typeface="Arial"/>
                      </a:endParaRPr>
                    </a:p>
                  </a:txBody>
                  <a:tcPr marL="0" marR="0" marT="28507"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2065" algn="ctr">
                        <a:lnSpc>
                          <a:spcPct val="100000"/>
                        </a:lnSpc>
                        <a:spcBef>
                          <a:spcPts val="350"/>
                        </a:spcBef>
                      </a:pPr>
                      <a:r>
                        <a:rPr sz="2800" spc="-55" dirty="0">
                          <a:solidFill>
                            <a:srgbClr val="FF0000"/>
                          </a:solidFill>
                          <a:latin typeface="Arial"/>
                          <a:cs typeface="Arial"/>
                        </a:rPr>
                        <a:t>20-40</a:t>
                      </a:r>
                      <a:r>
                        <a:rPr sz="2800" spc="-60" dirty="0">
                          <a:solidFill>
                            <a:srgbClr val="FF0000"/>
                          </a:solidFill>
                          <a:latin typeface="Arial"/>
                          <a:cs typeface="Arial"/>
                        </a:rPr>
                        <a:t> </a:t>
                      </a:r>
                      <a:r>
                        <a:rPr sz="2800" spc="-140" dirty="0">
                          <a:solidFill>
                            <a:srgbClr val="FF0000"/>
                          </a:solidFill>
                          <a:latin typeface="Arial"/>
                          <a:cs typeface="Arial"/>
                        </a:rPr>
                        <a:t>°C</a:t>
                      </a:r>
                      <a:endParaRPr sz="2800" dirty="0">
                        <a:solidFill>
                          <a:srgbClr val="FF0000"/>
                        </a:solidFill>
                        <a:latin typeface="Arial"/>
                        <a:cs typeface="Arial"/>
                      </a:endParaRPr>
                    </a:p>
                  </a:txBody>
                  <a:tcPr marL="0" marR="0" marT="28507"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790656">
                <a:tc>
                  <a:txBody>
                    <a:bodyPr/>
                    <a:lstStyle/>
                    <a:p>
                      <a:pPr marL="13970" algn="ctr">
                        <a:lnSpc>
                          <a:spcPct val="100000"/>
                        </a:lnSpc>
                        <a:spcBef>
                          <a:spcPts val="340"/>
                        </a:spcBef>
                      </a:pPr>
                      <a:r>
                        <a:rPr sz="2800" spc="-20" dirty="0">
                          <a:solidFill>
                            <a:srgbClr val="FF0000"/>
                          </a:solidFill>
                          <a:latin typeface="Arial"/>
                          <a:cs typeface="Arial"/>
                        </a:rPr>
                        <a:t>Mezofiller</a:t>
                      </a:r>
                      <a:endParaRPr sz="2800" dirty="0">
                        <a:solidFill>
                          <a:srgbClr val="FF0000"/>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2065" algn="ctr">
                        <a:lnSpc>
                          <a:spcPct val="100000"/>
                        </a:lnSpc>
                        <a:spcBef>
                          <a:spcPts val="340"/>
                        </a:spcBef>
                      </a:pPr>
                      <a:r>
                        <a:rPr sz="2800" spc="-50" dirty="0">
                          <a:solidFill>
                            <a:srgbClr val="FF0000"/>
                          </a:solidFill>
                          <a:latin typeface="Arial"/>
                          <a:cs typeface="Arial"/>
                        </a:rPr>
                        <a:t>20-45</a:t>
                      </a:r>
                      <a:r>
                        <a:rPr sz="2800" spc="-55" dirty="0">
                          <a:solidFill>
                            <a:srgbClr val="FF0000"/>
                          </a:solidFill>
                          <a:latin typeface="Arial"/>
                          <a:cs typeface="Arial"/>
                        </a:rPr>
                        <a:t> </a:t>
                      </a:r>
                      <a:r>
                        <a:rPr sz="2800" spc="-135" dirty="0">
                          <a:solidFill>
                            <a:srgbClr val="FF0000"/>
                          </a:solidFill>
                          <a:latin typeface="Arial"/>
                          <a:cs typeface="Arial"/>
                        </a:rPr>
                        <a:t>°C</a:t>
                      </a:r>
                      <a:endParaRPr sz="2800" dirty="0">
                        <a:solidFill>
                          <a:srgbClr val="FF0000"/>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790656">
                <a:tc>
                  <a:txBody>
                    <a:bodyPr/>
                    <a:lstStyle/>
                    <a:p>
                      <a:pPr marL="11430" algn="ctr">
                        <a:lnSpc>
                          <a:spcPct val="100000"/>
                        </a:lnSpc>
                        <a:spcBef>
                          <a:spcPts val="340"/>
                        </a:spcBef>
                      </a:pPr>
                      <a:r>
                        <a:rPr sz="2800" spc="-25" dirty="0">
                          <a:solidFill>
                            <a:srgbClr val="FF0000"/>
                          </a:solidFill>
                          <a:latin typeface="Arial"/>
                          <a:cs typeface="Arial"/>
                        </a:rPr>
                        <a:t>Termofiller</a:t>
                      </a:r>
                      <a:endParaRPr sz="2800">
                        <a:solidFill>
                          <a:srgbClr val="FF0000"/>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3335" algn="ctr">
                        <a:lnSpc>
                          <a:spcPct val="100000"/>
                        </a:lnSpc>
                        <a:spcBef>
                          <a:spcPts val="340"/>
                        </a:spcBef>
                      </a:pPr>
                      <a:r>
                        <a:rPr sz="2800" spc="-55" dirty="0">
                          <a:solidFill>
                            <a:srgbClr val="FF0000"/>
                          </a:solidFill>
                          <a:latin typeface="Arial"/>
                          <a:cs typeface="Arial"/>
                        </a:rPr>
                        <a:t>55</a:t>
                      </a:r>
                      <a:r>
                        <a:rPr sz="2800" spc="-60" dirty="0">
                          <a:solidFill>
                            <a:srgbClr val="FF0000"/>
                          </a:solidFill>
                          <a:latin typeface="Arial"/>
                          <a:cs typeface="Arial"/>
                        </a:rPr>
                        <a:t> </a:t>
                      </a:r>
                      <a:r>
                        <a:rPr sz="2800" spc="-140" dirty="0">
                          <a:solidFill>
                            <a:srgbClr val="FF0000"/>
                          </a:solidFill>
                          <a:latin typeface="Arial"/>
                          <a:cs typeface="Arial"/>
                        </a:rPr>
                        <a:t>°C</a:t>
                      </a:r>
                      <a:endParaRPr sz="2800" dirty="0">
                        <a:solidFill>
                          <a:srgbClr val="FF0000"/>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788823">
                <a:tc>
                  <a:txBody>
                    <a:bodyPr/>
                    <a:lstStyle/>
                    <a:p>
                      <a:pPr marL="12065" algn="ctr">
                        <a:lnSpc>
                          <a:spcPct val="100000"/>
                        </a:lnSpc>
                        <a:spcBef>
                          <a:spcPts val="340"/>
                        </a:spcBef>
                      </a:pPr>
                      <a:r>
                        <a:rPr sz="2800" spc="-60" dirty="0">
                          <a:solidFill>
                            <a:srgbClr val="FF0000"/>
                          </a:solidFill>
                          <a:latin typeface="Arial"/>
                          <a:cs typeface="Arial"/>
                        </a:rPr>
                        <a:t>Ekstrem</a:t>
                      </a:r>
                      <a:r>
                        <a:rPr sz="2800" spc="-70" dirty="0">
                          <a:solidFill>
                            <a:srgbClr val="FF0000"/>
                          </a:solidFill>
                          <a:latin typeface="Arial"/>
                          <a:cs typeface="Arial"/>
                        </a:rPr>
                        <a:t> </a:t>
                      </a:r>
                      <a:r>
                        <a:rPr sz="2800" spc="-25" dirty="0">
                          <a:solidFill>
                            <a:srgbClr val="FF0000"/>
                          </a:solidFill>
                          <a:latin typeface="Arial"/>
                          <a:cs typeface="Arial"/>
                        </a:rPr>
                        <a:t>Termofiller</a:t>
                      </a:r>
                      <a:endParaRPr sz="2800" dirty="0">
                        <a:solidFill>
                          <a:srgbClr val="FF0000"/>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2065" algn="ctr">
                        <a:lnSpc>
                          <a:spcPct val="100000"/>
                        </a:lnSpc>
                        <a:spcBef>
                          <a:spcPts val="340"/>
                        </a:spcBef>
                      </a:pPr>
                      <a:r>
                        <a:rPr sz="2800" spc="-55" dirty="0">
                          <a:solidFill>
                            <a:srgbClr val="FF0000"/>
                          </a:solidFill>
                          <a:latin typeface="Arial"/>
                          <a:cs typeface="Arial"/>
                        </a:rPr>
                        <a:t>70-75</a:t>
                      </a:r>
                      <a:r>
                        <a:rPr sz="2800" spc="-60" dirty="0">
                          <a:solidFill>
                            <a:srgbClr val="FF0000"/>
                          </a:solidFill>
                          <a:latin typeface="Arial"/>
                          <a:cs typeface="Arial"/>
                        </a:rPr>
                        <a:t> </a:t>
                      </a:r>
                      <a:r>
                        <a:rPr sz="2800" spc="-140" dirty="0">
                          <a:solidFill>
                            <a:srgbClr val="FF0000"/>
                          </a:solidFill>
                          <a:latin typeface="Arial"/>
                          <a:cs typeface="Arial"/>
                        </a:rPr>
                        <a:t>°C</a:t>
                      </a:r>
                      <a:endParaRPr sz="2800" dirty="0">
                        <a:solidFill>
                          <a:srgbClr val="FF0000"/>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r h="776013">
                <a:tc>
                  <a:txBody>
                    <a:bodyPr/>
                    <a:lstStyle/>
                    <a:p>
                      <a:pPr marL="12065" algn="ctr" defTabSz="914400" rtl="0" eaLnBrk="1" latinLnBrk="0" hangingPunct="1">
                        <a:lnSpc>
                          <a:spcPct val="100000"/>
                        </a:lnSpc>
                        <a:spcBef>
                          <a:spcPts val="340"/>
                        </a:spcBef>
                      </a:pPr>
                      <a:r>
                        <a:rPr sz="2800" kern="1200" spc="-60" dirty="0">
                          <a:solidFill>
                            <a:srgbClr val="FF0000"/>
                          </a:solidFill>
                          <a:latin typeface="Arial"/>
                          <a:ea typeface="+mn-ea"/>
                          <a:cs typeface="Arial"/>
                        </a:rPr>
                        <a:t>Hipertermofiller</a:t>
                      </a:r>
                    </a:p>
                  </a:txBody>
                  <a:tcPr marL="0" marR="0" marT="28507" marB="0">
                    <a:lnL w="12700">
                      <a:solidFill>
                        <a:srgbClr val="FFFFFF"/>
                      </a:solidFill>
                      <a:prstDash val="solid"/>
                    </a:lnL>
                    <a:lnR w="12700">
                      <a:solidFill>
                        <a:srgbClr val="FFFFFF"/>
                      </a:solidFill>
                      <a:prstDash val="solid"/>
                    </a:lnR>
                    <a:lnT w="12700">
                      <a:solidFill>
                        <a:srgbClr val="FFFFFF"/>
                      </a:solidFill>
                      <a:prstDash val="solid"/>
                    </a:lnT>
                    <a:solidFill>
                      <a:srgbClr val="E9ECF4"/>
                    </a:solidFill>
                  </a:tcPr>
                </a:tc>
                <a:tc>
                  <a:txBody>
                    <a:bodyPr/>
                    <a:lstStyle/>
                    <a:p>
                      <a:pPr marL="12065" algn="ctr" defTabSz="914400" rtl="0" eaLnBrk="1" latinLnBrk="0" hangingPunct="1">
                        <a:lnSpc>
                          <a:spcPct val="100000"/>
                        </a:lnSpc>
                        <a:spcBef>
                          <a:spcPts val="340"/>
                        </a:spcBef>
                      </a:pPr>
                      <a:r>
                        <a:rPr sz="2800" kern="1200" spc="-60" dirty="0">
                          <a:solidFill>
                            <a:srgbClr val="FF0000"/>
                          </a:solidFill>
                          <a:latin typeface="Arial"/>
                          <a:ea typeface="+mn-ea"/>
                          <a:cs typeface="Arial"/>
                        </a:rPr>
                        <a:t>&gt;80 °C</a:t>
                      </a:r>
                    </a:p>
                  </a:txBody>
                  <a:tcPr marL="0" marR="0" marT="28507" marB="0">
                    <a:lnL w="12700">
                      <a:solidFill>
                        <a:srgbClr val="FFFFFF"/>
                      </a:solidFill>
                      <a:prstDash val="solid"/>
                    </a:lnL>
                    <a:lnR w="12700">
                      <a:solidFill>
                        <a:srgbClr val="FFFFFF"/>
                      </a:solidFill>
                      <a:prstDash val="solid"/>
                    </a:lnR>
                    <a:lnT w="12700">
                      <a:solidFill>
                        <a:srgbClr val="FFFFFF"/>
                      </a:solidFill>
                      <a:prstDash val="solid"/>
                    </a:lnT>
                    <a:solidFill>
                      <a:srgbClr val="E9ECF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8631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28600" y="1828800"/>
            <a:ext cx="11430000" cy="2687763"/>
          </a:xfrm>
          <a:prstGeom prst="rect">
            <a:avLst/>
          </a:prstGeom>
        </p:spPr>
        <p:txBody>
          <a:bodyPr vert="horz" wrap="square" lIns="0" tIns="25249" rIns="0" bIns="0" rtlCol="0">
            <a:spAutoFit/>
          </a:bodyPr>
          <a:lstStyle/>
          <a:p>
            <a:pPr marL="8145" algn="just">
              <a:spcBef>
                <a:spcPts val="199"/>
              </a:spcBef>
            </a:pPr>
            <a:r>
              <a:rPr sz="2400" dirty="0"/>
              <a:t>Yüksek Sıcaklığın </a:t>
            </a:r>
            <a:r>
              <a:rPr sz="2400" dirty="0" err="1"/>
              <a:t>Etkileri</a:t>
            </a:r>
            <a:r>
              <a:rPr sz="2400" dirty="0"/>
              <a:t>:</a:t>
            </a:r>
            <a:endParaRPr lang="tr-TR" sz="2400" dirty="0"/>
          </a:p>
          <a:p>
            <a:pPr marL="465345" indent="-457200" algn="just">
              <a:spcBef>
                <a:spcPts val="199"/>
              </a:spcBef>
              <a:buFont typeface="Wingdings" pitchFamily="2" charset="2"/>
              <a:buChar char="§"/>
            </a:pPr>
            <a:endParaRPr lang="tr-TR" sz="2400" dirty="0"/>
          </a:p>
          <a:p>
            <a:pPr marL="465345" indent="-457200" algn="just">
              <a:spcBef>
                <a:spcPts val="199"/>
              </a:spcBef>
              <a:buFont typeface="Arial" panose="020B0604020202020204" pitchFamily="34" charset="0"/>
              <a:buChar char="•"/>
            </a:pPr>
            <a:r>
              <a:rPr lang="tr-TR" sz="2400" dirty="0"/>
              <a:t>Yüksek sıcaklık elzem proteinlerin ve dolayısıyla enzimlerin </a:t>
            </a:r>
            <a:r>
              <a:rPr lang="tr-TR" sz="2400" dirty="0" err="1"/>
              <a:t>denatürasyonuna</a:t>
            </a:r>
            <a:r>
              <a:rPr lang="tr-TR" sz="2400" dirty="0"/>
              <a:t> neden olur. Dolayısıyla mi</a:t>
            </a:r>
            <a:r>
              <a:rPr sz="2400" dirty="0" err="1"/>
              <a:t>kroorganizmalar</a:t>
            </a:r>
            <a:r>
              <a:rPr sz="2400" dirty="0"/>
              <a:t> yaşayamaz ve üreyemez.</a:t>
            </a:r>
          </a:p>
          <a:p>
            <a:pPr marL="492629" indent="-457200" algn="just">
              <a:spcBef>
                <a:spcPts val="73"/>
              </a:spcBef>
              <a:buFont typeface="Arial" panose="020B0604020202020204" pitchFamily="34" charset="0"/>
              <a:buChar char="•"/>
              <a:tabLst>
                <a:tab pos="182030" algn="l"/>
                <a:tab pos="182437" algn="l"/>
              </a:tabLst>
            </a:pPr>
            <a:r>
              <a:rPr sz="2400" dirty="0"/>
              <a:t>Hücre zarınının geçirgenliği etkilenir ve toksik bileşenlerin geçişine ya da gerekli </a:t>
            </a:r>
            <a:r>
              <a:rPr sz="2400" dirty="0" err="1"/>
              <a:t>maddelerin</a:t>
            </a:r>
            <a:r>
              <a:rPr sz="2400" dirty="0"/>
              <a:t> </a:t>
            </a:r>
            <a:r>
              <a:rPr sz="2400" dirty="0" err="1"/>
              <a:t>çıkışına</a:t>
            </a:r>
            <a:r>
              <a:rPr lang="tr-TR" sz="2400" dirty="0"/>
              <a:t> i</a:t>
            </a:r>
            <a:r>
              <a:rPr sz="2400" dirty="0"/>
              <a:t>zin verebilir.</a:t>
            </a:r>
          </a:p>
          <a:p>
            <a:pPr marL="492629" indent="-457200" algn="just">
              <a:spcBef>
                <a:spcPts val="131"/>
              </a:spcBef>
              <a:buFont typeface="Arial" panose="020B0604020202020204" pitchFamily="34" charset="0"/>
              <a:buChar char="•"/>
              <a:tabLst>
                <a:tab pos="182030" algn="l"/>
                <a:tab pos="182437" algn="l"/>
              </a:tabLst>
            </a:pPr>
            <a:r>
              <a:rPr sz="2400" dirty="0"/>
              <a:t>Sporlar mikroorganizmaların ısıya oldukça dayanıklı formlarıdır.</a:t>
            </a:r>
          </a:p>
        </p:txBody>
      </p:sp>
    </p:spTree>
    <p:extLst>
      <p:ext uri="{BB962C8B-B14F-4D97-AF65-F5344CB8AC3E}">
        <p14:creationId xmlns:p14="http://schemas.microsoft.com/office/powerpoint/2010/main" val="474308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1000" y="1219200"/>
            <a:ext cx="11201400" cy="3549126"/>
          </a:xfrm>
          <a:prstGeom prst="rect">
            <a:avLst/>
          </a:prstGeom>
        </p:spPr>
        <p:txBody>
          <a:bodyPr vert="horz" wrap="square" lIns="0" tIns="24842" rIns="0" bIns="0" rtlCol="0">
            <a:spAutoFit/>
          </a:bodyPr>
          <a:lstStyle/>
          <a:p>
            <a:pPr marL="154746" algn="just">
              <a:spcBef>
                <a:spcPts val="196"/>
              </a:spcBef>
            </a:pPr>
            <a:r>
              <a:rPr lang="tr-TR" sz="2800" dirty="0">
                <a:cs typeface="Tahoma"/>
              </a:rPr>
              <a:t>3. </a:t>
            </a:r>
            <a:r>
              <a:rPr sz="2800" dirty="0">
                <a:cs typeface="Tahoma"/>
              </a:rPr>
              <a:t>OKSİJEN</a:t>
            </a:r>
            <a:endParaRPr lang="tr-TR" sz="2800" dirty="0">
              <a:cs typeface="Tahoma"/>
            </a:endParaRPr>
          </a:p>
          <a:p>
            <a:pPr marL="154746" algn="just">
              <a:spcBef>
                <a:spcPts val="196"/>
              </a:spcBef>
            </a:pPr>
            <a:endParaRPr sz="2800" dirty="0">
              <a:cs typeface="Tahoma"/>
            </a:endParaRPr>
          </a:p>
          <a:p>
            <a:pPr marL="8145" algn="just">
              <a:spcBef>
                <a:spcPts val="131"/>
              </a:spcBef>
            </a:pPr>
            <a:r>
              <a:rPr lang="tr-TR" sz="2800" spc="-3" dirty="0">
                <a:cs typeface="Tahoma"/>
              </a:rPr>
              <a:t>Her m</a:t>
            </a:r>
            <a:r>
              <a:rPr sz="2800" spc="-3" dirty="0" err="1">
                <a:cs typeface="Tahoma"/>
              </a:rPr>
              <a:t>ikroorganizma</a:t>
            </a:r>
            <a:r>
              <a:rPr lang="tr-TR" sz="2800" spc="-3" dirty="0" err="1">
                <a:cs typeface="Tahoma"/>
              </a:rPr>
              <a:t>nın</a:t>
            </a:r>
            <a:r>
              <a:rPr sz="2800" spc="61" dirty="0">
                <a:cs typeface="Tahoma"/>
              </a:rPr>
              <a:t> </a:t>
            </a:r>
            <a:r>
              <a:rPr sz="2800" spc="-3" dirty="0" err="1">
                <a:cs typeface="Tahoma"/>
              </a:rPr>
              <a:t>oksijen</a:t>
            </a:r>
            <a:r>
              <a:rPr sz="2800" spc="64" dirty="0">
                <a:cs typeface="Tahoma"/>
              </a:rPr>
              <a:t> </a:t>
            </a:r>
            <a:r>
              <a:rPr sz="2800" spc="-3" dirty="0" err="1">
                <a:cs typeface="Tahoma"/>
              </a:rPr>
              <a:t>ihtiya</a:t>
            </a:r>
            <a:r>
              <a:rPr lang="tr-TR" sz="2800" spc="-3" dirty="0" err="1">
                <a:cs typeface="Tahoma"/>
              </a:rPr>
              <a:t>cı</a:t>
            </a:r>
            <a:r>
              <a:rPr sz="2800" spc="58" dirty="0">
                <a:cs typeface="Tahoma"/>
              </a:rPr>
              <a:t> </a:t>
            </a:r>
            <a:r>
              <a:rPr sz="2800" spc="-3" dirty="0">
                <a:cs typeface="Tahoma"/>
              </a:rPr>
              <a:t>farklıdır.</a:t>
            </a:r>
            <a:r>
              <a:rPr sz="2800" spc="55" dirty="0">
                <a:cs typeface="Tahoma"/>
              </a:rPr>
              <a:t> </a:t>
            </a:r>
            <a:endParaRPr lang="tr-TR" sz="2800" spc="55" dirty="0">
              <a:cs typeface="Tahoma"/>
            </a:endParaRPr>
          </a:p>
          <a:p>
            <a:pPr marL="8145" algn="just">
              <a:spcBef>
                <a:spcPts val="131"/>
              </a:spcBef>
            </a:pPr>
            <a:r>
              <a:rPr sz="2800" spc="-3" dirty="0" err="1">
                <a:cs typeface="Tahoma"/>
              </a:rPr>
              <a:t>Bazı</a:t>
            </a:r>
            <a:r>
              <a:rPr sz="2800" spc="67" dirty="0">
                <a:cs typeface="Tahoma"/>
              </a:rPr>
              <a:t> </a:t>
            </a:r>
            <a:r>
              <a:rPr sz="2800" spc="-3" dirty="0">
                <a:cs typeface="Tahoma"/>
              </a:rPr>
              <a:t>mikroorganizmalar</a:t>
            </a:r>
            <a:r>
              <a:rPr sz="2800" spc="58" dirty="0">
                <a:cs typeface="Tahoma"/>
              </a:rPr>
              <a:t> </a:t>
            </a:r>
            <a:r>
              <a:rPr sz="2800" spc="-3" dirty="0">
                <a:cs typeface="Tahoma"/>
              </a:rPr>
              <a:t>gelişmeleri</a:t>
            </a:r>
            <a:r>
              <a:rPr sz="2800" spc="64" dirty="0">
                <a:cs typeface="Tahoma"/>
              </a:rPr>
              <a:t> </a:t>
            </a:r>
            <a:r>
              <a:rPr sz="2800" dirty="0">
                <a:cs typeface="Tahoma"/>
              </a:rPr>
              <a:t>için</a:t>
            </a:r>
            <a:r>
              <a:rPr sz="2800" spc="64" dirty="0">
                <a:cs typeface="Tahoma"/>
              </a:rPr>
              <a:t> </a:t>
            </a:r>
            <a:r>
              <a:rPr sz="2800" spc="-3" dirty="0" err="1">
                <a:cs typeface="Tahoma"/>
              </a:rPr>
              <a:t>oksijene</a:t>
            </a:r>
            <a:r>
              <a:rPr sz="2800" spc="61" dirty="0">
                <a:cs typeface="Tahoma"/>
              </a:rPr>
              <a:t> </a:t>
            </a:r>
            <a:r>
              <a:rPr sz="2800" spc="-3" dirty="0" err="1">
                <a:cs typeface="Tahoma"/>
              </a:rPr>
              <a:t>ihtiyaç</a:t>
            </a:r>
            <a:r>
              <a:rPr lang="tr-TR" sz="2800" spc="-3" dirty="0">
                <a:cs typeface="Tahoma"/>
              </a:rPr>
              <a:t> </a:t>
            </a:r>
            <a:r>
              <a:rPr sz="2800" dirty="0" err="1">
                <a:cs typeface="Tahoma"/>
              </a:rPr>
              <a:t>duy</a:t>
            </a:r>
            <a:r>
              <a:rPr sz="2800" spc="-3" dirty="0" err="1">
                <a:cs typeface="Tahoma"/>
              </a:rPr>
              <a:t>arke</a:t>
            </a:r>
            <a:r>
              <a:rPr sz="2800" dirty="0" err="1">
                <a:cs typeface="Tahoma"/>
              </a:rPr>
              <a:t>n</a:t>
            </a:r>
            <a:r>
              <a:rPr lang="tr-TR" sz="2800" dirty="0">
                <a:cs typeface="Tahoma"/>
              </a:rPr>
              <a:t> </a:t>
            </a:r>
            <a:r>
              <a:rPr sz="2800" dirty="0" err="1">
                <a:cs typeface="Tahoma"/>
              </a:rPr>
              <a:t>bazıl</a:t>
            </a:r>
            <a:r>
              <a:rPr sz="2800" spc="-6" dirty="0" err="1">
                <a:cs typeface="Tahoma"/>
              </a:rPr>
              <a:t>a</a:t>
            </a:r>
            <a:r>
              <a:rPr sz="2800" spc="-3" dirty="0" err="1">
                <a:cs typeface="Tahoma"/>
              </a:rPr>
              <a:t>r</a:t>
            </a:r>
            <a:r>
              <a:rPr sz="2800" dirty="0" err="1">
                <a:cs typeface="Tahoma"/>
              </a:rPr>
              <a:t>ı</a:t>
            </a:r>
            <a:r>
              <a:rPr sz="2800" dirty="0">
                <a:cs typeface="Tahoma"/>
              </a:rPr>
              <a:t>	da	oksije</a:t>
            </a:r>
            <a:r>
              <a:rPr sz="2800" spc="-6" dirty="0">
                <a:cs typeface="Tahoma"/>
              </a:rPr>
              <a:t>n</a:t>
            </a:r>
            <a:r>
              <a:rPr sz="2800" dirty="0">
                <a:cs typeface="Tahoma"/>
              </a:rPr>
              <a:t>in	orta</a:t>
            </a:r>
            <a:r>
              <a:rPr sz="2800" spc="-3" dirty="0">
                <a:cs typeface="Tahoma"/>
              </a:rPr>
              <a:t>m</a:t>
            </a:r>
            <a:r>
              <a:rPr sz="2800" dirty="0">
                <a:cs typeface="Tahoma"/>
              </a:rPr>
              <a:t>da	</a:t>
            </a:r>
            <a:r>
              <a:rPr sz="2800" dirty="0" err="1">
                <a:cs typeface="Tahoma"/>
              </a:rPr>
              <a:t>bu</a:t>
            </a:r>
            <a:r>
              <a:rPr sz="2800" spc="-3" dirty="0" err="1">
                <a:cs typeface="Tahoma"/>
              </a:rPr>
              <a:t>lunması</a:t>
            </a:r>
            <a:r>
              <a:rPr sz="2800" spc="-6" dirty="0" err="1">
                <a:cs typeface="Tahoma"/>
              </a:rPr>
              <a:t>n</a:t>
            </a:r>
            <a:r>
              <a:rPr sz="2800" dirty="0" err="1">
                <a:cs typeface="Tahoma"/>
              </a:rPr>
              <a:t>ı</a:t>
            </a:r>
            <a:r>
              <a:rPr lang="tr-TR" sz="2800" dirty="0">
                <a:cs typeface="Tahoma"/>
              </a:rPr>
              <a:t> </a:t>
            </a:r>
            <a:r>
              <a:rPr sz="2800" dirty="0" err="1">
                <a:cs typeface="Tahoma"/>
              </a:rPr>
              <a:t>iste</a:t>
            </a:r>
            <a:r>
              <a:rPr sz="2800" spc="-3" dirty="0" err="1">
                <a:cs typeface="Tahoma"/>
              </a:rPr>
              <a:t>mezler</a:t>
            </a:r>
            <a:r>
              <a:rPr sz="2800" dirty="0">
                <a:cs typeface="Tahoma"/>
              </a:rPr>
              <a:t>.</a:t>
            </a:r>
            <a:endParaRPr lang="tr-TR" sz="2800" dirty="0">
              <a:cs typeface="Tahoma"/>
            </a:endParaRPr>
          </a:p>
          <a:p>
            <a:pPr marL="8145" algn="just">
              <a:spcBef>
                <a:spcPts val="131"/>
              </a:spcBef>
            </a:pPr>
            <a:endParaRPr lang="tr-TR" sz="2800" dirty="0">
              <a:cs typeface="Tahoma"/>
            </a:endParaRPr>
          </a:p>
          <a:p>
            <a:pPr marL="8145" algn="just">
              <a:spcBef>
                <a:spcPts val="131"/>
              </a:spcBef>
            </a:pPr>
            <a:r>
              <a:rPr sz="2800" dirty="0" err="1">
                <a:cs typeface="Tahoma"/>
              </a:rPr>
              <a:t>Oksij</a:t>
            </a:r>
            <a:r>
              <a:rPr sz="2800" spc="-3" dirty="0" err="1">
                <a:cs typeface="Tahoma"/>
              </a:rPr>
              <a:t>e</a:t>
            </a:r>
            <a:r>
              <a:rPr sz="2800" dirty="0" err="1">
                <a:cs typeface="Tahoma"/>
              </a:rPr>
              <a:t>n</a:t>
            </a:r>
            <a:r>
              <a:rPr sz="2800" dirty="0">
                <a:cs typeface="Tahoma"/>
              </a:rPr>
              <a:t>	istekl</a:t>
            </a:r>
            <a:r>
              <a:rPr sz="2800" spc="-3" dirty="0">
                <a:cs typeface="Tahoma"/>
              </a:rPr>
              <a:t>eri</a:t>
            </a:r>
            <a:r>
              <a:rPr sz="2800" spc="-6" dirty="0">
                <a:cs typeface="Tahoma"/>
              </a:rPr>
              <a:t>n</a:t>
            </a:r>
            <a:r>
              <a:rPr sz="2800" dirty="0">
                <a:cs typeface="Tahoma"/>
              </a:rPr>
              <a:t>e	göre  mikroorganizmalar </a:t>
            </a:r>
            <a:r>
              <a:rPr sz="2800" b="1" spc="-6" dirty="0">
                <a:cs typeface="Tahoma"/>
              </a:rPr>
              <a:t>aerob </a:t>
            </a:r>
            <a:r>
              <a:rPr sz="2800" dirty="0">
                <a:cs typeface="Tahoma"/>
              </a:rPr>
              <a:t>ve </a:t>
            </a:r>
            <a:r>
              <a:rPr sz="2800" b="1" dirty="0">
                <a:cs typeface="Tahoma"/>
              </a:rPr>
              <a:t>anaerob </a:t>
            </a:r>
            <a:r>
              <a:rPr sz="2800" dirty="0">
                <a:cs typeface="Tahoma"/>
              </a:rPr>
              <a:t>olmak </a:t>
            </a:r>
            <a:r>
              <a:rPr sz="2800" spc="-3" dirty="0">
                <a:cs typeface="Tahoma"/>
              </a:rPr>
              <a:t>üzere </a:t>
            </a:r>
            <a:r>
              <a:rPr sz="2800" dirty="0">
                <a:cs typeface="Tahoma"/>
              </a:rPr>
              <a:t>iki </a:t>
            </a:r>
            <a:r>
              <a:rPr sz="2800" spc="-3" dirty="0">
                <a:cs typeface="Tahoma"/>
              </a:rPr>
              <a:t>temel gruba</a:t>
            </a:r>
            <a:r>
              <a:rPr sz="2800" spc="-19" dirty="0">
                <a:cs typeface="Tahoma"/>
              </a:rPr>
              <a:t> </a:t>
            </a:r>
            <a:r>
              <a:rPr sz="2800" dirty="0">
                <a:cs typeface="Tahoma"/>
              </a:rPr>
              <a:t>ayrılır.</a:t>
            </a:r>
          </a:p>
        </p:txBody>
      </p:sp>
    </p:spTree>
    <p:extLst>
      <p:ext uri="{BB962C8B-B14F-4D97-AF65-F5344CB8AC3E}">
        <p14:creationId xmlns:p14="http://schemas.microsoft.com/office/powerpoint/2010/main" val="122639485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{DA58AF29-89F6-6944-83BF-856B758F1585}tf10001057</Template>
  <TotalTime>1309</TotalTime>
  <Words>688</Words>
  <Application>Microsoft Macintosh PowerPoint</Application>
  <PresentationFormat>Geniş ekran</PresentationFormat>
  <Paragraphs>96</Paragraphs>
  <Slides>18</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18</vt:i4>
      </vt:variant>
    </vt:vector>
  </HeadingPairs>
  <TitlesOfParts>
    <vt:vector size="26" baseType="lpstr">
      <vt:lpstr>Arial</vt:lpstr>
      <vt:lpstr>Symbol</vt:lpstr>
      <vt:lpstr>Tahoma</vt:lpstr>
      <vt:lpstr>Times New Roman</vt:lpstr>
      <vt:lpstr>Trebuchet MS</vt:lpstr>
      <vt:lpstr>Verdana</vt:lpstr>
      <vt:lpstr>Wingdings</vt:lpstr>
      <vt:lpstr>Berlin</vt:lpstr>
      <vt:lpstr>GENEL MİKROBİYOLOJİ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MİKROBİYOLOJİ</dc:title>
  <cp:lastModifiedBy>Özgür Tecer</cp:lastModifiedBy>
  <cp:revision>142</cp:revision>
  <dcterms:created xsi:type="dcterms:W3CDTF">2018-10-10T06:12:19Z</dcterms:created>
  <dcterms:modified xsi:type="dcterms:W3CDTF">2019-12-13T18:12:42Z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2018-10-10T00:00:00Z</vt:filetime>
  </property>
</Properties>
</file>