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6" r:id="rId4"/>
    <p:sldId id="263" r:id="rId5"/>
    <p:sldId id="262" r:id="rId6"/>
    <p:sldId id="265" r:id="rId7"/>
    <p:sldId id="261"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26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tr-TR" smtClean="0"/>
              <a:t>Asıl başlık stili için tıklatın</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A23720DD-5B6D-40BF-8493-A6B52D484E6B}" type="datetimeFigureOut">
              <a:rPr lang="tr-TR" smtClean="0"/>
              <a:t>15.04.2021</a:t>
            </a:fld>
            <a:endParaRPr lang="tr-TR"/>
          </a:p>
        </p:txBody>
      </p:sp>
      <p:sp>
        <p:nvSpPr>
          <p:cNvPr id="5" name="Footer Placeholder 4"/>
          <p:cNvSpPr>
            <a:spLocks noGrp="1"/>
          </p:cNvSpPr>
          <p:nvPr>
            <p:ph type="ftr" sz="quarter" idx="11"/>
          </p:nvPr>
        </p:nvSpPr>
        <p:spPr>
          <a:xfrm>
            <a:off x="1174044" y="5357592"/>
            <a:ext cx="5034845" cy="365125"/>
          </a:xfrm>
        </p:spPr>
        <p:txBody>
          <a:bodyPr/>
          <a:lstStyle/>
          <a:p>
            <a:endParaRPr lang="tr-TR"/>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15.04.2021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15.04.2021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15.04.2021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tr-TR" smtClean="0"/>
              <a:t>Asıl başlık stili için tıklatın</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15.04.2021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A23720DD-5B6D-40BF-8493-A6B52D484E6B}" type="datetimeFigureOut">
              <a:rPr lang="tr-TR" smtClean="0"/>
              <a:t>15.04.2021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9" name="Content Placeholder 8"/>
          <p:cNvSpPr>
            <a:spLocks noGrp="1"/>
          </p:cNvSpPr>
          <p:nvPr>
            <p:ph sz="quarter" idx="13"/>
          </p:nvPr>
        </p:nvSpPr>
        <p:spPr>
          <a:xfrm>
            <a:off x="1298448" y="2121407"/>
            <a:ext cx="3200400" cy="360273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7" name="Date Placeholder 6"/>
          <p:cNvSpPr>
            <a:spLocks noGrp="1"/>
          </p:cNvSpPr>
          <p:nvPr>
            <p:ph type="dt" sz="half" idx="10"/>
          </p:nvPr>
        </p:nvSpPr>
        <p:spPr/>
        <p:txBody>
          <a:bodyPr/>
          <a:lstStyle/>
          <a:p>
            <a:fld id="{A23720DD-5B6D-40BF-8493-A6B52D484E6B}" type="datetimeFigureOut">
              <a:rPr lang="tr-TR" smtClean="0"/>
              <a:t>15.04.2021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
        <p:nvSpPr>
          <p:cNvPr id="11" name="Content Placeholder 10"/>
          <p:cNvSpPr>
            <a:spLocks noGrp="1"/>
          </p:cNvSpPr>
          <p:nvPr>
            <p:ph sz="quarter" idx="13"/>
          </p:nvPr>
        </p:nvSpPr>
        <p:spPr>
          <a:xfrm>
            <a:off x="1298448" y="2944368"/>
            <a:ext cx="3227832" cy="277977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A23720DD-5B6D-40BF-8493-A6B52D484E6B}" type="datetimeFigureOut">
              <a:rPr lang="tr-TR" smtClean="0"/>
              <a:t>15.04.2021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15.04.2021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tr-TR" smtClean="0"/>
              <a:t>Asıl başlık stili için tıklatın</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rot="60000">
            <a:off x="6341698" y="5885672"/>
            <a:ext cx="1213821" cy="365125"/>
          </a:xfrm>
        </p:spPr>
        <p:txBody>
          <a:bodyPr/>
          <a:lstStyle/>
          <a:p>
            <a:fld id="{A23720DD-5B6D-40BF-8493-A6B52D484E6B}" type="datetimeFigureOut">
              <a:rPr lang="tr-TR" smtClean="0"/>
              <a:t>15.04.2021</a:t>
            </a:fld>
            <a:endParaRPr lang="tr-TR"/>
          </a:p>
        </p:txBody>
      </p:sp>
      <p:sp>
        <p:nvSpPr>
          <p:cNvPr id="6" name="Footer Placeholder 5"/>
          <p:cNvSpPr>
            <a:spLocks noGrp="1"/>
          </p:cNvSpPr>
          <p:nvPr>
            <p:ph type="ftr" sz="quarter" idx="11"/>
          </p:nvPr>
        </p:nvSpPr>
        <p:spPr>
          <a:xfrm rot="-60000">
            <a:off x="914554" y="5829261"/>
            <a:ext cx="3522607" cy="365125"/>
          </a:xfrm>
        </p:spPr>
        <p:txBody>
          <a:bodyPr/>
          <a:lstStyle/>
          <a:p>
            <a:endParaRPr lang="tr-TR"/>
          </a:p>
        </p:txBody>
      </p:sp>
      <p:sp>
        <p:nvSpPr>
          <p:cNvPr id="7" name="Slide Number Placeholder 6"/>
          <p:cNvSpPr>
            <a:spLocks noGrp="1"/>
          </p:cNvSpPr>
          <p:nvPr>
            <p:ph type="sldNum" sz="quarter" idx="12"/>
          </p:nvPr>
        </p:nvSpPr>
        <p:spPr>
          <a:xfrm rot="60000">
            <a:off x="7557313" y="5896961"/>
            <a:ext cx="554023" cy="365125"/>
          </a:xfrm>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tr-TR" smtClean="0"/>
              <a:t>Asıl başlık stili için tıklatın</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rot="60000">
            <a:off x="6345936" y="5888737"/>
            <a:ext cx="1213821" cy="365125"/>
          </a:xfrm>
        </p:spPr>
        <p:txBody>
          <a:bodyPr/>
          <a:lstStyle/>
          <a:p>
            <a:fld id="{A23720DD-5B6D-40BF-8493-A6B52D484E6B}" type="datetimeFigureOut">
              <a:rPr lang="tr-TR" smtClean="0"/>
              <a:t>15.04.2021</a:t>
            </a:fld>
            <a:endParaRPr lang="tr-TR"/>
          </a:p>
        </p:txBody>
      </p:sp>
      <p:sp>
        <p:nvSpPr>
          <p:cNvPr id="6" name="Footer Placeholder 5"/>
          <p:cNvSpPr>
            <a:spLocks noGrp="1"/>
          </p:cNvSpPr>
          <p:nvPr>
            <p:ph type="ftr" sz="quarter" idx="11"/>
          </p:nvPr>
        </p:nvSpPr>
        <p:spPr>
          <a:xfrm rot="-60000">
            <a:off x="914569" y="5831037"/>
            <a:ext cx="3319043" cy="365125"/>
          </a:xfrm>
        </p:spPr>
        <p:txBody>
          <a:bodyPr/>
          <a:lstStyle/>
          <a:p>
            <a:endParaRPr lang="tr-TR"/>
          </a:p>
        </p:txBody>
      </p:sp>
      <p:sp>
        <p:nvSpPr>
          <p:cNvPr id="7" name="Slide Number Placeholder 6"/>
          <p:cNvSpPr>
            <a:spLocks noGrp="1"/>
          </p:cNvSpPr>
          <p:nvPr>
            <p:ph type="sldNum" sz="quarter" idx="12"/>
          </p:nvPr>
        </p:nvSpPr>
        <p:spPr>
          <a:xfrm rot="60000">
            <a:off x="7562089" y="5900026"/>
            <a:ext cx="554023" cy="365125"/>
          </a:xfrm>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A23720DD-5B6D-40BF-8493-A6B52D484E6B}" type="datetimeFigureOut">
              <a:rPr lang="tr-TR" smtClean="0"/>
              <a:t>15.04.2021</a:t>
            </a:fld>
            <a:endParaRPr lang="tr-TR"/>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tr-TR"/>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fontScale="90000"/>
          </a:bodyPr>
          <a:lstStyle/>
          <a:p>
            <a:r>
              <a:rPr lang="tr-TR" dirty="0" smtClean="0"/>
              <a:t>ERKEN MÜDAHALE PROGRAMI GELİŞTİRME</a:t>
            </a:r>
            <a:endParaRPr lang="tr-TR" dirty="0"/>
          </a:p>
        </p:txBody>
      </p:sp>
      <p:sp>
        <p:nvSpPr>
          <p:cNvPr id="3" name="Alt Başlık 2"/>
          <p:cNvSpPr>
            <a:spLocks noGrp="1"/>
          </p:cNvSpPr>
          <p:nvPr>
            <p:ph type="subTitle" idx="1"/>
          </p:nvPr>
        </p:nvSpPr>
        <p:spPr/>
        <p:txBody>
          <a:bodyPr/>
          <a:lstStyle/>
          <a:p>
            <a:r>
              <a:rPr lang="tr-TR" dirty="0" smtClean="0"/>
              <a:t>Prof. Dr. Müdriye YILDIZ BIÇAKÇI</a:t>
            </a:r>
            <a:endParaRPr lang="tr-TR" dirty="0"/>
          </a:p>
        </p:txBody>
      </p:sp>
    </p:spTree>
    <p:extLst>
      <p:ext uri="{BB962C8B-B14F-4D97-AF65-F5344CB8AC3E}">
        <p14:creationId xmlns:p14="http://schemas.microsoft.com/office/powerpoint/2010/main" val="28345237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3200" dirty="0"/>
              <a:t>Erken Müdahale Programlarının Oluşturulması Aşamasında Çocuk</a:t>
            </a:r>
            <a:br>
              <a:rPr lang="tr-TR" sz="3200" dirty="0"/>
            </a:br>
            <a:r>
              <a:rPr lang="tr-TR" sz="3200" dirty="0"/>
              <a:t>Gelişimcinin Rolü</a:t>
            </a:r>
          </a:p>
        </p:txBody>
      </p:sp>
      <p:sp>
        <p:nvSpPr>
          <p:cNvPr id="3" name="İçerik Yer Tutucusu 2"/>
          <p:cNvSpPr>
            <a:spLocks noGrp="1"/>
          </p:cNvSpPr>
          <p:nvPr>
            <p:ph idx="1"/>
          </p:nvPr>
        </p:nvSpPr>
        <p:spPr/>
        <p:txBody>
          <a:bodyPr>
            <a:normAutofit fontScale="92500"/>
          </a:bodyPr>
          <a:lstStyle/>
          <a:p>
            <a:pPr algn="just"/>
            <a:r>
              <a:rPr lang="tr-TR" dirty="0"/>
              <a:t>Bu aşamada değerlendirme, </a:t>
            </a:r>
            <a:r>
              <a:rPr lang="tr-TR" dirty="0" err="1"/>
              <a:t>BAHP’ın</a:t>
            </a:r>
            <a:r>
              <a:rPr lang="tr-TR" dirty="0"/>
              <a:t> hazırlanması, müdahale programının </a:t>
            </a:r>
            <a:r>
              <a:rPr lang="tr-TR" dirty="0" smtClean="0"/>
              <a:t>uygulanması </a:t>
            </a:r>
            <a:r>
              <a:rPr lang="tr-TR" dirty="0"/>
              <a:t>ve programın değerlendirilmesi gibi süreçler yer </a:t>
            </a:r>
            <a:r>
              <a:rPr lang="tr-TR" dirty="0" smtClean="0"/>
              <a:t>almaktadır. Çocuk </a:t>
            </a:r>
            <a:r>
              <a:rPr lang="tr-TR" dirty="0"/>
              <a:t>gelişimci değerlendirme aşamasında, biçimsel ve biçimsel olmayan gelişimsel </a:t>
            </a:r>
            <a:r>
              <a:rPr lang="tr-TR" dirty="0" smtClean="0"/>
              <a:t>değerlendirme </a:t>
            </a:r>
            <a:r>
              <a:rPr lang="tr-TR" dirty="0"/>
              <a:t>yöntemlerini kullanarak, çocuğun güçlü ve desteklenmesi gereken yanlarını ortaya koymak için </a:t>
            </a:r>
            <a:r>
              <a:rPr lang="tr-TR" dirty="0" smtClean="0"/>
              <a:t>çalışmaktadır</a:t>
            </a:r>
            <a:r>
              <a:rPr lang="tr-TR" dirty="0"/>
              <a:t> </a:t>
            </a:r>
            <a:r>
              <a:rPr lang="tr-TR" dirty="0" smtClean="0"/>
              <a:t>(Taştekin </a:t>
            </a:r>
            <a:r>
              <a:rPr lang="tr-TR" dirty="0"/>
              <a:t>ve Turan, 2018). </a:t>
            </a:r>
            <a:endParaRPr lang="tr-TR" dirty="0"/>
          </a:p>
        </p:txBody>
      </p:sp>
    </p:spTree>
    <p:extLst>
      <p:ext uri="{BB962C8B-B14F-4D97-AF65-F5344CB8AC3E}">
        <p14:creationId xmlns:p14="http://schemas.microsoft.com/office/powerpoint/2010/main" val="25892190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algn="just"/>
            <a:r>
              <a:rPr lang="tr-TR" dirty="0" err="1"/>
              <a:t>BAHP’ın</a:t>
            </a:r>
            <a:r>
              <a:rPr lang="tr-TR" dirty="0"/>
              <a:t> hazırlanması aşamasında gelişimsel destek, aile görüşmeleri ve değerlendirmeleri ve aile ile etkileşim açısından çocuk gelişimci erken müdahale ekibinin bir parçası olarak yer almaktadır. Müdahale programının uygulanması ve programın değerlendirilmesi aşamalarında da (uygulanan program ev tabanlı, kurum tabanlı ya da ev-kurum tabanlı olabilir) erken müdahale ekibinde yer almaktadır (Bayhan, 2014a; Bayhan 2016’dan akt. Taştekin ve Turan, 2018). </a:t>
            </a:r>
          </a:p>
          <a:p>
            <a:endParaRPr lang="tr-TR" dirty="0"/>
          </a:p>
        </p:txBody>
      </p:sp>
    </p:spTree>
    <p:extLst>
      <p:ext uri="{BB962C8B-B14F-4D97-AF65-F5344CB8AC3E}">
        <p14:creationId xmlns:p14="http://schemas.microsoft.com/office/powerpoint/2010/main" val="41220395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sz="3100" dirty="0"/>
              <a:t>Çocuk gelişimcinin erken müdahale programlarının uygulanmasında katkı sağlayacağı durumlar </a:t>
            </a:r>
            <a:endParaRPr lang="tr-TR" dirty="0"/>
          </a:p>
        </p:txBody>
      </p:sp>
      <p:sp>
        <p:nvSpPr>
          <p:cNvPr id="3" name="İçerik Yer Tutucusu 2"/>
          <p:cNvSpPr>
            <a:spLocks noGrp="1"/>
          </p:cNvSpPr>
          <p:nvPr>
            <p:ph idx="1"/>
          </p:nvPr>
        </p:nvSpPr>
        <p:spPr/>
        <p:txBody>
          <a:bodyPr>
            <a:normAutofit fontScale="70000" lnSpcReduction="20000"/>
          </a:bodyPr>
          <a:lstStyle/>
          <a:p>
            <a:pPr marL="0" indent="0" algn="just">
              <a:buNone/>
            </a:pPr>
            <a:r>
              <a:rPr lang="tr-TR" dirty="0"/>
              <a:t>X </a:t>
            </a:r>
            <a:r>
              <a:rPr lang="tr-TR" dirty="0" smtClean="0"/>
              <a:t>  Aileye </a:t>
            </a:r>
            <a:r>
              <a:rPr lang="tr-TR" dirty="0"/>
              <a:t>gelişimsel danışmanlık yapmak</a:t>
            </a:r>
          </a:p>
          <a:p>
            <a:pPr marL="0" indent="0" algn="just">
              <a:buNone/>
            </a:pPr>
            <a:r>
              <a:rPr lang="tr-TR" dirty="0"/>
              <a:t>X Ailenin ve çocuğun içerisinde bulunduğu doğal ortamı, gelişimi destekleyici </a:t>
            </a:r>
            <a:r>
              <a:rPr lang="tr-TR" dirty="0" smtClean="0"/>
              <a:t>olması açısından </a:t>
            </a:r>
            <a:r>
              <a:rPr lang="tr-TR" dirty="0"/>
              <a:t>değerlendirmek ve buna yönelik öneriler vermek/düzenlemeler yapmak</a:t>
            </a:r>
          </a:p>
          <a:p>
            <a:pPr marL="0" indent="0" algn="just">
              <a:buNone/>
            </a:pPr>
            <a:r>
              <a:rPr lang="tr-TR" dirty="0"/>
              <a:t>X Ailenin ve çocuğun doğal ortamında bulunan kaynakları dikkate alarak çocuğun </a:t>
            </a:r>
            <a:r>
              <a:rPr lang="tr-TR" dirty="0" smtClean="0"/>
              <a:t>ve ailenin </a:t>
            </a:r>
            <a:r>
              <a:rPr lang="tr-TR" dirty="0"/>
              <a:t>etkileşimini destekleyecek gelişimsel destek önerileri/programları </a:t>
            </a:r>
            <a:r>
              <a:rPr lang="tr-TR" dirty="0" smtClean="0"/>
              <a:t>hazırlamak </a:t>
            </a:r>
            <a:r>
              <a:rPr lang="tr-TR" dirty="0"/>
              <a:t>ve </a:t>
            </a:r>
            <a:r>
              <a:rPr lang="tr-TR" dirty="0" smtClean="0"/>
              <a:t>uygulamak</a:t>
            </a:r>
            <a:endParaRPr lang="tr-TR" dirty="0"/>
          </a:p>
          <a:p>
            <a:pPr marL="0" indent="0" algn="just">
              <a:buNone/>
            </a:pPr>
            <a:r>
              <a:rPr lang="tr-TR" dirty="0"/>
              <a:t>X Ailenin ve çocuğun etkileşimini ve iletişimini değerlendirerek bunları </a:t>
            </a:r>
            <a:r>
              <a:rPr lang="tr-TR" dirty="0" smtClean="0"/>
              <a:t>geliştirmeye yönelik </a:t>
            </a:r>
            <a:r>
              <a:rPr lang="tr-TR" dirty="0"/>
              <a:t>gelişimsel destek sağlamak</a:t>
            </a:r>
          </a:p>
          <a:p>
            <a:pPr marL="0" indent="0" algn="just">
              <a:buNone/>
            </a:pPr>
            <a:r>
              <a:rPr lang="tr-TR" dirty="0"/>
              <a:t>X Müdahale programının uygulanması sürecinde çocuğun gelişimsel izlemini yapmak</a:t>
            </a:r>
          </a:p>
          <a:p>
            <a:pPr marL="0" indent="0" algn="just">
              <a:buNone/>
            </a:pPr>
            <a:r>
              <a:rPr lang="tr-TR" dirty="0"/>
              <a:t>X Çocuğun gelişimsel ihtiyaçları değerlendirildiğinde eğer gerekli görürse, </a:t>
            </a:r>
            <a:r>
              <a:rPr lang="tr-TR" dirty="0" smtClean="0"/>
              <a:t>çocuğun başka </a:t>
            </a:r>
            <a:r>
              <a:rPr lang="tr-TR" dirty="0"/>
              <a:t>hizmetler almasını sağlamak</a:t>
            </a:r>
            <a:endParaRPr lang="tr-TR" dirty="0"/>
          </a:p>
        </p:txBody>
      </p:sp>
    </p:spTree>
    <p:extLst>
      <p:ext uri="{BB962C8B-B14F-4D97-AF65-F5344CB8AC3E}">
        <p14:creationId xmlns:p14="http://schemas.microsoft.com/office/powerpoint/2010/main" val="1966844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2800" dirty="0"/>
              <a:t>Çocuk gelişimcinin geçiş sürecinde sağlayabileceği hizmetler şu şekildedir (Bayhan, 2014a; Bayhan </a:t>
            </a:r>
            <a:r>
              <a:rPr lang="tr-TR" sz="2800" dirty="0" smtClean="0"/>
              <a:t>2016’dan akt. </a:t>
            </a:r>
            <a:r>
              <a:rPr lang="tr-TR" sz="2800" dirty="0"/>
              <a:t>Taştekin ve Turan, 2018</a:t>
            </a:r>
            <a:r>
              <a:rPr lang="tr-TR" sz="2800" dirty="0" smtClean="0"/>
              <a:t>): </a:t>
            </a:r>
            <a:endParaRPr lang="tr-TR" sz="3600" dirty="0"/>
          </a:p>
        </p:txBody>
      </p:sp>
      <p:sp>
        <p:nvSpPr>
          <p:cNvPr id="3" name="İçerik Yer Tutucusu 2"/>
          <p:cNvSpPr>
            <a:spLocks noGrp="1"/>
          </p:cNvSpPr>
          <p:nvPr>
            <p:ph idx="1"/>
          </p:nvPr>
        </p:nvSpPr>
        <p:spPr>
          <a:xfrm>
            <a:off x="1463040" y="2348879"/>
            <a:ext cx="6196405" cy="3374189"/>
          </a:xfrm>
        </p:spPr>
        <p:txBody>
          <a:bodyPr>
            <a:noAutofit/>
          </a:bodyPr>
          <a:lstStyle/>
          <a:p>
            <a:pPr marL="0" indent="0" algn="just">
              <a:buNone/>
            </a:pPr>
            <a:r>
              <a:rPr lang="tr-TR" sz="1800" dirty="0" smtClean="0"/>
              <a:t>X </a:t>
            </a:r>
            <a:r>
              <a:rPr lang="tr-TR" sz="1800" dirty="0"/>
              <a:t>Çocuğun ve ailenin geçiş yapılacak kuruma uygun olup olmadığını belirlemek </a:t>
            </a:r>
            <a:r>
              <a:rPr lang="tr-TR" sz="1800" dirty="0" smtClean="0"/>
              <a:t>amacıyla </a:t>
            </a:r>
            <a:r>
              <a:rPr lang="tr-TR" sz="1800" dirty="0"/>
              <a:t>geçişin planlama aşamasında gelişimsel değerlendirme ve aile </a:t>
            </a:r>
            <a:r>
              <a:rPr lang="tr-TR" sz="1800" dirty="0" smtClean="0"/>
              <a:t>değerlendirmesi </a:t>
            </a:r>
            <a:r>
              <a:rPr lang="tr-TR" sz="1800" dirty="0"/>
              <a:t>yapmak </a:t>
            </a:r>
            <a:endParaRPr lang="tr-TR" sz="1800" dirty="0" smtClean="0"/>
          </a:p>
          <a:p>
            <a:pPr marL="0" indent="0" algn="just">
              <a:buNone/>
            </a:pPr>
            <a:r>
              <a:rPr lang="tr-TR" sz="1800" dirty="0" smtClean="0"/>
              <a:t>X </a:t>
            </a:r>
            <a:r>
              <a:rPr lang="tr-TR" sz="1800" dirty="0"/>
              <a:t>Geçiş sırasında aileye destek vermek </a:t>
            </a:r>
            <a:endParaRPr lang="tr-TR" sz="1800" dirty="0" smtClean="0"/>
          </a:p>
          <a:p>
            <a:pPr marL="0" indent="0" algn="just">
              <a:buNone/>
            </a:pPr>
            <a:r>
              <a:rPr lang="tr-TR" sz="1800" dirty="0" smtClean="0"/>
              <a:t>X </a:t>
            </a:r>
            <a:r>
              <a:rPr lang="tr-TR" sz="1800" dirty="0"/>
              <a:t>Geçiş yapılacak kurumla iletişim kurmak </a:t>
            </a:r>
            <a:endParaRPr lang="tr-TR" sz="1800" dirty="0" smtClean="0"/>
          </a:p>
        </p:txBody>
      </p:sp>
    </p:spTree>
    <p:extLst>
      <p:ext uri="{BB962C8B-B14F-4D97-AF65-F5344CB8AC3E}">
        <p14:creationId xmlns:p14="http://schemas.microsoft.com/office/powerpoint/2010/main" val="23408346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pPr marL="0" indent="0" algn="just">
              <a:buNone/>
            </a:pPr>
            <a:r>
              <a:rPr lang="tr-TR" dirty="0"/>
              <a:t>X Geçiş yapılan kurumda uygulanacak kaynaştırma eğitiminde çocuğun diğer çocuklarla etkileşim kurması konusunda gelişimsel danışmanlık yapmak. Bu kapsamda çocuğun; </a:t>
            </a:r>
          </a:p>
          <a:p>
            <a:pPr marL="0" indent="0" algn="just">
              <a:buNone/>
            </a:pPr>
            <a:r>
              <a:rPr lang="tr-TR" dirty="0"/>
              <a:t>• Gelişimsel olarak güçlü yanlarının ve ilgilerinin eğitimde dikkate alınmasını sağlamak </a:t>
            </a:r>
          </a:p>
          <a:p>
            <a:pPr marL="0" indent="0" algn="just">
              <a:buNone/>
            </a:pPr>
            <a:r>
              <a:rPr lang="tr-TR" dirty="0"/>
              <a:t>• Yapılacak olan büyük ve küçük grup uygulamalarının dengeli olmasını denetlemek </a:t>
            </a:r>
          </a:p>
          <a:p>
            <a:pPr marL="0" indent="0" algn="just">
              <a:buNone/>
            </a:pPr>
            <a:r>
              <a:rPr lang="tr-TR" dirty="0"/>
              <a:t>• Sınıf içi düzenlemelere ilişkin danışmanlık yapmak (örneğin materyallere erişimin kolaylaştırılması) </a:t>
            </a:r>
          </a:p>
          <a:p>
            <a:pPr marL="0" indent="0" algn="just">
              <a:buNone/>
            </a:pPr>
            <a:r>
              <a:rPr lang="tr-TR" dirty="0"/>
              <a:t>• Çocuk için belirlenen eğitsel amaçların eğitim ortamındaki rutinlerin içine yedirilmesini sağlamak </a:t>
            </a:r>
          </a:p>
          <a:p>
            <a:pPr marL="0" indent="0" algn="just">
              <a:buNone/>
            </a:pPr>
            <a:r>
              <a:rPr lang="tr-TR" dirty="0"/>
              <a:t>• Aile, öğretmen ve diğer profesyoneller arasındaki iletişime destek olmak.</a:t>
            </a:r>
          </a:p>
          <a:p>
            <a:pPr marL="0" indent="0">
              <a:buNone/>
            </a:pPr>
            <a:endParaRPr lang="tr-TR" dirty="0"/>
          </a:p>
        </p:txBody>
      </p:sp>
    </p:spTree>
    <p:extLst>
      <p:ext uri="{BB962C8B-B14F-4D97-AF65-F5344CB8AC3E}">
        <p14:creationId xmlns:p14="http://schemas.microsoft.com/office/powerpoint/2010/main" val="24668655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Kaynaklar</a:t>
            </a:r>
            <a:endParaRPr lang="tr-TR"/>
          </a:p>
        </p:txBody>
      </p:sp>
      <p:sp>
        <p:nvSpPr>
          <p:cNvPr id="3" name="İçerik Yer Tutucusu 2"/>
          <p:cNvSpPr>
            <a:spLocks noGrp="1"/>
          </p:cNvSpPr>
          <p:nvPr>
            <p:ph idx="1"/>
          </p:nvPr>
        </p:nvSpPr>
        <p:spPr/>
        <p:txBody>
          <a:bodyPr/>
          <a:lstStyle/>
          <a:p>
            <a:pPr algn="just"/>
            <a:r>
              <a:rPr lang="tr-TR" dirty="0" smtClean="0"/>
              <a:t>Taştekin</a:t>
            </a:r>
            <a:r>
              <a:rPr lang="tr-TR" dirty="0"/>
              <a:t>, E. &amp; Turan, F. (2018). Erken Müdahalede Ekip Çalışması. Erken Müdahale, Bayhan, Pınar, Editör, Hedef CS Yayıncılık ve Mühendislik, ss.138-151.</a:t>
            </a:r>
          </a:p>
          <a:p>
            <a:pPr algn="just"/>
            <a:endParaRPr lang="tr-TR" dirty="0"/>
          </a:p>
          <a:p>
            <a:pPr algn="just"/>
            <a:endParaRPr lang="tr-TR" dirty="0"/>
          </a:p>
        </p:txBody>
      </p:sp>
    </p:spTree>
    <p:extLst>
      <p:ext uri="{BB962C8B-B14F-4D97-AF65-F5344CB8AC3E}">
        <p14:creationId xmlns:p14="http://schemas.microsoft.com/office/powerpoint/2010/main" val="992105342"/>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Raptiye">
  <a:themeElements>
    <a:clrScheme name="Raptiye">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Raptiye">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aptiye">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30</TotalTime>
  <Words>397</Words>
  <Application>Microsoft Office PowerPoint</Application>
  <PresentationFormat>Ekran Gösterisi (4:3)</PresentationFormat>
  <Paragraphs>24</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Raptiye</vt:lpstr>
      <vt:lpstr>ERKEN MÜDAHALE PROGRAMI GELİŞTİRME</vt:lpstr>
      <vt:lpstr>Erken Müdahale Programlarının Oluşturulması Aşamasında Çocuk Gelişimcinin Rolü</vt:lpstr>
      <vt:lpstr>PowerPoint Sunusu</vt:lpstr>
      <vt:lpstr>Çocuk gelişimcinin erken müdahale programlarının uygulanmasında katkı sağlayacağı durumlar </vt:lpstr>
      <vt:lpstr>Çocuk gelişimcinin geçiş sürecinde sağlayabileceği hizmetler şu şekildedir (Bayhan, 2014a; Bayhan 2016’dan akt. Taştekin ve Turan, 2018): </vt:lpstr>
      <vt:lpstr>PowerPoint Sunusu</vt:lpstr>
      <vt:lpstr>Kaynaklar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Erken müdahale ile ilgili tanım ve kavramlar</dc:title>
  <dc:creator>AYÇA</dc:creator>
  <cp:lastModifiedBy>Ayçin Köycekaş</cp:lastModifiedBy>
  <cp:revision>9</cp:revision>
  <dcterms:created xsi:type="dcterms:W3CDTF">2021-04-10T13:29:01Z</dcterms:created>
  <dcterms:modified xsi:type="dcterms:W3CDTF">2021-04-15T05:51:01Z</dcterms:modified>
</cp:coreProperties>
</file>