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9"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2" d="100"/>
          <a:sy n="72" d="100"/>
        </p:scale>
        <p:origin x="636"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tr-TR" smtClean="0"/>
              <a:t>Asıl başlık stili için tıklatın</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en-US" dirty="0"/>
          </a:p>
        </p:txBody>
      </p:sp>
      <p:sp>
        <p:nvSpPr>
          <p:cNvPr id="4" name="Date Placeholder 3"/>
          <p:cNvSpPr>
            <a:spLocks noGrp="1"/>
          </p:cNvSpPr>
          <p:nvPr>
            <p:ph type="dt" sz="half" idx="10"/>
          </p:nvPr>
        </p:nvSpPr>
        <p:spPr/>
        <p:txBody>
          <a:bodyPr/>
          <a:lstStyle/>
          <a:p>
            <a:fld id="{0D7646DD-790D-47FC-BD2E-EBB7B05EA500}" type="datetimeFigureOut">
              <a:rPr lang="tr-TR" smtClean="0"/>
              <a:t>22.03.2018</a:t>
            </a:fld>
            <a:endParaRPr lang="tr-TR"/>
          </a:p>
        </p:txBody>
      </p:sp>
      <p:sp>
        <p:nvSpPr>
          <p:cNvPr id="5" name="Footer Placeholder 4"/>
          <p:cNvSpPr>
            <a:spLocks noGrp="1"/>
          </p:cNvSpPr>
          <p:nvPr>
            <p:ph type="ftr" sz="quarter" idx="11"/>
          </p:nvPr>
        </p:nvSpPr>
        <p:spPr/>
        <p:txBody>
          <a:bodyPr/>
          <a:lstStyle/>
          <a:p>
            <a:endParaRPr lang="tr-TR"/>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2821180E-6E5E-4AA8-BB6D-68720462A3EC}" type="slidenum">
              <a:rPr lang="tr-TR" smtClean="0"/>
              <a:t>‹#›</a:t>
            </a:fld>
            <a:endParaRPr lang="tr-TR"/>
          </a:p>
        </p:txBody>
      </p:sp>
    </p:spTree>
    <p:extLst>
      <p:ext uri="{BB962C8B-B14F-4D97-AF65-F5344CB8AC3E}">
        <p14:creationId xmlns:p14="http://schemas.microsoft.com/office/powerpoint/2010/main" val="14480340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0D7646DD-790D-47FC-BD2E-EBB7B05EA500}" type="datetimeFigureOut">
              <a:rPr lang="tr-TR" smtClean="0"/>
              <a:t>22.03.2018</a:t>
            </a:fld>
            <a:endParaRPr lang="tr-TR"/>
          </a:p>
        </p:txBody>
      </p:sp>
      <p:sp>
        <p:nvSpPr>
          <p:cNvPr id="5" name="Footer Placeholder 4"/>
          <p:cNvSpPr>
            <a:spLocks noGrp="1"/>
          </p:cNvSpPr>
          <p:nvPr>
            <p:ph type="ftr" sz="quarter" idx="11"/>
          </p:nvPr>
        </p:nvSpPr>
        <p:spPr/>
        <p:txBody>
          <a:bodyPr/>
          <a:lstStyle/>
          <a:p>
            <a:endParaRPr lang="tr-TR"/>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2821180E-6E5E-4AA8-BB6D-68720462A3EC}" type="slidenum">
              <a:rPr lang="tr-TR" smtClean="0"/>
              <a:t>‹#›</a:t>
            </a:fld>
            <a:endParaRPr lang="tr-TR"/>
          </a:p>
        </p:txBody>
      </p:sp>
    </p:spTree>
    <p:extLst>
      <p:ext uri="{BB962C8B-B14F-4D97-AF65-F5344CB8AC3E}">
        <p14:creationId xmlns:p14="http://schemas.microsoft.com/office/powerpoint/2010/main" val="24969828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tr-TR" smtClean="0"/>
              <a:t>Asıl başlık stili için tıklatın</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düzenlemek için tıklatın</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0D7646DD-790D-47FC-BD2E-EBB7B05EA500}" type="datetimeFigureOut">
              <a:rPr lang="tr-TR" smtClean="0"/>
              <a:t>22.03.2018</a:t>
            </a:fld>
            <a:endParaRPr lang="tr-TR"/>
          </a:p>
        </p:txBody>
      </p:sp>
      <p:sp>
        <p:nvSpPr>
          <p:cNvPr id="5" name="Footer Placeholder 4"/>
          <p:cNvSpPr>
            <a:spLocks noGrp="1"/>
          </p:cNvSpPr>
          <p:nvPr>
            <p:ph type="ftr" sz="quarter" idx="11"/>
          </p:nvPr>
        </p:nvSpPr>
        <p:spPr/>
        <p:txBody>
          <a:bodyPr/>
          <a:lstStyle/>
          <a:p>
            <a:endParaRPr lang="tr-TR"/>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2821180E-6E5E-4AA8-BB6D-68720462A3EC}" type="slidenum">
              <a:rPr lang="tr-TR" smtClean="0"/>
              <a:t>‹#›</a:t>
            </a:fld>
            <a:endParaRPr lang="tr-TR"/>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6694971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tr-TR" smtClean="0"/>
              <a:t>Asıl başlık stili için tıklatın</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tr-TR" smtClean="0"/>
              <a:t>Asıl metin stillerini düzenlemek için tıklatın</a:t>
            </a:r>
          </a:p>
        </p:txBody>
      </p:sp>
      <p:sp>
        <p:nvSpPr>
          <p:cNvPr id="5" name="Date Placeholder 4"/>
          <p:cNvSpPr>
            <a:spLocks noGrp="1"/>
          </p:cNvSpPr>
          <p:nvPr>
            <p:ph type="dt" sz="half" idx="10"/>
          </p:nvPr>
        </p:nvSpPr>
        <p:spPr/>
        <p:txBody>
          <a:bodyPr/>
          <a:lstStyle/>
          <a:p>
            <a:fld id="{0D7646DD-790D-47FC-BD2E-EBB7B05EA500}" type="datetimeFigureOut">
              <a:rPr lang="tr-TR" smtClean="0"/>
              <a:t>22.03.2018</a:t>
            </a:fld>
            <a:endParaRPr lang="tr-TR"/>
          </a:p>
        </p:txBody>
      </p:sp>
      <p:sp>
        <p:nvSpPr>
          <p:cNvPr id="6" name="Footer Placeholder 5"/>
          <p:cNvSpPr>
            <a:spLocks noGrp="1"/>
          </p:cNvSpPr>
          <p:nvPr>
            <p:ph type="ftr" sz="quarter" idx="11"/>
          </p:nvPr>
        </p:nvSpPr>
        <p:spPr/>
        <p:txBody>
          <a:bodyPr/>
          <a:lstStyle/>
          <a:p>
            <a:endParaRPr lang="tr-T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2821180E-6E5E-4AA8-BB6D-68720462A3EC}" type="slidenum">
              <a:rPr lang="tr-TR" smtClean="0"/>
              <a:t>‹#›</a:t>
            </a:fld>
            <a:endParaRPr lang="tr-TR"/>
          </a:p>
        </p:txBody>
      </p:sp>
    </p:spTree>
    <p:extLst>
      <p:ext uri="{BB962C8B-B14F-4D97-AF65-F5344CB8AC3E}">
        <p14:creationId xmlns:p14="http://schemas.microsoft.com/office/powerpoint/2010/main" val="7924451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Alıntı İsim Kartı">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tr-TR" smtClean="0"/>
              <a:t>Asıl başlık stili için tıklatın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düzenlemek için tıklatın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tr-TR" smtClean="0"/>
              <a:t>Asıl metin stillerini düzenlemek için tıklatın</a:t>
            </a:r>
          </a:p>
        </p:txBody>
      </p:sp>
      <p:sp>
        <p:nvSpPr>
          <p:cNvPr id="5" name="Date Placeholder 4"/>
          <p:cNvSpPr>
            <a:spLocks noGrp="1"/>
          </p:cNvSpPr>
          <p:nvPr>
            <p:ph type="dt" sz="half" idx="10"/>
          </p:nvPr>
        </p:nvSpPr>
        <p:spPr/>
        <p:txBody>
          <a:bodyPr/>
          <a:lstStyle/>
          <a:p>
            <a:fld id="{0D7646DD-790D-47FC-BD2E-EBB7B05EA500}" type="datetimeFigureOut">
              <a:rPr lang="tr-TR" smtClean="0"/>
              <a:t>22.03.2018</a:t>
            </a:fld>
            <a:endParaRPr lang="tr-TR"/>
          </a:p>
        </p:txBody>
      </p:sp>
      <p:sp>
        <p:nvSpPr>
          <p:cNvPr id="6" name="Footer Placeholder 5"/>
          <p:cNvSpPr>
            <a:spLocks noGrp="1"/>
          </p:cNvSpPr>
          <p:nvPr>
            <p:ph type="ftr" sz="quarter" idx="11"/>
          </p:nvPr>
        </p:nvSpPr>
        <p:spPr/>
        <p:txBody>
          <a:bodyPr/>
          <a:lstStyle/>
          <a:p>
            <a:endParaRPr lang="tr-TR"/>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2821180E-6E5E-4AA8-BB6D-68720462A3EC}" type="slidenum">
              <a:rPr lang="tr-TR" smtClean="0"/>
              <a:t>‹#›</a:t>
            </a:fld>
            <a:endParaRPr lang="tr-TR"/>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40768985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Doğru veya Yanlış">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tr-TR" smtClean="0"/>
              <a:t>Asıl başlık stili için tıklatın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düzenlemek için tıklatın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tr-TR" smtClean="0"/>
              <a:t>Asıl metin stillerini düzenlemek için tıklatın</a:t>
            </a:r>
          </a:p>
        </p:txBody>
      </p:sp>
      <p:sp>
        <p:nvSpPr>
          <p:cNvPr id="5" name="Date Placeholder 4"/>
          <p:cNvSpPr>
            <a:spLocks noGrp="1"/>
          </p:cNvSpPr>
          <p:nvPr>
            <p:ph type="dt" sz="half" idx="10"/>
          </p:nvPr>
        </p:nvSpPr>
        <p:spPr/>
        <p:txBody>
          <a:bodyPr/>
          <a:lstStyle/>
          <a:p>
            <a:fld id="{0D7646DD-790D-47FC-BD2E-EBB7B05EA500}" type="datetimeFigureOut">
              <a:rPr lang="tr-TR" smtClean="0"/>
              <a:t>22.03.2018</a:t>
            </a:fld>
            <a:endParaRPr lang="tr-TR"/>
          </a:p>
        </p:txBody>
      </p:sp>
      <p:sp>
        <p:nvSpPr>
          <p:cNvPr id="6" name="Footer Placeholder 5"/>
          <p:cNvSpPr>
            <a:spLocks noGrp="1"/>
          </p:cNvSpPr>
          <p:nvPr>
            <p:ph type="ftr" sz="quarter" idx="11"/>
          </p:nvPr>
        </p:nvSpPr>
        <p:spPr/>
        <p:txBody>
          <a:bodyPr/>
          <a:lstStyle/>
          <a:p>
            <a:endParaRPr lang="tr-T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2821180E-6E5E-4AA8-BB6D-68720462A3EC}" type="slidenum">
              <a:rPr lang="tr-TR" smtClean="0"/>
              <a:t>‹#›</a:t>
            </a:fld>
            <a:endParaRPr lang="tr-TR"/>
          </a:p>
        </p:txBody>
      </p:sp>
    </p:spTree>
    <p:extLst>
      <p:ext uri="{BB962C8B-B14F-4D97-AF65-F5344CB8AC3E}">
        <p14:creationId xmlns:p14="http://schemas.microsoft.com/office/powerpoint/2010/main" val="3183934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ancho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0D7646DD-790D-47FC-BD2E-EBB7B05EA500}" type="datetimeFigureOut">
              <a:rPr lang="tr-TR" smtClean="0"/>
              <a:t>22.03.2018</a:t>
            </a:fld>
            <a:endParaRPr lang="tr-TR"/>
          </a:p>
        </p:txBody>
      </p:sp>
      <p:sp>
        <p:nvSpPr>
          <p:cNvPr id="5" name="Footer Placeholder 4"/>
          <p:cNvSpPr>
            <a:spLocks noGrp="1"/>
          </p:cNvSpPr>
          <p:nvPr>
            <p:ph type="ftr" sz="quarter" idx="11"/>
          </p:nvPr>
        </p:nvSpPr>
        <p:spPr/>
        <p:txBody>
          <a:bodyPr/>
          <a:lstStyle/>
          <a:p>
            <a:endParaRPr lang="tr-T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2821180E-6E5E-4AA8-BB6D-68720462A3EC}" type="slidenum">
              <a:rPr lang="tr-TR" smtClean="0"/>
              <a:t>‹#›</a:t>
            </a:fld>
            <a:endParaRPr lang="tr-TR"/>
          </a:p>
        </p:txBody>
      </p:sp>
    </p:spTree>
    <p:extLst>
      <p:ext uri="{BB962C8B-B14F-4D97-AF65-F5344CB8AC3E}">
        <p14:creationId xmlns:p14="http://schemas.microsoft.com/office/powerpoint/2010/main" val="4961291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0D7646DD-790D-47FC-BD2E-EBB7B05EA500}" type="datetimeFigureOut">
              <a:rPr lang="tr-TR" smtClean="0"/>
              <a:t>22.03.2018</a:t>
            </a:fld>
            <a:endParaRPr lang="tr-TR"/>
          </a:p>
        </p:txBody>
      </p:sp>
      <p:sp>
        <p:nvSpPr>
          <p:cNvPr id="5" name="Footer Placeholder 4"/>
          <p:cNvSpPr>
            <a:spLocks noGrp="1"/>
          </p:cNvSpPr>
          <p:nvPr>
            <p:ph type="ftr" sz="quarter" idx="11"/>
          </p:nvPr>
        </p:nvSpPr>
        <p:spPr/>
        <p:txBody>
          <a:bodyPr/>
          <a:lstStyle/>
          <a:p>
            <a:endParaRPr lang="tr-T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2821180E-6E5E-4AA8-BB6D-68720462A3EC}" type="slidenum">
              <a:rPr lang="tr-TR" smtClean="0"/>
              <a:t>‹#›</a:t>
            </a:fld>
            <a:endParaRPr lang="tr-TR"/>
          </a:p>
        </p:txBody>
      </p:sp>
    </p:spTree>
    <p:extLst>
      <p:ext uri="{BB962C8B-B14F-4D97-AF65-F5344CB8AC3E}">
        <p14:creationId xmlns:p14="http://schemas.microsoft.com/office/powerpoint/2010/main" val="26510523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tr-TR" smtClean="0"/>
              <a:t>Asıl başlık stili için tıklatın</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0D7646DD-790D-47FC-BD2E-EBB7B05EA500}" type="datetimeFigureOut">
              <a:rPr lang="tr-TR" smtClean="0"/>
              <a:t>22.03.2018</a:t>
            </a:fld>
            <a:endParaRPr lang="tr-TR"/>
          </a:p>
        </p:txBody>
      </p:sp>
      <p:sp>
        <p:nvSpPr>
          <p:cNvPr id="5" name="Footer Placeholder 4"/>
          <p:cNvSpPr>
            <a:spLocks noGrp="1"/>
          </p:cNvSpPr>
          <p:nvPr>
            <p:ph type="ftr" sz="quarter" idx="11"/>
          </p:nvPr>
        </p:nvSpPr>
        <p:spPr/>
        <p:txBody>
          <a:bodyPr/>
          <a:lstStyle/>
          <a:p>
            <a:endParaRPr lang="tr-T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2821180E-6E5E-4AA8-BB6D-68720462A3EC}" type="slidenum">
              <a:rPr lang="tr-TR" smtClean="0"/>
              <a:t>‹#›</a:t>
            </a:fld>
            <a:endParaRPr lang="tr-TR"/>
          </a:p>
        </p:txBody>
      </p:sp>
    </p:spTree>
    <p:extLst>
      <p:ext uri="{BB962C8B-B14F-4D97-AF65-F5344CB8AC3E}">
        <p14:creationId xmlns:p14="http://schemas.microsoft.com/office/powerpoint/2010/main" val="13948437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0D7646DD-790D-47FC-BD2E-EBB7B05EA500}" type="datetimeFigureOut">
              <a:rPr lang="tr-TR" smtClean="0"/>
              <a:t>22.03.2018</a:t>
            </a:fld>
            <a:endParaRPr lang="tr-TR"/>
          </a:p>
        </p:txBody>
      </p:sp>
      <p:sp>
        <p:nvSpPr>
          <p:cNvPr id="5" name="Footer Placeholder 4"/>
          <p:cNvSpPr>
            <a:spLocks noGrp="1"/>
          </p:cNvSpPr>
          <p:nvPr>
            <p:ph type="ftr" sz="quarter" idx="11"/>
          </p:nvPr>
        </p:nvSpPr>
        <p:spPr/>
        <p:txBody>
          <a:bodyPr/>
          <a:lstStyle/>
          <a:p>
            <a:endParaRPr lang="tr-TR"/>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2821180E-6E5E-4AA8-BB6D-68720462A3EC}" type="slidenum">
              <a:rPr lang="tr-TR" smtClean="0"/>
              <a:t>‹#›</a:t>
            </a:fld>
            <a:endParaRPr lang="tr-TR"/>
          </a:p>
        </p:txBody>
      </p:sp>
    </p:spTree>
    <p:extLst>
      <p:ext uri="{BB962C8B-B14F-4D97-AF65-F5344CB8AC3E}">
        <p14:creationId xmlns:p14="http://schemas.microsoft.com/office/powerpoint/2010/main" val="11245434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0D7646DD-790D-47FC-BD2E-EBB7B05EA500}" type="datetimeFigureOut">
              <a:rPr lang="tr-TR" smtClean="0"/>
              <a:t>22.03.2018</a:t>
            </a:fld>
            <a:endParaRPr lang="tr-TR"/>
          </a:p>
        </p:txBody>
      </p:sp>
      <p:sp>
        <p:nvSpPr>
          <p:cNvPr id="6" name="Footer Placeholder 5"/>
          <p:cNvSpPr>
            <a:spLocks noGrp="1"/>
          </p:cNvSpPr>
          <p:nvPr>
            <p:ph type="ftr" sz="quarter" idx="11"/>
          </p:nvPr>
        </p:nvSpPr>
        <p:spPr/>
        <p:txBody>
          <a:bodyPr/>
          <a:lstStyle/>
          <a:p>
            <a:endParaRPr lang="tr-TR"/>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2821180E-6E5E-4AA8-BB6D-68720462A3EC}" type="slidenum">
              <a:rPr lang="tr-TR" smtClean="0"/>
              <a:t>‹#›</a:t>
            </a:fld>
            <a:endParaRPr lang="tr-TR"/>
          </a:p>
        </p:txBody>
      </p:sp>
    </p:spTree>
    <p:extLst>
      <p:ext uri="{BB962C8B-B14F-4D97-AF65-F5344CB8AC3E}">
        <p14:creationId xmlns:p14="http://schemas.microsoft.com/office/powerpoint/2010/main" val="601997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tr-TR" smtClean="0"/>
              <a:t>Asıl başlık stili için tıklatın</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0D7646DD-790D-47FC-BD2E-EBB7B05EA500}" type="datetimeFigureOut">
              <a:rPr lang="tr-TR" smtClean="0"/>
              <a:t>22.03.2018</a:t>
            </a:fld>
            <a:endParaRPr lang="tr-TR"/>
          </a:p>
        </p:txBody>
      </p:sp>
      <p:sp>
        <p:nvSpPr>
          <p:cNvPr id="8" name="Footer Placeholder 7"/>
          <p:cNvSpPr>
            <a:spLocks noGrp="1"/>
          </p:cNvSpPr>
          <p:nvPr>
            <p:ph type="ftr" sz="quarter" idx="11"/>
          </p:nvPr>
        </p:nvSpPr>
        <p:spPr/>
        <p:txBody>
          <a:bodyPr/>
          <a:lstStyle/>
          <a:p>
            <a:endParaRPr lang="tr-TR"/>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2821180E-6E5E-4AA8-BB6D-68720462A3EC}" type="slidenum">
              <a:rPr lang="tr-TR" smtClean="0"/>
              <a:t>‹#›</a:t>
            </a:fld>
            <a:endParaRPr lang="tr-TR"/>
          </a:p>
        </p:txBody>
      </p:sp>
    </p:spTree>
    <p:extLst>
      <p:ext uri="{BB962C8B-B14F-4D97-AF65-F5344CB8AC3E}">
        <p14:creationId xmlns:p14="http://schemas.microsoft.com/office/powerpoint/2010/main" val="9158709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0D7646DD-790D-47FC-BD2E-EBB7B05EA500}" type="datetimeFigureOut">
              <a:rPr lang="tr-TR" smtClean="0"/>
              <a:t>22.03.2018</a:t>
            </a:fld>
            <a:endParaRPr lang="tr-TR"/>
          </a:p>
        </p:txBody>
      </p:sp>
      <p:sp>
        <p:nvSpPr>
          <p:cNvPr id="4" name="Footer Placeholder 3"/>
          <p:cNvSpPr>
            <a:spLocks noGrp="1"/>
          </p:cNvSpPr>
          <p:nvPr>
            <p:ph type="ftr" sz="quarter" idx="11"/>
          </p:nvPr>
        </p:nvSpPr>
        <p:spPr/>
        <p:txBody>
          <a:bodyPr/>
          <a:lstStyle/>
          <a:p>
            <a:endParaRPr lang="tr-TR"/>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2821180E-6E5E-4AA8-BB6D-68720462A3EC}" type="slidenum">
              <a:rPr lang="tr-TR" smtClean="0"/>
              <a:t>‹#›</a:t>
            </a:fld>
            <a:endParaRPr lang="tr-TR"/>
          </a:p>
        </p:txBody>
      </p:sp>
    </p:spTree>
    <p:extLst>
      <p:ext uri="{BB962C8B-B14F-4D97-AF65-F5344CB8AC3E}">
        <p14:creationId xmlns:p14="http://schemas.microsoft.com/office/powerpoint/2010/main" val="18675606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D7646DD-790D-47FC-BD2E-EBB7B05EA500}" type="datetimeFigureOut">
              <a:rPr lang="tr-TR" smtClean="0"/>
              <a:t>22.03.2018</a:t>
            </a:fld>
            <a:endParaRPr lang="tr-TR"/>
          </a:p>
        </p:txBody>
      </p:sp>
      <p:sp>
        <p:nvSpPr>
          <p:cNvPr id="3" name="Footer Placeholder 2"/>
          <p:cNvSpPr>
            <a:spLocks noGrp="1"/>
          </p:cNvSpPr>
          <p:nvPr>
            <p:ph type="ftr" sz="quarter" idx="11"/>
          </p:nvPr>
        </p:nvSpPr>
        <p:spPr/>
        <p:txBody>
          <a:bodyPr/>
          <a:lstStyle/>
          <a:p>
            <a:endParaRPr lang="tr-TR"/>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2821180E-6E5E-4AA8-BB6D-68720462A3EC}" type="slidenum">
              <a:rPr lang="tr-TR" smtClean="0"/>
              <a:t>‹#›</a:t>
            </a:fld>
            <a:endParaRPr lang="tr-TR"/>
          </a:p>
        </p:txBody>
      </p:sp>
    </p:spTree>
    <p:extLst>
      <p:ext uri="{BB962C8B-B14F-4D97-AF65-F5344CB8AC3E}">
        <p14:creationId xmlns:p14="http://schemas.microsoft.com/office/powerpoint/2010/main" val="13116268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tr-TR" smtClean="0"/>
              <a:t>Asıl başlık stili için tıklatın</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0D7646DD-790D-47FC-BD2E-EBB7B05EA500}" type="datetimeFigureOut">
              <a:rPr lang="tr-TR" smtClean="0"/>
              <a:t>22.03.2018</a:t>
            </a:fld>
            <a:endParaRPr lang="tr-TR"/>
          </a:p>
        </p:txBody>
      </p:sp>
      <p:sp>
        <p:nvSpPr>
          <p:cNvPr id="6" name="Footer Placeholder 5"/>
          <p:cNvSpPr>
            <a:spLocks noGrp="1"/>
          </p:cNvSpPr>
          <p:nvPr>
            <p:ph type="ftr" sz="quarter" idx="11"/>
          </p:nvPr>
        </p:nvSpPr>
        <p:spPr/>
        <p:txBody>
          <a:bodyPr/>
          <a:lstStyle/>
          <a:p>
            <a:endParaRPr lang="tr-TR"/>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2821180E-6E5E-4AA8-BB6D-68720462A3EC}" type="slidenum">
              <a:rPr lang="tr-TR" smtClean="0"/>
              <a:t>‹#›</a:t>
            </a:fld>
            <a:endParaRPr lang="tr-TR"/>
          </a:p>
        </p:txBody>
      </p:sp>
    </p:spTree>
    <p:extLst>
      <p:ext uri="{BB962C8B-B14F-4D97-AF65-F5344CB8AC3E}">
        <p14:creationId xmlns:p14="http://schemas.microsoft.com/office/powerpoint/2010/main" val="1093094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0D7646DD-790D-47FC-BD2E-EBB7B05EA500}" type="datetimeFigureOut">
              <a:rPr lang="tr-TR" smtClean="0"/>
              <a:t>22.03.2018</a:t>
            </a:fld>
            <a:endParaRPr lang="tr-TR"/>
          </a:p>
        </p:txBody>
      </p:sp>
      <p:sp>
        <p:nvSpPr>
          <p:cNvPr id="6" name="Footer Placeholder 5"/>
          <p:cNvSpPr>
            <a:spLocks noGrp="1"/>
          </p:cNvSpPr>
          <p:nvPr>
            <p:ph type="ftr" sz="quarter" idx="11"/>
          </p:nvPr>
        </p:nvSpPr>
        <p:spPr/>
        <p:txBody>
          <a:bodyPr/>
          <a:lstStyle/>
          <a:p>
            <a:endParaRPr lang="tr-T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2821180E-6E5E-4AA8-BB6D-68720462A3EC}" type="slidenum">
              <a:rPr lang="tr-TR" smtClean="0"/>
              <a:t>‹#›</a:t>
            </a:fld>
            <a:endParaRPr lang="tr-TR"/>
          </a:p>
        </p:txBody>
      </p:sp>
    </p:spTree>
    <p:extLst>
      <p:ext uri="{BB962C8B-B14F-4D97-AF65-F5344CB8AC3E}">
        <p14:creationId xmlns:p14="http://schemas.microsoft.com/office/powerpoint/2010/main" val="27082018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0D7646DD-790D-47FC-BD2E-EBB7B05EA500}" type="datetimeFigureOut">
              <a:rPr lang="tr-TR" smtClean="0"/>
              <a:t>22.03.2018</a:t>
            </a:fld>
            <a:endParaRPr lang="tr-TR"/>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tr-TR"/>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2821180E-6E5E-4AA8-BB6D-68720462A3EC}" type="slidenum">
              <a:rPr lang="tr-TR" smtClean="0"/>
              <a:t>‹#›</a:t>
            </a:fld>
            <a:endParaRPr lang="tr-TR"/>
          </a:p>
        </p:txBody>
      </p:sp>
    </p:spTree>
    <p:extLst>
      <p:ext uri="{BB962C8B-B14F-4D97-AF65-F5344CB8AC3E}">
        <p14:creationId xmlns:p14="http://schemas.microsoft.com/office/powerpoint/2010/main" val="1673682803"/>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701" r:id="rId12"/>
    <p:sldLayoutId id="2147483702" r:id="rId13"/>
    <p:sldLayoutId id="2147483703" r:id="rId14"/>
    <p:sldLayoutId id="2147483704" r:id="rId15"/>
    <p:sldLayoutId id="2147483705"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 Id="rId4" Type="http://schemas.openxmlformats.org/officeDocument/2006/relationships/image" Target="../media/image14.jpeg"/></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18.jpeg"/><Relationship Id="rId4" Type="http://schemas.openxmlformats.org/officeDocument/2006/relationships/image" Target="../media/image17.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Line 7"/>
          <p:cNvSpPr>
            <a:spLocks noChangeShapeType="1"/>
          </p:cNvSpPr>
          <p:nvPr/>
        </p:nvSpPr>
        <p:spPr bwMode="auto">
          <a:xfrm>
            <a:off x="1785939" y="788988"/>
            <a:ext cx="8569325" cy="0"/>
          </a:xfrm>
          <a:prstGeom prst="line">
            <a:avLst/>
          </a:prstGeom>
          <a:noFill/>
          <a:ln w="38100">
            <a:solidFill>
              <a:srgbClr val="FF0000"/>
            </a:solidFill>
            <a:round/>
            <a:headEnd/>
            <a:tailEnd/>
          </a:ln>
          <a:effectLst>
            <a:outerShdw dist="35921" dir="2700000" algn="ctr" rotWithShape="0">
              <a:schemeClr val="bg2"/>
            </a:outerShdw>
          </a:effectLst>
        </p:spPr>
        <p:txBody>
          <a:bodyPr/>
          <a:lstStyle/>
          <a:p>
            <a:pPr eaLnBrk="1" hangingPunct="1">
              <a:defRPr/>
            </a:pPr>
            <a:endParaRPr lang="tr-TR">
              <a:ln>
                <a:solidFill>
                  <a:schemeClr val="accent6"/>
                </a:solidFill>
              </a:ln>
              <a:latin typeface="Arial" charset="0"/>
            </a:endParaRPr>
          </a:p>
        </p:txBody>
      </p:sp>
      <p:sp>
        <p:nvSpPr>
          <p:cNvPr id="21507" name="Rectangle 3"/>
          <p:cNvSpPr txBox="1">
            <a:spLocks noChangeArrowheads="1"/>
          </p:cNvSpPr>
          <p:nvPr/>
        </p:nvSpPr>
        <p:spPr bwMode="auto">
          <a:xfrm>
            <a:off x="1666876" y="319088"/>
            <a:ext cx="8786813" cy="500062"/>
          </a:xfrm>
          <a:prstGeom prst="rect">
            <a:avLst/>
          </a:prstGeom>
          <a:noFill/>
          <a:ln>
            <a:noFill/>
          </a:ln>
          <a:effectLst>
            <a:outerShdw dist="1796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nSpc>
                <a:spcPct val="90000"/>
              </a:lnSpc>
              <a:spcBef>
                <a:spcPct val="20000"/>
              </a:spcBef>
            </a:pPr>
            <a:r>
              <a:rPr lang="tr-TR" altLang="tr-TR" sz="2400" b="1">
                <a:solidFill>
                  <a:srgbClr val="FF0000"/>
                </a:solidFill>
                <a:latin typeface="Comic Sans MS" panose="030F0702030302020204" pitchFamily="66" charset="0"/>
              </a:rPr>
              <a:t>Bitki Doku Kültürlerini Etkileyen Bitkisel Faktörler</a:t>
            </a:r>
            <a:endParaRPr lang="en-US" altLang="tr-TR" sz="2400" b="1">
              <a:solidFill>
                <a:srgbClr val="FF0000"/>
              </a:solidFill>
              <a:latin typeface="Comic Sans MS" panose="030F0702030302020204" pitchFamily="66" charset="0"/>
            </a:endParaRPr>
          </a:p>
        </p:txBody>
      </p:sp>
      <p:sp>
        <p:nvSpPr>
          <p:cNvPr id="9" name="Rectangle 8"/>
          <p:cNvSpPr>
            <a:spLocks noChangeArrowheads="1"/>
          </p:cNvSpPr>
          <p:nvPr/>
        </p:nvSpPr>
        <p:spPr bwMode="auto">
          <a:xfrm>
            <a:off x="1676401" y="1052514"/>
            <a:ext cx="8786813" cy="494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spcBef>
                <a:spcPct val="0"/>
              </a:spcBef>
              <a:spcAft>
                <a:spcPts val="1200"/>
              </a:spcAft>
              <a:buNone/>
            </a:pPr>
            <a:r>
              <a:rPr lang="tr-TR" altLang="tr-TR" sz="1800" i="1">
                <a:latin typeface="Comic Sans MS" panose="030F0702030302020204" pitchFamily="66" charset="0"/>
              </a:rPr>
              <a:t>In vitro</a:t>
            </a:r>
            <a:r>
              <a:rPr lang="tr-TR" altLang="tr-TR" sz="1800">
                <a:latin typeface="Comic Sans MS" panose="030F0702030302020204" pitchFamily="66" charset="0"/>
              </a:rPr>
              <a:t> rejenerasyonu etkileyen bitkisel faktörlerin başında; kullanılan bitkinin genotipi gelmektedir. Genelde çift çenekli bitkiler tek çenekli bitkilere göre daha iyi rejenere olmaktadırlar.</a:t>
            </a:r>
          </a:p>
          <a:p>
            <a:pPr algn="just">
              <a:spcBef>
                <a:spcPct val="0"/>
              </a:spcBef>
              <a:spcAft>
                <a:spcPts val="1200"/>
              </a:spcAft>
              <a:buNone/>
            </a:pPr>
            <a:r>
              <a:rPr lang="tr-TR" altLang="tr-TR" sz="1800" i="1">
                <a:latin typeface="Comic Sans MS" panose="030F0702030302020204" pitchFamily="66" charset="0"/>
              </a:rPr>
              <a:t>Solanaceae</a:t>
            </a:r>
            <a:r>
              <a:rPr lang="tr-TR" altLang="tr-TR" sz="1800">
                <a:latin typeface="Comic Sans MS" panose="030F0702030302020204" pitchFamily="66" charset="0"/>
              </a:rPr>
              <a:t>, </a:t>
            </a:r>
            <a:r>
              <a:rPr lang="tr-TR" altLang="tr-TR" sz="1800" i="1">
                <a:latin typeface="Comic Sans MS" panose="030F0702030302020204" pitchFamily="66" charset="0"/>
              </a:rPr>
              <a:t>Begoniaceae</a:t>
            </a:r>
            <a:r>
              <a:rPr lang="tr-TR" altLang="tr-TR" sz="1800">
                <a:latin typeface="Comic Sans MS" panose="030F0702030302020204" pitchFamily="66" charset="0"/>
              </a:rPr>
              <a:t>, </a:t>
            </a:r>
            <a:r>
              <a:rPr lang="tr-TR" altLang="tr-TR" sz="1800" i="1">
                <a:latin typeface="Comic Sans MS" panose="030F0702030302020204" pitchFamily="66" charset="0"/>
              </a:rPr>
              <a:t>Crassulaceae</a:t>
            </a:r>
            <a:r>
              <a:rPr lang="tr-TR" altLang="tr-TR" sz="1800">
                <a:latin typeface="Comic Sans MS" panose="030F0702030302020204" pitchFamily="66" charset="0"/>
              </a:rPr>
              <a:t>, </a:t>
            </a:r>
            <a:r>
              <a:rPr lang="tr-TR" altLang="tr-TR" sz="1800" i="1">
                <a:latin typeface="Comic Sans MS" panose="030F0702030302020204" pitchFamily="66" charset="0"/>
              </a:rPr>
              <a:t>Gesneriaceae</a:t>
            </a:r>
            <a:r>
              <a:rPr lang="tr-TR" altLang="tr-TR" sz="1800">
                <a:latin typeface="Comic Sans MS" panose="030F0702030302020204" pitchFamily="66" charset="0"/>
              </a:rPr>
              <a:t> ve </a:t>
            </a:r>
            <a:r>
              <a:rPr lang="tr-TR" altLang="tr-TR" sz="1800" i="1">
                <a:latin typeface="Comic Sans MS" panose="030F0702030302020204" pitchFamily="66" charset="0"/>
              </a:rPr>
              <a:t>Cruciferae</a:t>
            </a:r>
            <a:r>
              <a:rPr lang="tr-TR" altLang="tr-TR" sz="1800">
                <a:latin typeface="Comic Sans MS" panose="030F0702030302020204" pitchFamily="66" charset="0"/>
              </a:rPr>
              <a:t> familyasına giren çift çenekli bitkilerin rejenerasyonları kolaydır. Ancak, rejenerasyon kapasitesi bitkilere göre önemli farklılık göstermektedir. Öyle ki, aynı türe ait bitkiler arasında bile rejenerasyon kapasitesi bakımından büyük farklar vardır.</a:t>
            </a:r>
          </a:p>
          <a:p>
            <a:pPr algn="just">
              <a:spcBef>
                <a:spcPct val="0"/>
              </a:spcBef>
              <a:spcAft>
                <a:spcPts val="1200"/>
              </a:spcAft>
              <a:buNone/>
            </a:pPr>
            <a:r>
              <a:rPr lang="tr-TR" altLang="tr-TR" sz="1800">
                <a:latin typeface="Comic Sans MS" panose="030F0702030302020204" pitchFamily="66" charset="0"/>
              </a:rPr>
              <a:t>Kimi araştırıcılar, aynı tür içerisindeki bitkilerin farklı rejenerasyon göstermelerinin nedenini; bitkilerin farklı genotipe sahip olmaları ile açıklamaktadırlar. Bu araştırıcılara göre, rejenerasyon kapasitesi genlerin kontrolü altındadır. Bir kısım araştırıcılar ise, aynı türe ait bitkiler arasında rejenerasyon kapasitesi bakımından görülen farklılığın nedenini; bitkilerin farklı yetiştirme koşulları ve besin maddelerine ihtiyaç duymaları ile açıklamaktadırlar. </a:t>
            </a:r>
          </a:p>
          <a:p>
            <a:pPr algn="just">
              <a:spcBef>
                <a:spcPct val="0"/>
              </a:spcBef>
              <a:spcAft>
                <a:spcPts val="1200"/>
              </a:spcAft>
              <a:buNone/>
            </a:pPr>
            <a:r>
              <a:rPr lang="tr-TR" altLang="tr-TR" sz="1800">
                <a:latin typeface="Comic Sans MS" panose="030F0702030302020204" pitchFamily="66" charset="0"/>
              </a:rPr>
              <a:t>Nedeni ne olursa olsun, aynı türe ait bitkilerin rejenerasyon kapasitesi bakımından farklılık göstermesi </a:t>
            </a:r>
            <a:r>
              <a:rPr lang="tr-TR" altLang="tr-TR" sz="1800" i="1">
                <a:latin typeface="Comic Sans MS" panose="030F0702030302020204" pitchFamily="66" charset="0"/>
              </a:rPr>
              <a:t>in vitro</a:t>
            </a:r>
            <a:r>
              <a:rPr lang="tr-TR" altLang="tr-TR" sz="1800">
                <a:latin typeface="Comic Sans MS" panose="030F0702030302020204" pitchFamily="66" charset="0"/>
              </a:rPr>
              <a:t> kültür tekniklerinin yaygın olarak kullanılmasını zorlaştırmaktadır. </a:t>
            </a:r>
          </a:p>
        </p:txBody>
      </p:sp>
    </p:spTree>
    <p:extLst>
      <p:ext uri="{BB962C8B-B14F-4D97-AF65-F5344CB8AC3E}">
        <p14:creationId xmlns:p14="http://schemas.microsoft.com/office/powerpoint/2010/main" val="485235549"/>
      </p:ext>
    </p:extLst>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nodeType="with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box(out)">
                                      <p:cBhvr>
                                        <p:cTn id="7" dur="500"/>
                                        <p:tgtEl>
                                          <p:spTgt spid="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box(out)">
                                      <p:cBhvr>
                                        <p:cTn id="12" dur="500"/>
                                        <p:tgtEl>
                                          <p:spTgt spid="9">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32" fill="hold" nodeType="click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Effect transition="in" filter="box(out)">
                                      <p:cBhvr>
                                        <p:cTn id="17" dur="500"/>
                                        <p:tgtEl>
                                          <p:spTgt spid="9">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32" fill="hold" nodeType="clickEffect">
                                  <p:stCondLst>
                                    <p:cond delay="0"/>
                                  </p:stCondLst>
                                  <p:childTnLst>
                                    <p:set>
                                      <p:cBhvr>
                                        <p:cTn id="21" dur="1" fill="hold">
                                          <p:stCondLst>
                                            <p:cond delay="0"/>
                                          </p:stCondLst>
                                        </p:cTn>
                                        <p:tgtEl>
                                          <p:spTgt spid="9">
                                            <p:txEl>
                                              <p:pRg st="3" end="3"/>
                                            </p:txEl>
                                          </p:spTgt>
                                        </p:tgtEl>
                                        <p:attrNameLst>
                                          <p:attrName>style.visibility</p:attrName>
                                        </p:attrNameLst>
                                      </p:cBhvr>
                                      <p:to>
                                        <p:strVal val="visible"/>
                                      </p:to>
                                    </p:set>
                                    <p:animEffect transition="in" filter="box(out)">
                                      <p:cBhvr>
                                        <p:cTn id="22" dur="500"/>
                                        <p:tgtEl>
                                          <p:spTgt spid="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Line 7"/>
          <p:cNvSpPr>
            <a:spLocks noChangeShapeType="1"/>
          </p:cNvSpPr>
          <p:nvPr/>
        </p:nvSpPr>
        <p:spPr bwMode="auto">
          <a:xfrm>
            <a:off x="1785939" y="788988"/>
            <a:ext cx="8569325" cy="0"/>
          </a:xfrm>
          <a:prstGeom prst="line">
            <a:avLst/>
          </a:prstGeom>
          <a:noFill/>
          <a:ln w="38100">
            <a:solidFill>
              <a:srgbClr val="FF0000"/>
            </a:solidFill>
            <a:round/>
            <a:headEnd/>
            <a:tailEnd/>
          </a:ln>
          <a:effectLst>
            <a:outerShdw dist="35921" dir="2700000" algn="ctr" rotWithShape="0">
              <a:schemeClr val="bg2"/>
            </a:outerShdw>
          </a:effectLst>
        </p:spPr>
        <p:txBody>
          <a:bodyPr/>
          <a:lstStyle/>
          <a:p>
            <a:pPr eaLnBrk="1" hangingPunct="1">
              <a:defRPr/>
            </a:pPr>
            <a:endParaRPr lang="tr-TR">
              <a:ln>
                <a:solidFill>
                  <a:schemeClr val="accent6"/>
                </a:solidFill>
              </a:ln>
              <a:latin typeface="Arial" charset="0"/>
            </a:endParaRPr>
          </a:p>
        </p:txBody>
      </p:sp>
      <p:sp>
        <p:nvSpPr>
          <p:cNvPr id="36867" name="Rectangle 3"/>
          <p:cNvSpPr txBox="1">
            <a:spLocks noChangeArrowheads="1"/>
          </p:cNvSpPr>
          <p:nvPr/>
        </p:nvSpPr>
        <p:spPr bwMode="auto">
          <a:xfrm>
            <a:off x="1666876" y="319088"/>
            <a:ext cx="8786813" cy="500062"/>
          </a:xfrm>
          <a:prstGeom prst="rect">
            <a:avLst/>
          </a:prstGeom>
          <a:noFill/>
          <a:ln>
            <a:noFill/>
          </a:ln>
          <a:effectLst>
            <a:outerShdw dist="1796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nSpc>
                <a:spcPct val="90000"/>
              </a:lnSpc>
              <a:spcBef>
                <a:spcPct val="20000"/>
              </a:spcBef>
            </a:pPr>
            <a:r>
              <a:rPr lang="tr-TR" altLang="tr-TR" sz="2400" b="1">
                <a:solidFill>
                  <a:srgbClr val="FF0000"/>
                </a:solidFill>
                <a:latin typeface="Comic Sans MS" panose="030F0702030302020204" pitchFamily="66" charset="0"/>
              </a:rPr>
              <a:t>Bitki Doku Kültürleri – Kallus Kültürü</a:t>
            </a:r>
            <a:endParaRPr lang="en-US" altLang="tr-TR" sz="2400" b="1">
              <a:solidFill>
                <a:srgbClr val="FF0000"/>
              </a:solidFill>
              <a:latin typeface="Comic Sans MS" panose="030F0702030302020204" pitchFamily="66" charset="0"/>
            </a:endParaRPr>
          </a:p>
        </p:txBody>
      </p:sp>
      <p:sp>
        <p:nvSpPr>
          <p:cNvPr id="9" name="Rectangle 8"/>
          <p:cNvSpPr>
            <a:spLocks noChangeArrowheads="1"/>
          </p:cNvSpPr>
          <p:nvPr/>
        </p:nvSpPr>
        <p:spPr bwMode="auto">
          <a:xfrm>
            <a:off x="1676401" y="1052513"/>
            <a:ext cx="8786813"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spcBef>
                <a:spcPct val="0"/>
              </a:spcBef>
              <a:spcAft>
                <a:spcPts val="1200"/>
              </a:spcAft>
              <a:buNone/>
            </a:pPr>
            <a:r>
              <a:rPr lang="tr-TR" altLang="tr-TR" sz="1800">
                <a:latin typeface="Comic Sans MS" panose="030F0702030302020204" pitchFamily="66" charset="0"/>
              </a:rPr>
              <a:t>Somatik embriyogenesis yoluyla bitki rejenerasyonu; somatik hücre ya da dokulardan somatik embriyoların oluşumu ve bu embriyolardan sürgünlerin gelişimi yoluyla gerçekleşir. Somatik embriyogenesisin iki tipi vardır. Direk somatik embriyogenesiste; embriyo kallus oluşumu gerçekleşmeden doğrudan somatik bir hücreden gelişir. İndirek somatik embriyogenesiste ise; somatik embriyolar ara bir kallus safhasından sonra gelişir. Her iki sistemde de embriyolardan gelişen sürgünler köklendirilerek bitkiler elde edilir. </a:t>
            </a:r>
          </a:p>
        </p:txBody>
      </p:sp>
    </p:spTree>
    <p:extLst>
      <p:ext uri="{BB962C8B-B14F-4D97-AF65-F5344CB8AC3E}">
        <p14:creationId xmlns:p14="http://schemas.microsoft.com/office/powerpoint/2010/main" val="613940245"/>
      </p:ext>
    </p:extLst>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box(out)">
                                      <p:cBhvr>
                                        <p:cTn id="7"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Line 7"/>
          <p:cNvSpPr>
            <a:spLocks noChangeShapeType="1"/>
          </p:cNvSpPr>
          <p:nvPr/>
        </p:nvSpPr>
        <p:spPr bwMode="auto">
          <a:xfrm>
            <a:off x="1785939" y="788988"/>
            <a:ext cx="8569325" cy="0"/>
          </a:xfrm>
          <a:prstGeom prst="line">
            <a:avLst/>
          </a:prstGeom>
          <a:noFill/>
          <a:ln w="38100">
            <a:solidFill>
              <a:srgbClr val="FF0000"/>
            </a:solidFill>
            <a:round/>
            <a:headEnd/>
            <a:tailEnd/>
          </a:ln>
          <a:effectLst>
            <a:outerShdw dist="35921" dir="2700000" algn="ctr" rotWithShape="0">
              <a:schemeClr val="bg2"/>
            </a:outerShdw>
          </a:effectLst>
        </p:spPr>
        <p:txBody>
          <a:bodyPr/>
          <a:lstStyle/>
          <a:p>
            <a:pPr eaLnBrk="1" hangingPunct="1">
              <a:defRPr/>
            </a:pPr>
            <a:endParaRPr lang="tr-TR">
              <a:ln>
                <a:solidFill>
                  <a:schemeClr val="accent6"/>
                </a:solidFill>
              </a:ln>
              <a:latin typeface="Arial" charset="0"/>
            </a:endParaRPr>
          </a:p>
        </p:txBody>
      </p:sp>
      <p:sp>
        <p:nvSpPr>
          <p:cNvPr id="37891" name="Rectangle 3"/>
          <p:cNvSpPr txBox="1">
            <a:spLocks noChangeArrowheads="1"/>
          </p:cNvSpPr>
          <p:nvPr/>
        </p:nvSpPr>
        <p:spPr bwMode="auto">
          <a:xfrm>
            <a:off x="1666876" y="319088"/>
            <a:ext cx="8786813" cy="500062"/>
          </a:xfrm>
          <a:prstGeom prst="rect">
            <a:avLst/>
          </a:prstGeom>
          <a:noFill/>
          <a:ln>
            <a:noFill/>
          </a:ln>
          <a:effectLst>
            <a:outerShdw dist="1796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nSpc>
                <a:spcPct val="90000"/>
              </a:lnSpc>
              <a:spcBef>
                <a:spcPct val="20000"/>
              </a:spcBef>
            </a:pPr>
            <a:r>
              <a:rPr lang="tr-TR" altLang="tr-TR" sz="2400" b="1">
                <a:solidFill>
                  <a:srgbClr val="FF0000"/>
                </a:solidFill>
                <a:latin typeface="Comic Sans MS" panose="030F0702030302020204" pitchFamily="66" charset="0"/>
              </a:rPr>
              <a:t>Somatik Embriyogenesis ile Bitki Rejenerasyonu</a:t>
            </a:r>
            <a:endParaRPr lang="en-US" altLang="tr-TR" sz="2400" b="1">
              <a:solidFill>
                <a:srgbClr val="FF0000"/>
              </a:solidFill>
              <a:latin typeface="Comic Sans MS" panose="030F0702030302020204" pitchFamily="66" charset="0"/>
            </a:endParaRPr>
          </a:p>
        </p:txBody>
      </p:sp>
      <p:graphicFrame>
        <p:nvGraphicFramePr>
          <p:cNvPr id="13" name="Table 12"/>
          <p:cNvGraphicFramePr>
            <a:graphicFrameLocks noGrp="1"/>
          </p:cNvGraphicFramePr>
          <p:nvPr/>
        </p:nvGraphicFramePr>
        <p:xfrm>
          <a:off x="2955926" y="1214438"/>
          <a:ext cx="2055813" cy="1682750"/>
        </p:xfrm>
        <a:graphic>
          <a:graphicData uri="http://schemas.openxmlformats.org/drawingml/2006/table">
            <a:tbl>
              <a:tblPr/>
              <a:tblGrid>
                <a:gridCol w="2055813"/>
              </a:tblGrid>
              <a:tr h="250825">
                <a:tc>
                  <a:txBody>
                    <a:bodyPr/>
                    <a:lstStyle/>
                    <a:p>
                      <a:pPr marL="1998345" indent="-1998345" algn="ctr">
                        <a:spcBef>
                          <a:spcPts val="300"/>
                        </a:spcBef>
                        <a:spcAft>
                          <a:spcPts val="300"/>
                        </a:spcAft>
                      </a:pPr>
                      <a:r>
                        <a:rPr lang="tr-TR" sz="1300" b="1" dirty="0">
                          <a:solidFill>
                            <a:srgbClr val="FF0000"/>
                          </a:solidFill>
                          <a:latin typeface="Comic Sans MS"/>
                          <a:ea typeface="Calibri"/>
                          <a:cs typeface="Times New Roman"/>
                        </a:rPr>
                        <a:t>Direkt </a:t>
                      </a:r>
                      <a:r>
                        <a:rPr lang="tr-TR" sz="1300" b="1" dirty="0" smtClean="0">
                          <a:solidFill>
                            <a:srgbClr val="FF0000"/>
                          </a:solidFill>
                          <a:latin typeface="Comic Sans MS"/>
                          <a:ea typeface="Calibri"/>
                          <a:cs typeface="Times New Roman"/>
                        </a:rPr>
                        <a:t>Embriyogenesis</a:t>
                      </a:r>
                      <a:endParaRPr lang="tr-TR" sz="1100" dirty="0">
                        <a:solidFill>
                          <a:srgbClr val="FF0000"/>
                        </a:solidFill>
                        <a:latin typeface="Calibri"/>
                        <a:ea typeface="Calibri"/>
                        <a:cs typeface="Times New Roman"/>
                      </a:endParaRPr>
                    </a:p>
                  </a:txBody>
                  <a:tcPr marL="91415" marR="9141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r>
              <a:tr h="265430">
                <a:tc>
                  <a:txBody>
                    <a:bodyPr/>
                    <a:lstStyle/>
                    <a:p>
                      <a:pPr marL="1998345" indent="-1998345" algn="ctr">
                        <a:spcBef>
                          <a:spcPts val="300"/>
                        </a:spcBef>
                        <a:spcAft>
                          <a:spcPts val="300"/>
                        </a:spcAft>
                      </a:pPr>
                      <a:r>
                        <a:rPr lang="tr-TR" sz="1100" b="1" dirty="0">
                          <a:latin typeface="Comic Sans MS"/>
                          <a:ea typeface="Calibri"/>
                          <a:cs typeface="Times New Roman"/>
                        </a:rPr>
                        <a:t>Eksplant</a:t>
                      </a:r>
                      <a:endParaRPr lang="tr-TR" sz="1100" dirty="0">
                        <a:latin typeface="Calibri"/>
                        <a:ea typeface="Calibri"/>
                        <a:cs typeface="Times New Roman"/>
                      </a:endParaRPr>
                    </a:p>
                  </a:txBody>
                  <a:tcPr marL="91415" marR="9141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r>
              <a:tr h="144780">
                <a:tc>
                  <a:txBody>
                    <a:bodyPr/>
                    <a:lstStyle/>
                    <a:p>
                      <a:pPr marL="0" marR="0" indent="-648335" algn="ctr" defTabSz="914400" rtl="0" eaLnBrk="1" fontAlgn="auto" latinLnBrk="0" hangingPunct="1">
                        <a:lnSpc>
                          <a:spcPct val="100000"/>
                        </a:lnSpc>
                        <a:spcBef>
                          <a:spcPts val="0"/>
                        </a:spcBef>
                        <a:spcAft>
                          <a:spcPts val="0"/>
                        </a:spcAft>
                        <a:buClrTx/>
                        <a:buSzTx/>
                        <a:buFontTx/>
                        <a:buNone/>
                        <a:tabLst/>
                        <a:defRPr/>
                      </a:pPr>
                      <a:r>
                        <a:rPr lang="tr-TR" sz="1400" dirty="0" smtClean="0">
                          <a:solidFill>
                            <a:srgbClr val="FF0000"/>
                          </a:solidFill>
                          <a:latin typeface="Calibri"/>
                          <a:ea typeface="Times New Roman"/>
                          <a:sym typeface="Wingdings 3"/>
                        </a:rPr>
                        <a:t></a:t>
                      </a:r>
                      <a:endParaRPr lang="tr-TR" sz="1400" dirty="0" smtClean="0">
                        <a:solidFill>
                          <a:srgbClr val="FF0000"/>
                        </a:solidFill>
                        <a:latin typeface="Calibri"/>
                        <a:ea typeface="Times New Roman"/>
                      </a:endParaRPr>
                    </a:p>
                  </a:txBody>
                  <a:tcPr marL="91415" marR="9141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r>
              <a:tr h="0">
                <a:tc>
                  <a:txBody>
                    <a:bodyPr/>
                    <a:lstStyle/>
                    <a:p>
                      <a:pPr marL="1998345" indent="-1998345" algn="ctr">
                        <a:spcBef>
                          <a:spcPts val="300"/>
                        </a:spcBef>
                        <a:spcAft>
                          <a:spcPts val="300"/>
                        </a:spcAft>
                      </a:pPr>
                      <a:r>
                        <a:rPr lang="tr-TR" sz="1100" b="1" dirty="0" smtClean="0">
                          <a:latin typeface="Comic Sans MS"/>
                          <a:ea typeface="Calibri"/>
                          <a:cs typeface="Times New Roman"/>
                        </a:rPr>
                        <a:t>Embriyogenesis</a:t>
                      </a:r>
                      <a:endParaRPr lang="tr-TR" sz="1100" dirty="0">
                        <a:latin typeface="Calibri"/>
                        <a:ea typeface="Calibri"/>
                        <a:cs typeface="Times New Roman"/>
                      </a:endParaRPr>
                    </a:p>
                  </a:txBody>
                  <a:tcPr marL="91415" marR="9141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r>
              <a:tr h="0">
                <a:tc>
                  <a:txBody>
                    <a:bodyPr/>
                    <a:lstStyle/>
                    <a:p>
                      <a:pPr marL="0" marR="0" indent="-648335" algn="ctr" defTabSz="914400" rtl="0" eaLnBrk="1" fontAlgn="auto" latinLnBrk="0" hangingPunct="1">
                        <a:lnSpc>
                          <a:spcPct val="100000"/>
                        </a:lnSpc>
                        <a:spcBef>
                          <a:spcPts val="0"/>
                        </a:spcBef>
                        <a:spcAft>
                          <a:spcPts val="0"/>
                        </a:spcAft>
                        <a:buClrTx/>
                        <a:buSzTx/>
                        <a:buFontTx/>
                        <a:buNone/>
                        <a:tabLst/>
                        <a:defRPr/>
                      </a:pPr>
                      <a:r>
                        <a:rPr lang="tr-TR" sz="1400" dirty="0" smtClean="0">
                          <a:solidFill>
                            <a:srgbClr val="FF0000"/>
                          </a:solidFill>
                          <a:latin typeface="Calibri"/>
                          <a:ea typeface="Times New Roman"/>
                          <a:sym typeface="Wingdings 3"/>
                        </a:rPr>
                        <a:t></a:t>
                      </a:r>
                    </a:p>
                  </a:txBody>
                  <a:tcPr marL="91415" marR="9141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r>
              <a:tr h="0">
                <a:tc>
                  <a:txBody>
                    <a:bodyPr/>
                    <a:lstStyle/>
                    <a:p>
                      <a:pPr marL="1998345" indent="-1998345" algn="ctr">
                        <a:spcBef>
                          <a:spcPts val="300"/>
                        </a:spcBef>
                        <a:spcAft>
                          <a:spcPts val="300"/>
                        </a:spcAft>
                      </a:pPr>
                      <a:r>
                        <a:rPr lang="tr-TR" sz="1100" b="1" dirty="0">
                          <a:latin typeface="Comic Sans MS"/>
                          <a:ea typeface="Calibri"/>
                          <a:cs typeface="Times New Roman"/>
                        </a:rPr>
                        <a:t>Bitki</a:t>
                      </a:r>
                      <a:endParaRPr lang="tr-TR" sz="1100" dirty="0">
                        <a:latin typeface="Calibri"/>
                        <a:ea typeface="Calibri"/>
                        <a:cs typeface="Times New Roman"/>
                      </a:endParaRPr>
                    </a:p>
                  </a:txBody>
                  <a:tcPr marL="91415" marR="9141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r>
            </a:tbl>
          </a:graphicData>
        </a:graphic>
      </p:graphicFrame>
      <p:graphicFrame>
        <p:nvGraphicFramePr>
          <p:cNvPr id="14" name="Table 13"/>
          <p:cNvGraphicFramePr>
            <a:graphicFrameLocks noGrp="1"/>
          </p:cNvGraphicFramePr>
          <p:nvPr/>
        </p:nvGraphicFramePr>
        <p:xfrm>
          <a:off x="6481764" y="1214438"/>
          <a:ext cx="2206625" cy="2246429"/>
        </p:xfrm>
        <a:graphic>
          <a:graphicData uri="http://schemas.openxmlformats.org/drawingml/2006/table">
            <a:tbl>
              <a:tblPr/>
              <a:tblGrid>
                <a:gridCol w="2206625"/>
              </a:tblGrid>
              <a:tr h="289523">
                <a:tc>
                  <a:txBody>
                    <a:bodyPr/>
                    <a:lstStyle/>
                    <a:p>
                      <a:pPr marL="1998345" indent="-1998345" algn="ctr">
                        <a:spcBef>
                          <a:spcPts val="300"/>
                        </a:spcBef>
                        <a:spcAft>
                          <a:spcPts val="300"/>
                        </a:spcAft>
                      </a:pPr>
                      <a:r>
                        <a:rPr lang="tr-TR" sz="1300" b="1" dirty="0">
                          <a:solidFill>
                            <a:srgbClr val="FF0000"/>
                          </a:solidFill>
                          <a:latin typeface="Comic Sans MS"/>
                          <a:ea typeface="Calibri"/>
                          <a:cs typeface="Times New Roman"/>
                        </a:rPr>
                        <a:t>İndirekt </a:t>
                      </a:r>
                      <a:r>
                        <a:rPr lang="tr-TR" sz="1300" b="1" dirty="0" smtClean="0">
                          <a:solidFill>
                            <a:srgbClr val="FF0000"/>
                          </a:solidFill>
                          <a:latin typeface="Comic Sans MS"/>
                          <a:ea typeface="Calibri"/>
                          <a:cs typeface="Times New Roman"/>
                        </a:rPr>
                        <a:t>Embriyogenesis</a:t>
                      </a:r>
                      <a:endParaRPr lang="tr-TR" sz="1100" dirty="0">
                        <a:solidFill>
                          <a:srgbClr val="FF0000"/>
                        </a:solidFill>
                        <a:latin typeface="Calibri"/>
                        <a:ea typeface="Calibri"/>
                        <a:cs typeface="Times New Roman"/>
                      </a:endParaRPr>
                    </a:p>
                  </a:txBody>
                  <a:tcPr marL="91444" marR="91444" marT="45710" marB="4571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r>
              <a:tr h="265369">
                <a:tc>
                  <a:txBody>
                    <a:bodyPr/>
                    <a:lstStyle/>
                    <a:p>
                      <a:pPr marL="1998345" indent="-1998345" algn="ctr">
                        <a:spcBef>
                          <a:spcPts val="300"/>
                        </a:spcBef>
                        <a:spcAft>
                          <a:spcPts val="300"/>
                        </a:spcAft>
                      </a:pPr>
                      <a:r>
                        <a:rPr lang="tr-TR" sz="1100" b="1" dirty="0">
                          <a:latin typeface="Comic Sans MS"/>
                          <a:ea typeface="Calibri"/>
                          <a:cs typeface="Times New Roman"/>
                        </a:rPr>
                        <a:t>Eksplant</a:t>
                      </a:r>
                      <a:endParaRPr lang="tr-TR" sz="1100" dirty="0">
                        <a:latin typeface="Calibri"/>
                        <a:ea typeface="Calibri"/>
                        <a:cs typeface="Times New Roman"/>
                      </a:endParaRPr>
                    </a:p>
                  </a:txBody>
                  <a:tcPr marL="91444" marR="91444" marT="45710" marB="4571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r>
              <a:tr h="304761">
                <a:tc>
                  <a:txBody>
                    <a:bodyPr/>
                    <a:lstStyle/>
                    <a:p>
                      <a:pPr indent="-648335" algn="ctr"/>
                      <a:r>
                        <a:rPr lang="tr-TR" sz="1400" dirty="0" smtClean="0">
                          <a:solidFill>
                            <a:srgbClr val="FF0000"/>
                          </a:solidFill>
                          <a:latin typeface="Calibri"/>
                          <a:ea typeface="Times New Roman"/>
                          <a:sym typeface="Wingdings 3"/>
                        </a:rPr>
                        <a:t></a:t>
                      </a:r>
                      <a:endParaRPr lang="tr-TR" sz="1400" dirty="0">
                        <a:solidFill>
                          <a:srgbClr val="FF0000"/>
                        </a:solidFill>
                        <a:latin typeface="Calibri"/>
                        <a:ea typeface="Times New Roman"/>
                      </a:endParaRPr>
                    </a:p>
                  </a:txBody>
                  <a:tcPr marL="91444" marR="91444" marT="45710" marB="4571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r>
              <a:tr h="259045">
                <a:tc>
                  <a:txBody>
                    <a:bodyPr/>
                    <a:lstStyle/>
                    <a:p>
                      <a:pPr marL="1998345" indent="-1998345" algn="ctr">
                        <a:spcBef>
                          <a:spcPts val="300"/>
                        </a:spcBef>
                        <a:spcAft>
                          <a:spcPts val="300"/>
                        </a:spcAft>
                      </a:pPr>
                      <a:r>
                        <a:rPr lang="tr-TR" sz="1100" b="1" dirty="0">
                          <a:latin typeface="Comic Sans MS"/>
                          <a:ea typeface="Calibri"/>
                          <a:cs typeface="Times New Roman"/>
                        </a:rPr>
                        <a:t>Kallus</a:t>
                      </a:r>
                      <a:endParaRPr lang="tr-TR" sz="1100" dirty="0">
                        <a:latin typeface="Calibri"/>
                        <a:ea typeface="Calibri"/>
                        <a:cs typeface="Times New Roman"/>
                      </a:endParaRPr>
                    </a:p>
                  </a:txBody>
                  <a:tcPr marL="91444" marR="91444" marT="45710" marB="4571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r>
              <a:tr h="304761">
                <a:tc>
                  <a:txBody>
                    <a:bodyPr/>
                    <a:lstStyle/>
                    <a:p>
                      <a:pPr marL="0" marR="0" indent="-648335" algn="ctr" defTabSz="914400" rtl="0" eaLnBrk="1" fontAlgn="auto" latinLnBrk="0" hangingPunct="1">
                        <a:lnSpc>
                          <a:spcPct val="100000"/>
                        </a:lnSpc>
                        <a:spcBef>
                          <a:spcPts val="0"/>
                        </a:spcBef>
                        <a:spcAft>
                          <a:spcPts val="0"/>
                        </a:spcAft>
                        <a:buClrTx/>
                        <a:buSzTx/>
                        <a:buFontTx/>
                        <a:buNone/>
                        <a:tabLst/>
                        <a:defRPr/>
                      </a:pPr>
                      <a:r>
                        <a:rPr lang="tr-TR" sz="1400" dirty="0" smtClean="0">
                          <a:solidFill>
                            <a:srgbClr val="FF0000"/>
                          </a:solidFill>
                          <a:latin typeface="Calibri"/>
                          <a:ea typeface="Times New Roman"/>
                          <a:sym typeface="Wingdings 3"/>
                        </a:rPr>
                        <a:t></a:t>
                      </a:r>
                      <a:endParaRPr lang="tr-TR" sz="1400" dirty="0" smtClean="0">
                        <a:solidFill>
                          <a:srgbClr val="FF0000"/>
                        </a:solidFill>
                        <a:latin typeface="Calibri"/>
                        <a:ea typeface="Times New Roman"/>
                      </a:endParaRPr>
                    </a:p>
                  </a:txBody>
                  <a:tcPr marL="91444" marR="91444" marT="45710" marB="4571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r>
              <a:tr h="259045">
                <a:tc>
                  <a:txBody>
                    <a:bodyPr/>
                    <a:lstStyle/>
                    <a:p>
                      <a:pPr marL="1998345" indent="-1998345" algn="ctr">
                        <a:spcBef>
                          <a:spcPts val="300"/>
                        </a:spcBef>
                        <a:spcAft>
                          <a:spcPts val="300"/>
                        </a:spcAft>
                      </a:pPr>
                      <a:r>
                        <a:rPr lang="tr-TR" sz="1100" b="1" dirty="0" smtClean="0">
                          <a:latin typeface="Comic Sans MS"/>
                          <a:ea typeface="Calibri"/>
                          <a:cs typeface="Times New Roman"/>
                        </a:rPr>
                        <a:t>Embriyogenesis</a:t>
                      </a:r>
                      <a:endParaRPr lang="tr-TR" sz="1100" dirty="0">
                        <a:latin typeface="Calibri"/>
                        <a:ea typeface="Calibri"/>
                        <a:cs typeface="Times New Roman"/>
                      </a:endParaRPr>
                    </a:p>
                  </a:txBody>
                  <a:tcPr marL="91444" marR="91444" marT="45710" marB="4571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r>
              <a:tr h="304761">
                <a:tc>
                  <a:txBody>
                    <a:bodyPr/>
                    <a:lstStyle/>
                    <a:p>
                      <a:pPr marL="1998345" indent="-1998345" algn="ctr">
                        <a:spcBef>
                          <a:spcPts val="300"/>
                        </a:spcBef>
                        <a:spcAft>
                          <a:spcPts val="300"/>
                        </a:spcAft>
                        <a:tabLst>
                          <a:tab pos="1773555" algn="l"/>
                        </a:tabLst>
                      </a:pPr>
                      <a:r>
                        <a:rPr lang="tr-TR" sz="1400" dirty="0" smtClean="0">
                          <a:solidFill>
                            <a:srgbClr val="FF0000"/>
                          </a:solidFill>
                          <a:latin typeface="Calibri"/>
                          <a:ea typeface="Times New Roman"/>
                          <a:sym typeface="Wingdings 3"/>
                        </a:rPr>
                        <a:t></a:t>
                      </a:r>
                      <a:endParaRPr lang="tr-TR" sz="1400" dirty="0">
                        <a:solidFill>
                          <a:schemeClr val="tx1"/>
                        </a:solidFill>
                        <a:latin typeface="Calibri"/>
                        <a:ea typeface="Calibri"/>
                        <a:cs typeface="Times New Roman"/>
                      </a:endParaRPr>
                    </a:p>
                  </a:txBody>
                  <a:tcPr marL="91444" marR="91444" marT="45710" marB="4571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r>
              <a:tr h="259045">
                <a:tc>
                  <a:txBody>
                    <a:bodyPr/>
                    <a:lstStyle/>
                    <a:p>
                      <a:pPr marL="1998345" indent="-1998345" algn="ctr">
                        <a:spcBef>
                          <a:spcPts val="300"/>
                        </a:spcBef>
                        <a:spcAft>
                          <a:spcPts val="300"/>
                        </a:spcAft>
                      </a:pPr>
                      <a:r>
                        <a:rPr lang="tr-TR" sz="1100" b="1" dirty="0">
                          <a:latin typeface="Comic Sans MS"/>
                          <a:ea typeface="Calibri"/>
                          <a:cs typeface="Times New Roman"/>
                        </a:rPr>
                        <a:t>Bitki</a:t>
                      </a:r>
                      <a:endParaRPr lang="tr-TR" sz="1100" dirty="0">
                        <a:latin typeface="Calibri"/>
                        <a:ea typeface="Calibri"/>
                        <a:cs typeface="Times New Roman"/>
                      </a:endParaRPr>
                    </a:p>
                  </a:txBody>
                  <a:tcPr marL="91444" marR="91444" marT="45710" marB="4571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r>
            </a:tbl>
          </a:graphicData>
        </a:graphic>
      </p:graphicFrame>
      <p:pic>
        <p:nvPicPr>
          <p:cNvPr id="16" name="Picture 2" descr="sebo9"/>
          <p:cNvPicPr>
            <a:picLocks noChangeAspect="1" noChangeArrowheads="1"/>
          </p:cNvPicPr>
          <p:nvPr/>
        </p:nvPicPr>
        <p:blipFill>
          <a:blip r:embed="rId2"/>
          <a:srcRect/>
          <a:stretch>
            <a:fillRect/>
          </a:stretch>
        </p:blipFill>
        <p:spPr bwMode="auto">
          <a:xfrm>
            <a:off x="2725738" y="3208339"/>
            <a:ext cx="2513012" cy="3221037"/>
          </a:xfrm>
          <a:prstGeom prst="rect">
            <a:avLst/>
          </a:prstGeom>
          <a:noFill/>
          <a:ln w="9525">
            <a:solidFill>
              <a:schemeClr val="tx1"/>
            </a:solidFill>
            <a:miter lim="800000"/>
            <a:headEnd/>
            <a:tailEnd/>
          </a:ln>
          <a:effectLst>
            <a:outerShdw blurRad="50800" dist="38100" dir="2700000" algn="tl" rotWithShape="0">
              <a:prstClr val="black">
                <a:alpha val="40000"/>
              </a:prstClr>
            </a:outerShdw>
          </a:effectLst>
        </p:spPr>
      </p:pic>
      <p:pic>
        <p:nvPicPr>
          <p:cNvPr id="17" name="Picture 16" descr="heves.jpg"/>
          <p:cNvPicPr>
            <a:picLocks noChangeAspect="1"/>
          </p:cNvPicPr>
          <p:nvPr/>
        </p:nvPicPr>
        <p:blipFill>
          <a:blip r:embed="rId3"/>
          <a:stretch>
            <a:fillRect/>
          </a:stretch>
        </p:blipFill>
        <p:spPr>
          <a:xfrm>
            <a:off x="6453188" y="3643313"/>
            <a:ext cx="2235200" cy="1371600"/>
          </a:xfrm>
          <a:prstGeom prst="rect">
            <a:avLst/>
          </a:prstGeom>
          <a:ln>
            <a:solidFill>
              <a:schemeClr val="tx1"/>
            </a:solidFill>
          </a:ln>
          <a:effectLst>
            <a:outerShdw blurRad="50800" dist="38100" dir="2700000" algn="tl" rotWithShape="0">
              <a:prstClr val="black">
                <a:alpha val="40000"/>
              </a:prstClr>
            </a:outerShdw>
          </a:effectLst>
        </p:spPr>
      </p:pic>
      <p:pic>
        <p:nvPicPr>
          <p:cNvPr id="18" name="Picture 17" descr="image017.jpg"/>
          <p:cNvPicPr>
            <a:picLocks noChangeAspect="1"/>
          </p:cNvPicPr>
          <p:nvPr/>
        </p:nvPicPr>
        <p:blipFill>
          <a:blip r:embed="rId4"/>
          <a:stretch>
            <a:fillRect/>
          </a:stretch>
        </p:blipFill>
        <p:spPr>
          <a:xfrm>
            <a:off x="8739188" y="4857751"/>
            <a:ext cx="1073150" cy="1285875"/>
          </a:xfrm>
          <a:prstGeom prst="rect">
            <a:avLst/>
          </a:prstGeom>
          <a:ln>
            <a:solidFill>
              <a:schemeClr val="tx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524412844"/>
      </p:ext>
    </p:extLst>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ox(out)">
                                      <p:cBhvr>
                                        <p:cTn id="7" dur="500"/>
                                        <p:tgtEl>
                                          <p:spTgt spid="1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ox(out)">
                                      <p:cBhvr>
                                        <p:cTn id="12" dur="500"/>
                                        <p:tgtEl>
                                          <p:spTgt spid="1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32"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box(out)">
                                      <p:cBhvr>
                                        <p:cTn id="17" dur="500"/>
                                        <p:tgtEl>
                                          <p:spTgt spid="1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32" fill="hold"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box(out)">
                                      <p:cBhvr>
                                        <p:cTn id="22" dur="500"/>
                                        <p:tgtEl>
                                          <p:spTgt spid="17"/>
                                        </p:tgtEl>
                                      </p:cBhvr>
                                    </p:animEffect>
                                  </p:childTnLst>
                                </p:cTn>
                              </p:par>
                              <p:par>
                                <p:cTn id="23" presetID="4" presetClass="entr" presetSubtype="32" fill="hold" nodeType="with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box(out)">
                                      <p:cBhvr>
                                        <p:cTn id="2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Line 7"/>
          <p:cNvSpPr>
            <a:spLocks noChangeShapeType="1"/>
          </p:cNvSpPr>
          <p:nvPr/>
        </p:nvSpPr>
        <p:spPr bwMode="auto">
          <a:xfrm>
            <a:off x="1785939" y="788988"/>
            <a:ext cx="8569325" cy="0"/>
          </a:xfrm>
          <a:prstGeom prst="line">
            <a:avLst/>
          </a:prstGeom>
          <a:noFill/>
          <a:ln w="38100">
            <a:solidFill>
              <a:srgbClr val="FF0000"/>
            </a:solidFill>
            <a:round/>
            <a:headEnd/>
            <a:tailEnd/>
          </a:ln>
          <a:effectLst>
            <a:outerShdw dist="35921" dir="2700000" algn="ctr" rotWithShape="0">
              <a:schemeClr val="bg2"/>
            </a:outerShdw>
          </a:effectLst>
        </p:spPr>
        <p:txBody>
          <a:bodyPr/>
          <a:lstStyle/>
          <a:p>
            <a:pPr eaLnBrk="1" hangingPunct="1">
              <a:defRPr/>
            </a:pPr>
            <a:endParaRPr lang="tr-TR">
              <a:ln>
                <a:solidFill>
                  <a:schemeClr val="accent6"/>
                </a:solidFill>
              </a:ln>
              <a:latin typeface="Arial" charset="0"/>
            </a:endParaRPr>
          </a:p>
        </p:txBody>
      </p:sp>
      <p:sp>
        <p:nvSpPr>
          <p:cNvPr id="38915" name="Rectangle 3"/>
          <p:cNvSpPr txBox="1">
            <a:spLocks noChangeArrowheads="1"/>
          </p:cNvSpPr>
          <p:nvPr/>
        </p:nvSpPr>
        <p:spPr bwMode="auto">
          <a:xfrm>
            <a:off x="1666876" y="319088"/>
            <a:ext cx="8786813" cy="500062"/>
          </a:xfrm>
          <a:prstGeom prst="rect">
            <a:avLst/>
          </a:prstGeom>
          <a:noFill/>
          <a:ln>
            <a:noFill/>
          </a:ln>
          <a:effectLst>
            <a:outerShdw dist="1796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nSpc>
                <a:spcPct val="90000"/>
              </a:lnSpc>
              <a:spcBef>
                <a:spcPct val="20000"/>
              </a:spcBef>
            </a:pPr>
            <a:r>
              <a:rPr lang="tr-TR" altLang="tr-TR" sz="2400" b="1">
                <a:solidFill>
                  <a:srgbClr val="FF0000"/>
                </a:solidFill>
                <a:latin typeface="Comic Sans MS" panose="030F0702030302020204" pitchFamily="66" charset="0"/>
              </a:rPr>
              <a:t>Bitki Doku Kültürleri – Kallus Kültürü</a:t>
            </a:r>
            <a:endParaRPr lang="en-US" altLang="tr-TR" sz="2400" b="1">
              <a:solidFill>
                <a:srgbClr val="FF0000"/>
              </a:solidFill>
              <a:latin typeface="Comic Sans MS" panose="030F0702030302020204" pitchFamily="66" charset="0"/>
            </a:endParaRPr>
          </a:p>
        </p:txBody>
      </p:sp>
      <p:pic>
        <p:nvPicPr>
          <p:cNvPr id="5" name="Picture 4" descr="0 g NaCl.jpg"/>
          <p:cNvPicPr>
            <a:picLocks noChangeAspect="1"/>
          </p:cNvPicPr>
          <p:nvPr/>
        </p:nvPicPr>
        <p:blipFill>
          <a:blip r:embed="rId2"/>
          <a:stretch>
            <a:fillRect/>
          </a:stretch>
        </p:blipFill>
        <p:spPr>
          <a:xfrm>
            <a:off x="1917701" y="2713038"/>
            <a:ext cx="1577975" cy="1439862"/>
          </a:xfrm>
          <a:prstGeom prst="rect">
            <a:avLst/>
          </a:prstGeom>
          <a:ln>
            <a:solidFill>
              <a:schemeClr val="tx1"/>
            </a:solidFill>
          </a:ln>
          <a:effectLst>
            <a:outerShdw blurRad="50800" dist="38100" dir="2700000" algn="tl" rotWithShape="0">
              <a:prstClr val="black">
                <a:alpha val="40000"/>
              </a:prstClr>
            </a:outerShdw>
          </a:effectLst>
        </p:spPr>
      </p:pic>
      <p:pic>
        <p:nvPicPr>
          <p:cNvPr id="7" name="Picture 6" descr="0 g NaCl - 1. Hafta.jpg"/>
          <p:cNvPicPr>
            <a:picLocks noChangeAspect="1"/>
          </p:cNvPicPr>
          <p:nvPr/>
        </p:nvPicPr>
        <p:blipFill>
          <a:blip r:embed="rId3"/>
          <a:stretch>
            <a:fillRect/>
          </a:stretch>
        </p:blipFill>
        <p:spPr>
          <a:xfrm>
            <a:off x="3595688" y="2714626"/>
            <a:ext cx="1611312" cy="1439863"/>
          </a:xfrm>
          <a:prstGeom prst="rect">
            <a:avLst/>
          </a:prstGeom>
          <a:ln>
            <a:solidFill>
              <a:schemeClr val="tx1"/>
            </a:solidFill>
          </a:ln>
          <a:effectLst>
            <a:outerShdw blurRad="50800" dist="38100" dir="2700000" algn="tl" rotWithShape="0">
              <a:prstClr val="black">
                <a:alpha val="40000"/>
              </a:prstClr>
            </a:outerShdw>
          </a:effectLst>
        </p:spPr>
      </p:pic>
      <p:pic>
        <p:nvPicPr>
          <p:cNvPr id="10" name="Picture 9" descr="0 g NaCl - 2. Hafta.jpg"/>
          <p:cNvPicPr>
            <a:picLocks noChangeAspect="1"/>
          </p:cNvPicPr>
          <p:nvPr/>
        </p:nvPicPr>
        <p:blipFill>
          <a:blip r:embed="rId4"/>
          <a:stretch>
            <a:fillRect/>
          </a:stretch>
        </p:blipFill>
        <p:spPr>
          <a:xfrm>
            <a:off x="5310188" y="2714626"/>
            <a:ext cx="1598612" cy="1439863"/>
          </a:xfrm>
          <a:prstGeom prst="rect">
            <a:avLst/>
          </a:prstGeom>
          <a:ln>
            <a:solidFill>
              <a:schemeClr val="tx1"/>
            </a:solidFill>
          </a:ln>
          <a:effectLst>
            <a:outerShdw blurRad="50800" dist="38100" dir="2700000" algn="tl" rotWithShape="0">
              <a:prstClr val="black">
                <a:alpha val="40000"/>
              </a:prstClr>
            </a:outerShdw>
          </a:effectLst>
        </p:spPr>
      </p:pic>
      <p:pic>
        <p:nvPicPr>
          <p:cNvPr id="11" name="Picture 10" descr="0 g NaCl - 3. Hafta.jpg"/>
          <p:cNvPicPr>
            <a:picLocks noChangeAspect="1"/>
          </p:cNvPicPr>
          <p:nvPr/>
        </p:nvPicPr>
        <p:blipFill>
          <a:blip r:embed="rId5"/>
          <a:stretch>
            <a:fillRect/>
          </a:stretch>
        </p:blipFill>
        <p:spPr>
          <a:xfrm>
            <a:off x="7005639" y="2714626"/>
            <a:ext cx="1603375" cy="1439863"/>
          </a:xfrm>
          <a:prstGeom prst="rect">
            <a:avLst/>
          </a:prstGeom>
          <a:ln>
            <a:solidFill>
              <a:schemeClr val="tx1"/>
            </a:solidFill>
          </a:ln>
          <a:effectLst>
            <a:outerShdw blurRad="50800" dist="38100" dir="2700000" algn="tl" rotWithShape="0">
              <a:prstClr val="black">
                <a:alpha val="40000"/>
              </a:prstClr>
            </a:outerShdw>
          </a:effectLst>
        </p:spPr>
      </p:pic>
      <p:pic>
        <p:nvPicPr>
          <p:cNvPr id="12" name="Picture 11" descr="0 g NaCl - 4. Hafta.jpg"/>
          <p:cNvPicPr>
            <a:picLocks noChangeAspect="1"/>
          </p:cNvPicPr>
          <p:nvPr/>
        </p:nvPicPr>
        <p:blipFill>
          <a:blip r:embed="rId6"/>
          <a:stretch>
            <a:fillRect/>
          </a:stretch>
        </p:blipFill>
        <p:spPr>
          <a:xfrm>
            <a:off x="8701089" y="2724151"/>
            <a:ext cx="1620837" cy="1439863"/>
          </a:xfrm>
          <a:prstGeom prst="rect">
            <a:avLst/>
          </a:prstGeom>
          <a:ln>
            <a:solidFill>
              <a:schemeClr val="tx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434497687"/>
      </p:ext>
    </p:extLst>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out)">
                                      <p:cBhvr>
                                        <p:cTn id="7" dur="500"/>
                                        <p:tgtEl>
                                          <p:spTgt spid="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ox(out)">
                                      <p:cBhvr>
                                        <p:cTn id="12" dur="500"/>
                                        <p:tgtEl>
                                          <p:spTgt spid="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32"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ox(out)">
                                      <p:cBhvr>
                                        <p:cTn id="17" dur="500"/>
                                        <p:tgtEl>
                                          <p:spTgt spid="10"/>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32"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box(out)">
                                      <p:cBhvr>
                                        <p:cTn id="22" dur="500"/>
                                        <p:tgtEl>
                                          <p:spTgt spid="11"/>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4" presetClass="entr" presetSubtype="32"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box(out)">
                                      <p:cBhvr>
                                        <p:cTn id="2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Line 7"/>
          <p:cNvSpPr>
            <a:spLocks noChangeShapeType="1"/>
          </p:cNvSpPr>
          <p:nvPr/>
        </p:nvSpPr>
        <p:spPr bwMode="auto">
          <a:xfrm>
            <a:off x="1785939" y="788988"/>
            <a:ext cx="8569325" cy="0"/>
          </a:xfrm>
          <a:prstGeom prst="line">
            <a:avLst/>
          </a:prstGeom>
          <a:noFill/>
          <a:ln w="38100">
            <a:solidFill>
              <a:srgbClr val="FF0000"/>
            </a:solidFill>
            <a:round/>
            <a:headEnd/>
            <a:tailEnd/>
          </a:ln>
          <a:effectLst>
            <a:outerShdw dist="35921" dir="2700000" algn="ctr" rotWithShape="0">
              <a:schemeClr val="bg2"/>
            </a:outerShdw>
          </a:effectLst>
        </p:spPr>
        <p:txBody>
          <a:bodyPr/>
          <a:lstStyle/>
          <a:p>
            <a:pPr eaLnBrk="1" hangingPunct="1">
              <a:defRPr/>
            </a:pPr>
            <a:endParaRPr lang="tr-TR">
              <a:ln>
                <a:solidFill>
                  <a:schemeClr val="accent6"/>
                </a:solidFill>
              </a:ln>
              <a:latin typeface="Arial" charset="0"/>
            </a:endParaRPr>
          </a:p>
        </p:txBody>
      </p:sp>
      <p:sp>
        <p:nvSpPr>
          <p:cNvPr id="22531" name="Rectangle 3"/>
          <p:cNvSpPr txBox="1">
            <a:spLocks noChangeArrowheads="1"/>
          </p:cNvSpPr>
          <p:nvPr/>
        </p:nvSpPr>
        <p:spPr bwMode="auto">
          <a:xfrm>
            <a:off x="1666876" y="319088"/>
            <a:ext cx="8786813" cy="500062"/>
          </a:xfrm>
          <a:prstGeom prst="rect">
            <a:avLst/>
          </a:prstGeom>
          <a:noFill/>
          <a:ln>
            <a:noFill/>
          </a:ln>
          <a:effectLst>
            <a:outerShdw dist="1796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nSpc>
                <a:spcPct val="90000"/>
              </a:lnSpc>
              <a:spcBef>
                <a:spcPct val="20000"/>
              </a:spcBef>
            </a:pPr>
            <a:r>
              <a:rPr lang="tr-TR" altLang="tr-TR" sz="2400" b="1">
                <a:solidFill>
                  <a:srgbClr val="FF0000"/>
                </a:solidFill>
                <a:latin typeface="Comic Sans MS" panose="030F0702030302020204" pitchFamily="66" charset="0"/>
              </a:rPr>
              <a:t>Bitki Doku Kültürlerini Etkileyen Bitkisel Faktörler</a:t>
            </a:r>
            <a:endParaRPr lang="en-US" altLang="tr-TR" sz="2400" b="1">
              <a:solidFill>
                <a:srgbClr val="FF0000"/>
              </a:solidFill>
              <a:latin typeface="Comic Sans MS" panose="030F0702030302020204" pitchFamily="66" charset="0"/>
            </a:endParaRPr>
          </a:p>
        </p:txBody>
      </p:sp>
      <p:sp>
        <p:nvSpPr>
          <p:cNvPr id="9" name="Rectangle 8"/>
          <p:cNvSpPr>
            <a:spLocks noChangeArrowheads="1"/>
          </p:cNvSpPr>
          <p:nvPr/>
        </p:nvSpPr>
        <p:spPr bwMode="auto">
          <a:xfrm>
            <a:off x="1676401" y="1052513"/>
            <a:ext cx="8786813" cy="521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spcBef>
                <a:spcPct val="0"/>
              </a:spcBef>
              <a:spcAft>
                <a:spcPts val="1200"/>
              </a:spcAft>
              <a:buNone/>
            </a:pPr>
            <a:r>
              <a:rPr lang="tr-TR" altLang="tr-TR" sz="1800">
                <a:latin typeface="Comic Sans MS" panose="030F0702030302020204" pitchFamily="66" charset="0"/>
              </a:rPr>
              <a:t>Rejenerasyon kapasitesini etkileyen diğer bir faktör; kullanılan eksplantın yaşıdır. Genç dokularda hücre bölünmesi daha hızlı olduğundan, rejenerasyon kapasitesi daha yüksektir.</a:t>
            </a:r>
          </a:p>
          <a:p>
            <a:pPr algn="just">
              <a:spcBef>
                <a:spcPct val="0"/>
              </a:spcBef>
              <a:spcAft>
                <a:spcPts val="1200"/>
              </a:spcAft>
              <a:buNone/>
            </a:pPr>
            <a:r>
              <a:rPr lang="tr-TR" altLang="tr-TR" sz="1800">
                <a:latin typeface="Comic Sans MS" panose="030F0702030302020204" pitchFamily="66" charset="0"/>
              </a:rPr>
              <a:t>Eksplantın alındığı bitkilerin yetişme koşulları ve sağlık durumu da rejenerasyonu önemli ölçüde etkilemektedir. Bu açıdan eksplant kaynağı olarak kullanılan bitkilerin sıcaklık, ışık ve nemi kontrol altında tutulan iklim odalarında yetiştirilmesi, hastalık ve zararlılardan temiz olması gerekmektedir. Stres altındaki bitkilerden alınan eksplantlardan iyi bir rejenerasyon elde edilememektedir.</a:t>
            </a:r>
          </a:p>
          <a:p>
            <a:pPr algn="just">
              <a:spcBef>
                <a:spcPct val="0"/>
              </a:spcBef>
              <a:spcAft>
                <a:spcPts val="1200"/>
              </a:spcAft>
              <a:buNone/>
            </a:pPr>
            <a:r>
              <a:rPr lang="tr-TR" altLang="tr-TR" sz="1800">
                <a:latin typeface="Comic Sans MS" panose="030F0702030302020204" pitchFamily="66" charset="0"/>
              </a:rPr>
              <a:t>Eksplantın alındığı yer de rejenerasyon kapasitesini etkileyen bir faktördür. Nitekim, bitkinin genç ve fizyolojik olarak iyi durumda bulunan kısımlarından alınan eksplantlarda rejenerasyon kapasitesi daha yüksektir. Genç, yumuşak dokular </a:t>
            </a:r>
            <a:r>
              <a:rPr lang="tr-TR" altLang="tr-TR" sz="1800" i="1">
                <a:latin typeface="Comic Sans MS" panose="030F0702030302020204" pitchFamily="66" charset="0"/>
              </a:rPr>
              <a:t>in vitro</a:t>
            </a:r>
            <a:r>
              <a:rPr lang="tr-TR" altLang="tr-TR" sz="1800">
                <a:latin typeface="Comic Sans MS" panose="030F0702030302020204" pitchFamily="66" charset="0"/>
              </a:rPr>
              <a:t> kültür için daha uygundur. </a:t>
            </a:r>
          </a:p>
          <a:p>
            <a:pPr algn="just">
              <a:spcBef>
                <a:spcPct val="0"/>
              </a:spcBef>
              <a:spcAft>
                <a:spcPts val="1200"/>
              </a:spcAft>
              <a:buNone/>
            </a:pPr>
            <a:r>
              <a:rPr lang="tr-TR" altLang="tr-TR" sz="1800">
                <a:latin typeface="Comic Sans MS" panose="030F0702030302020204" pitchFamily="66" charset="0"/>
              </a:rPr>
              <a:t>Rejenerasyon kapasitesi eksplant büyüklüğüne göre oldukça değişmektedir. Eksplantlar bünyelerinde besin maddesi ve hormonları içerirler. Bu bakımdan alınacak eksplantın çok küçük olmaması rejenerasyon kapasitesinin daha yüksek olacağı anlamına gelir. </a:t>
            </a:r>
          </a:p>
        </p:txBody>
      </p:sp>
    </p:spTree>
    <p:extLst>
      <p:ext uri="{BB962C8B-B14F-4D97-AF65-F5344CB8AC3E}">
        <p14:creationId xmlns:p14="http://schemas.microsoft.com/office/powerpoint/2010/main" val="871652802"/>
      </p:ext>
    </p:extLst>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nodeType="with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box(out)">
                                      <p:cBhvr>
                                        <p:cTn id="7" dur="500"/>
                                        <p:tgtEl>
                                          <p:spTgt spid="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box(out)">
                                      <p:cBhvr>
                                        <p:cTn id="12" dur="500"/>
                                        <p:tgtEl>
                                          <p:spTgt spid="9">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32" fill="hold" nodeType="click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Effect transition="in" filter="box(out)">
                                      <p:cBhvr>
                                        <p:cTn id="17" dur="500"/>
                                        <p:tgtEl>
                                          <p:spTgt spid="9">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32" fill="hold" nodeType="clickEffect">
                                  <p:stCondLst>
                                    <p:cond delay="0"/>
                                  </p:stCondLst>
                                  <p:childTnLst>
                                    <p:set>
                                      <p:cBhvr>
                                        <p:cTn id="21" dur="1" fill="hold">
                                          <p:stCondLst>
                                            <p:cond delay="0"/>
                                          </p:stCondLst>
                                        </p:cTn>
                                        <p:tgtEl>
                                          <p:spTgt spid="9">
                                            <p:txEl>
                                              <p:pRg st="3" end="3"/>
                                            </p:txEl>
                                          </p:spTgt>
                                        </p:tgtEl>
                                        <p:attrNameLst>
                                          <p:attrName>style.visibility</p:attrName>
                                        </p:attrNameLst>
                                      </p:cBhvr>
                                      <p:to>
                                        <p:strVal val="visible"/>
                                      </p:to>
                                    </p:set>
                                    <p:animEffect transition="in" filter="box(out)">
                                      <p:cBhvr>
                                        <p:cTn id="22" dur="500"/>
                                        <p:tgtEl>
                                          <p:spTgt spid="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Sürgün Rejenerasyonu-5-1.jpg"/>
          <p:cNvPicPr>
            <a:picLocks noChangeAspect="1"/>
          </p:cNvPicPr>
          <p:nvPr/>
        </p:nvPicPr>
        <p:blipFill>
          <a:blip r:embed="rId2"/>
          <a:stretch>
            <a:fillRect/>
          </a:stretch>
        </p:blipFill>
        <p:spPr>
          <a:xfrm>
            <a:off x="4727576" y="2492376"/>
            <a:ext cx="2322513" cy="2627313"/>
          </a:xfrm>
          <a:prstGeom prst="rect">
            <a:avLst/>
          </a:prstGeom>
          <a:ln>
            <a:solidFill>
              <a:schemeClr val="tx1"/>
            </a:solidFill>
          </a:ln>
          <a:effectLst>
            <a:outerShdw blurRad="50800" dist="38100" dir="2700000" algn="tl" rotWithShape="0">
              <a:prstClr val="black">
                <a:alpha val="40000"/>
              </a:prstClr>
            </a:outerShdw>
          </a:effectLst>
        </p:spPr>
      </p:pic>
      <p:sp>
        <p:nvSpPr>
          <p:cNvPr id="29699" name="Rectangle 4"/>
          <p:cNvSpPr>
            <a:spLocks noChangeArrowheads="1"/>
          </p:cNvSpPr>
          <p:nvPr/>
        </p:nvSpPr>
        <p:spPr bwMode="auto">
          <a:xfrm>
            <a:off x="1676401" y="1052513"/>
            <a:ext cx="8786813"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spcBef>
                <a:spcPct val="0"/>
              </a:spcBef>
              <a:spcAft>
                <a:spcPts val="1200"/>
              </a:spcAft>
              <a:buNone/>
            </a:pPr>
            <a:r>
              <a:rPr lang="tr-TR" altLang="tr-TR" sz="1800">
                <a:latin typeface="Comic Sans MS" panose="030F0702030302020204" pitchFamily="66" charset="0"/>
              </a:rPr>
              <a:t>Bitki doku kültürü çalışmalarında, adventif sürgün rejenerasyon frekansının artırılması için büyüme ortamına katılan bitki büyüme düzenleyicilerinin (oksin ve sitokininler) kombinasyon ve konsantrasyonları ile üzerinde çalışılan bitki için uygun eksplant tipinin belirlenmesi önerilmektedir.</a:t>
            </a:r>
          </a:p>
        </p:txBody>
      </p:sp>
      <p:sp>
        <p:nvSpPr>
          <p:cNvPr id="6" name="Line 7"/>
          <p:cNvSpPr>
            <a:spLocks noChangeShapeType="1"/>
          </p:cNvSpPr>
          <p:nvPr/>
        </p:nvSpPr>
        <p:spPr bwMode="auto">
          <a:xfrm>
            <a:off x="1785939" y="788988"/>
            <a:ext cx="8569325" cy="0"/>
          </a:xfrm>
          <a:prstGeom prst="line">
            <a:avLst/>
          </a:prstGeom>
          <a:noFill/>
          <a:ln w="38100">
            <a:solidFill>
              <a:srgbClr val="FF0000"/>
            </a:solidFill>
            <a:round/>
            <a:headEnd/>
            <a:tailEnd/>
          </a:ln>
          <a:effectLst>
            <a:outerShdw dist="35921" dir="2700000" algn="ctr" rotWithShape="0">
              <a:schemeClr val="bg2"/>
            </a:outerShdw>
          </a:effectLst>
        </p:spPr>
        <p:txBody>
          <a:bodyPr/>
          <a:lstStyle/>
          <a:p>
            <a:pPr eaLnBrk="1" hangingPunct="1">
              <a:defRPr/>
            </a:pPr>
            <a:endParaRPr lang="tr-TR">
              <a:ln>
                <a:solidFill>
                  <a:schemeClr val="accent6"/>
                </a:solidFill>
              </a:ln>
              <a:latin typeface="Arial" charset="0"/>
            </a:endParaRPr>
          </a:p>
        </p:txBody>
      </p:sp>
      <p:sp>
        <p:nvSpPr>
          <p:cNvPr id="29701" name="Rectangle 3"/>
          <p:cNvSpPr txBox="1">
            <a:spLocks noChangeArrowheads="1"/>
          </p:cNvSpPr>
          <p:nvPr/>
        </p:nvSpPr>
        <p:spPr bwMode="auto">
          <a:xfrm>
            <a:off x="1666876" y="319088"/>
            <a:ext cx="8786813" cy="500062"/>
          </a:xfrm>
          <a:prstGeom prst="rect">
            <a:avLst/>
          </a:prstGeom>
          <a:noFill/>
          <a:ln>
            <a:noFill/>
          </a:ln>
          <a:effectLst>
            <a:outerShdw dist="1796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nSpc>
                <a:spcPct val="90000"/>
              </a:lnSpc>
              <a:spcBef>
                <a:spcPct val="20000"/>
              </a:spcBef>
            </a:pPr>
            <a:r>
              <a:rPr lang="tr-TR" altLang="tr-TR" sz="2400" b="1">
                <a:solidFill>
                  <a:srgbClr val="FF0000"/>
                </a:solidFill>
                <a:latin typeface="Comic Sans MS" panose="030F0702030302020204" pitchFamily="66" charset="0"/>
              </a:rPr>
              <a:t>Adventif Sürgün Rejenerasyon Frekansının Artırılması</a:t>
            </a:r>
            <a:endParaRPr lang="en-US" altLang="tr-TR" sz="2400" b="1">
              <a:solidFill>
                <a:srgbClr val="FF0000"/>
              </a:solidFill>
              <a:latin typeface="Comic Sans MS" panose="030F0702030302020204" pitchFamily="66" charset="0"/>
            </a:endParaRPr>
          </a:p>
        </p:txBody>
      </p:sp>
    </p:spTree>
    <p:extLst>
      <p:ext uri="{BB962C8B-B14F-4D97-AF65-F5344CB8AC3E}">
        <p14:creationId xmlns:p14="http://schemas.microsoft.com/office/powerpoint/2010/main" val="3950412049"/>
      </p:ext>
    </p:extLst>
  </p:cSld>
  <p:clrMapOvr>
    <a:masterClrMapping/>
  </p:clrMapOvr>
  <p:transition>
    <p:zoom/>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Line 7"/>
          <p:cNvSpPr>
            <a:spLocks noChangeShapeType="1"/>
          </p:cNvSpPr>
          <p:nvPr/>
        </p:nvSpPr>
        <p:spPr bwMode="auto">
          <a:xfrm flipV="1">
            <a:off x="1790701" y="981076"/>
            <a:ext cx="7561263" cy="3175"/>
          </a:xfrm>
          <a:prstGeom prst="line">
            <a:avLst/>
          </a:prstGeom>
          <a:noFill/>
          <a:ln w="38100">
            <a:solidFill>
              <a:srgbClr val="FF3300"/>
            </a:solidFill>
            <a:round/>
            <a:headEnd/>
            <a:tailEnd/>
          </a:ln>
          <a:effectLst>
            <a:outerShdw blurRad="50800" dist="38100" dir="2700000" algn="tl" rotWithShape="0">
              <a:prstClr val="black">
                <a:alpha val="40000"/>
              </a:prstClr>
            </a:outerShdw>
          </a:effectLst>
        </p:spPr>
        <p:txBody>
          <a:bodyPr/>
          <a:lstStyle/>
          <a:p>
            <a:pPr eaLnBrk="1" hangingPunct="1">
              <a:defRPr/>
            </a:pPr>
            <a:endParaRPr lang="tr-TR">
              <a:ln>
                <a:solidFill>
                  <a:schemeClr val="accent6"/>
                </a:solidFill>
              </a:ln>
              <a:latin typeface="Arial" charset="0"/>
            </a:endParaRPr>
          </a:p>
        </p:txBody>
      </p:sp>
      <p:sp>
        <p:nvSpPr>
          <p:cNvPr id="30723" name="Rectangle 3"/>
          <p:cNvSpPr txBox="1">
            <a:spLocks noChangeArrowheads="1"/>
          </p:cNvSpPr>
          <p:nvPr/>
        </p:nvSpPr>
        <p:spPr bwMode="auto">
          <a:xfrm>
            <a:off x="1703388" y="504825"/>
            <a:ext cx="8208962" cy="547688"/>
          </a:xfrm>
          <a:prstGeom prst="rect">
            <a:avLst/>
          </a:prstGeom>
          <a:noFill/>
          <a:ln>
            <a:noFill/>
          </a:ln>
          <a:effectLst>
            <a:outerShdw dist="1796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90000"/>
              </a:lnSpc>
              <a:spcBef>
                <a:spcPct val="20000"/>
              </a:spcBef>
            </a:pPr>
            <a:r>
              <a:rPr lang="tr-TR" altLang="tr-TR" sz="3000">
                <a:solidFill>
                  <a:srgbClr val="FF0000"/>
                </a:solidFill>
                <a:latin typeface="Comic Sans MS" panose="030F0702030302020204" pitchFamily="66" charset="0"/>
              </a:rPr>
              <a:t>Eksplantlar Arası Rekabet – Rejenerasyon</a:t>
            </a:r>
            <a:endParaRPr lang="en-US" altLang="tr-TR" sz="3000">
              <a:solidFill>
                <a:srgbClr val="FF0000"/>
              </a:solidFill>
              <a:latin typeface="Comic Sans MS" panose="030F0702030302020204" pitchFamily="66" charset="0"/>
            </a:endParaRPr>
          </a:p>
        </p:txBody>
      </p:sp>
      <p:grpSp>
        <p:nvGrpSpPr>
          <p:cNvPr id="2" name="Group 24"/>
          <p:cNvGrpSpPr>
            <a:grpSpLocks/>
          </p:cNvGrpSpPr>
          <p:nvPr/>
        </p:nvGrpSpPr>
        <p:grpSpPr bwMode="auto">
          <a:xfrm>
            <a:off x="1703389" y="4184650"/>
            <a:ext cx="8778875" cy="1873250"/>
            <a:chOff x="178946" y="4184015"/>
            <a:chExt cx="8779317" cy="1873781"/>
          </a:xfrm>
        </p:grpSpPr>
        <p:pic>
          <p:nvPicPr>
            <p:cNvPr id="14" name="Picture 13" descr="Madaras 6. hafta 2.0 x 2.0 cm.jpg"/>
            <p:cNvPicPr>
              <a:picLocks noChangeAspect="1"/>
            </p:cNvPicPr>
            <p:nvPr/>
          </p:nvPicPr>
          <p:blipFill>
            <a:blip r:embed="rId2"/>
            <a:stretch>
              <a:fillRect/>
            </a:stretch>
          </p:blipFill>
          <p:spPr>
            <a:xfrm>
              <a:off x="6875358" y="4184015"/>
              <a:ext cx="2082905" cy="1873781"/>
            </a:xfrm>
            <a:prstGeom prst="rect">
              <a:avLst/>
            </a:prstGeom>
            <a:ln>
              <a:solidFill>
                <a:schemeClr val="tx1"/>
              </a:solidFill>
            </a:ln>
            <a:effectLst>
              <a:outerShdw blurRad="50800" dist="38100" dir="2700000" algn="tl" rotWithShape="0">
                <a:prstClr val="black">
                  <a:alpha val="40000"/>
                </a:prstClr>
              </a:outerShdw>
            </a:effectLst>
          </p:spPr>
        </p:pic>
        <p:grpSp>
          <p:nvGrpSpPr>
            <p:cNvPr id="30730" name="Group 23"/>
            <p:cNvGrpSpPr>
              <a:grpSpLocks/>
            </p:cNvGrpSpPr>
            <p:nvPr/>
          </p:nvGrpSpPr>
          <p:grpSpPr bwMode="auto">
            <a:xfrm>
              <a:off x="178946" y="4184015"/>
              <a:ext cx="6553530" cy="1873781"/>
              <a:chOff x="178946" y="4184015"/>
              <a:chExt cx="6553530" cy="1873781"/>
            </a:xfrm>
          </p:grpSpPr>
          <p:pic>
            <p:nvPicPr>
              <p:cNvPr id="9" name="Picture 8" descr="Madaras 6. hafta 0.5 x 0.5 cm.jpg"/>
              <p:cNvPicPr>
                <a:picLocks noChangeAspect="1"/>
              </p:cNvPicPr>
              <p:nvPr/>
            </p:nvPicPr>
            <p:blipFill>
              <a:blip r:embed="rId3"/>
              <a:stretch>
                <a:fillRect/>
              </a:stretch>
            </p:blipFill>
            <p:spPr>
              <a:xfrm>
                <a:off x="178946" y="4184015"/>
                <a:ext cx="2079730" cy="1873781"/>
              </a:xfrm>
              <a:prstGeom prst="rect">
                <a:avLst/>
              </a:prstGeom>
              <a:ln>
                <a:solidFill>
                  <a:schemeClr val="tx1"/>
                </a:solidFill>
              </a:ln>
              <a:effectLst>
                <a:outerShdw blurRad="50800" dist="38100" dir="2700000" algn="tl" rotWithShape="0">
                  <a:prstClr val="black">
                    <a:alpha val="40000"/>
                  </a:prstClr>
                </a:outerShdw>
              </a:effectLst>
            </p:spPr>
          </p:pic>
          <p:pic>
            <p:nvPicPr>
              <p:cNvPr id="12" name="Picture 11" descr="Madaras 6. hafta 1.0 x 1.0 cm.jpg"/>
              <p:cNvPicPr>
                <a:picLocks noChangeAspect="1"/>
              </p:cNvPicPr>
              <p:nvPr/>
            </p:nvPicPr>
            <p:blipFill>
              <a:blip r:embed="rId4"/>
              <a:stretch>
                <a:fillRect/>
              </a:stretch>
            </p:blipFill>
            <p:spPr>
              <a:xfrm>
                <a:off x="2411083" y="4184015"/>
                <a:ext cx="2079730" cy="1873781"/>
              </a:xfrm>
              <a:prstGeom prst="rect">
                <a:avLst/>
              </a:prstGeom>
              <a:ln>
                <a:solidFill>
                  <a:schemeClr val="tx1"/>
                </a:solidFill>
              </a:ln>
              <a:effectLst>
                <a:outerShdw blurRad="50800" dist="38100" dir="2700000" algn="tl" rotWithShape="0">
                  <a:prstClr val="black">
                    <a:alpha val="40000"/>
                  </a:prstClr>
                </a:outerShdw>
              </a:effectLst>
            </p:spPr>
          </p:pic>
          <p:pic>
            <p:nvPicPr>
              <p:cNvPr id="13" name="Picture 12" descr="Madaras 6. hafta 1.5 x 1.5 cm.jpg"/>
              <p:cNvPicPr>
                <a:picLocks noChangeAspect="1"/>
              </p:cNvPicPr>
              <p:nvPr/>
            </p:nvPicPr>
            <p:blipFill>
              <a:blip r:embed="rId5"/>
              <a:stretch>
                <a:fillRect/>
              </a:stretch>
            </p:blipFill>
            <p:spPr>
              <a:xfrm>
                <a:off x="4651158" y="4184015"/>
                <a:ext cx="2081318" cy="1873781"/>
              </a:xfrm>
              <a:prstGeom prst="rect">
                <a:avLst/>
              </a:prstGeom>
              <a:ln>
                <a:solidFill>
                  <a:schemeClr val="tx1"/>
                </a:solidFill>
              </a:ln>
              <a:effectLst>
                <a:outerShdw blurRad="50800" dist="38100" dir="2700000" algn="tl" rotWithShape="0">
                  <a:prstClr val="black">
                    <a:alpha val="40000"/>
                  </a:prstClr>
                </a:outerShdw>
              </a:effectLst>
            </p:spPr>
          </p:pic>
        </p:grpSp>
      </p:grpSp>
      <p:pic>
        <p:nvPicPr>
          <p:cNvPr id="15" name="Picture 14" descr="Madaras 0.5-1.0-1.5-2.0 cm.JPG"/>
          <p:cNvPicPr>
            <a:picLocks noChangeAspect="1"/>
          </p:cNvPicPr>
          <p:nvPr/>
        </p:nvPicPr>
        <p:blipFill>
          <a:blip r:embed="rId6"/>
          <a:stretch>
            <a:fillRect/>
          </a:stretch>
        </p:blipFill>
        <p:spPr bwMode="auto">
          <a:xfrm>
            <a:off x="2605089" y="1700213"/>
            <a:ext cx="3203575" cy="1801812"/>
          </a:xfrm>
          <a:prstGeom prst="rect">
            <a:avLst/>
          </a:prstGeom>
          <a:ln>
            <a:solidFill>
              <a:schemeClr val="tx1"/>
            </a:solidFill>
          </a:ln>
          <a:effectLst>
            <a:outerShdw blurRad="50800" dist="38100" dir="2700000" algn="tl" rotWithShape="0">
              <a:prstClr val="black">
                <a:alpha val="40000"/>
              </a:prstClr>
            </a:outerShdw>
          </a:effectLst>
        </p:spPr>
      </p:pic>
      <p:grpSp>
        <p:nvGrpSpPr>
          <p:cNvPr id="4" name="Group 12"/>
          <p:cNvGrpSpPr>
            <a:grpSpLocks/>
          </p:cNvGrpSpPr>
          <p:nvPr/>
        </p:nvGrpSpPr>
        <p:grpSpPr bwMode="auto">
          <a:xfrm>
            <a:off x="6672263" y="1341439"/>
            <a:ext cx="1420812" cy="2902433"/>
            <a:chOff x="5940152" y="1556792"/>
            <a:chExt cx="2574032" cy="4139474"/>
          </a:xfrm>
        </p:grpSpPr>
        <p:pic>
          <p:nvPicPr>
            <p:cNvPr id="19" name="Picture 18" descr="Figure 4..jpg"/>
            <p:cNvPicPr>
              <a:picLocks noChangeAspect="1"/>
            </p:cNvPicPr>
            <p:nvPr/>
          </p:nvPicPr>
          <p:blipFill>
            <a:blip r:embed="rId7"/>
            <a:stretch>
              <a:fillRect/>
            </a:stretch>
          </p:blipFill>
          <p:spPr>
            <a:xfrm>
              <a:off x="6000547" y="1556792"/>
              <a:ext cx="2458993" cy="3706341"/>
            </a:xfrm>
            <a:prstGeom prst="rect">
              <a:avLst/>
            </a:prstGeom>
            <a:ln>
              <a:solidFill>
                <a:schemeClr val="tx1"/>
              </a:solidFill>
            </a:ln>
            <a:effectLst>
              <a:outerShdw blurRad="50800" dist="38100" dir="2700000" algn="tl" rotWithShape="0">
                <a:prstClr val="black">
                  <a:alpha val="40000"/>
                </a:prstClr>
              </a:outerShdw>
            </a:effectLst>
          </p:spPr>
        </p:pic>
        <p:sp>
          <p:nvSpPr>
            <p:cNvPr id="30728" name="Rectangle 11"/>
            <p:cNvSpPr>
              <a:spLocks noChangeArrowheads="1"/>
            </p:cNvSpPr>
            <p:nvPr/>
          </p:nvSpPr>
          <p:spPr bwMode="auto">
            <a:xfrm>
              <a:off x="5940152" y="5301208"/>
              <a:ext cx="2574032" cy="3950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0"/>
                </a:spcBef>
                <a:buFontTx/>
                <a:buNone/>
              </a:pPr>
              <a:endParaRPr lang="tr-TR" altLang="tr-TR" sz="1200">
                <a:latin typeface="Comic Sans MS" panose="030F0702030302020204" pitchFamily="66" charset="0"/>
              </a:endParaRPr>
            </a:p>
          </p:txBody>
        </p:sp>
      </p:grpSp>
    </p:spTree>
    <p:extLst>
      <p:ext uri="{BB962C8B-B14F-4D97-AF65-F5344CB8AC3E}">
        <p14:creationId xmlns:p14="http://schemas.microsoft.com/office/powerpoint/2010/main" val="63334683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out)">
                                      <p:cBhvr>
                                        <p:cTn id="7" dur="500"/>
                                        <p:tgtEl>
                                          <p:spTgt spid="2"/>
                                        </p:tgtEl>
                                      </p:cBhvr>
                                    </p:animEffect>
                                  </p:childTnLst>
                                </p:cTn>
                              </p:par>
                              <p:par>
                                <p:cTn id="8" presetID="4" presetClass="entr" presetSubtype="32"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ox(out)">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Line 7"/>
          <p:cNvSpPr>
            <a:spLocks noChangeShapeType="1"/>
          </p:cNvSpPr>
          <p:nvPr/>
        </p:nvSpPr>
        <p:spPr bwMode="auto">
          <a:xfrm>
            <a:off x="1785939" y="788988"/>
            <a:ext cx="8569325" cy="0"/>
          </a:xfrm>
          <a:prstGeom prst="line">
            <a:avLst/>
          </a:prstGeom>
          <a:noFill/>
          <a:ln w="38100">
            <a:solidFill>
              <a:srgbClr val="FF0000"/>
            </a:solidFill>
            <a:round/>
            <a:headEnd/>
            <a:tailEnd/>
          </a:ln>
          <a:effectLst>
            <a:outerShdw dist="35921" dir="2700000" algn="ctr" rotWithShape="0">
              <a:schemeClr val="bg2"/>
            </a:outerShdw>
          </a:effectLst>
        </p:spPr>
        <p:txBody>
          <a:bodyPr/>
          <a:lstStyle/>
          <a:p>
            <a:pPr eaLnBrk="1" hangingPunct="1">
              <a:defRPr/>
            </a:pPr>
            <a:endParaRPr lang="tr-TR">
              <a:ln>
                <a:solidFill>
                  <a:schemeClr val="accent6"/>
                </a:solidFill>
              </a:ln>
              <a:latin typeface="Arial" charset="0"/>
            </a:endParaRPr>
          </a:p>
        </p:txBody>
      </p:sp>
      <p:sp>
        <p:nvSpPr>
          <p:cNvPr id="31747" name="Rectangle 3"/>
          <p:cNvSpPr txBox="1">
            <a:spLocks noChangeArrowheads="1"/>
          </p:cNvSpPr>
          <p:nvPr/>
        </p:nvSpPr>
        <p:spPr bwMode="auto">
          <a:xfrm>
            <a:off x="1666876" y="319088"/>
            <a:ext cx="8786813" cy="500062"/>
          </a:xfrm>
          <a:prstGeom prst="rect">
            <a:avLst/>
          </a:prstGeom>
          <a:noFill/>
          <a:ln>
            <a:noFill/>
          </a:ln>
          <a:effectLst>
            <a:outerShdw dist="1796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nSpc>
                <a:spcPct val="90000"/>
              </a:lnSpc>
              <a:spcBef>
                <a:spcPct val="20000"/>
              </a:spcBef>
            </a:pPr>
            <a:r>
              <a:rPr lang="tr-TR" altLang="tr-TR" sz="2400" b="1">
                <a:solidFill>
                  <a:srgbClr val="FF0000"/>
                </a:solidFill>
                <a:latin typeface="Comic Sans MS" panose="030F0702030302020204" pitchFamily="66" charset="0"/>
              </a:rPr>
              <a:t>Bitki Doku Kültürlerini Etkileyen Fiziksel Faktörler</a:t>
            </a:r>
            <a:endParaRPr lang="en-US" altLang="tr-TR" sz="2400" b="1">
              <a:solidFill>
                <a:srgbClr val="FF0000"/>
              </a:solidFill>
              <a:latin typeface="Comic Sans MS" panose="030F0702030302020204" pitchFamily="66" charset="0"/>
            </a:endParaRPr>
          </a:p>
        </p:txBody>
      </p:sp>
      <p:sp>
        <p:nvSpPr>
          <p:cNvPr id="9" name="Rectangle 8"/>
          <p:cNvSpPr>
            <a:spLocks noChangeArrowheads="1"/>
          </p:cNvSpPr>
          <p:nvPr/>
        </p:nvSpPr>
        <p:spPr bwMode="auto">
          <a:xfrm>
            <a:off x="1676401" y="1052514"/>
            <a:ext cx="8786813" cy="4516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spcBef>
                <a:spcPct val="0"/>
              </a:spcBef>
              <a:spcAft>
                <a:spcPts val="1200"/>
              </a:spcAft>
              <a:buNone/>
            </a:pPr>
            <a:r>
              <a:rPr lang="tr-TR" altLang="tr-TR" sz="1800">
                <a:latin typeface="Comic Sans MS" panose="030F0702030302020204" pitchFamily="66" charset="0"/>
              </a:rPr>
              <a:t>Hiç kuşkusuz rejenerasyon kapasitesini etkileyen fiziksel faktörlerin başında besin ortamı ve içeriği gelir. Farklı cins ve türlere ait bitkilerin hücre, doku ve organlarının gelişmesini sağlayacak tek bir besin ortamı yoktur. Kullanılan bitkiye ait en uygun besin ortamı ancak araştırmalarla belirlenebilir. </a:t>
            </a:r>
            <a:r>
              <a:rPr lang="tr-TR" altLang="tr-TR" sz="1800" i="1">
                <a:latin typeface="Comic Sans MS" panose="030F0702030302020204" pitchFamily="66" charset="0"/>
              </a:rPr>
              <a:t>In vitro</a:t>
            </a:r>
            <a:r>
              <a:rPr lang="tr-TR" altLang="tr-TR" sz="1800">
                <a:latin typeface="Comic Sans MS" panose="030F0702030302020204" pitchFamily="66" charset="0"/>
              </a:rPr>
              <a:t> kültürde kullanılan temel besin ortamı; su, makro ve mikro besin elementleri, şeker ve bitki büyüme düzenleyicilerini (oksin ve sitokinin) içerir. Bunlardan birinin eksikliği durumunda eksplant gelişemez ve bir süre sonra ölür. Bununla birlikte, temel besin ortamında yer alan makro ve mikro besin elementleri, şeker ve bitki büyüme düzenleyicilerinin oranı bitki türlerine göre farklılık gösterebilir. Bazı bitki türlerinde ise, bunlara ek olarak besin ortamına bazı maddelerin eklenmesi gerekebilir.</a:t>
            </a:r>
          </a:p>
          <a:p>
            <a:pPr algn="just">
              <a:spcBef>
                <a:spcPct val="0"/>
              </a:spcBef>
              <a:spcAft>
                <a:spcPts val="1200"/>
              </a:spcAft>
              <a:buNone/>
            </a:pPr>
            <a:r>
              <a:rPr lang="tr-TR" altLang="tr-TR" sz="1800">
                <a:latin typeface="Comic Sans MS" panose="030F0702030302020204" pitchFamily="66" charset="0"/>
              </a:rPr>
              <a:t>Besin ortamının pH değeri de rejenerasyon üzerinde etkili bir unsurdur. </a:t>
            </a:r>
            <a:r>
              <a:rPr lang="tr-TR" altLang="tr-TR" sz="1800" i="1">
                <a:latin typeface="Comic Sans MS" panose="030F0702030302020204" pitchFamily="66" charset="0"/>
              </a:rPr>
              <a:t>In vitro</a:t>
            </a:r>
            <a:r>
              <a:rPr lang="tr-TR" altLang="tr-TR" sz="1800">
                <a:latin typeface="Comic Sans MS" panose="030F0702030302020204" pitchFamily="66" charset="0"/>
              </a:rPr>
              <a:t> kültürde bitkilere göre değişmekle birlikte, 5-6.5 (genelde 5.8 civarında) arasında bir pH değeri istenmektedir. pH’nın bu değerlerin altında ya da üstünde olması eksplant gelişimini durdurmaktadır.</a:t>
            </a:r>
          </a:p>
        </p:txBody>
      </p:sp>
    </p:spTree>
    <p:extLst>
      <p:ext uri="{BB962C8B-B14F-4D97-AF65-F5344CB8AC3E}">
        <p14:creationId xmlns:p14="http://schemas.microsoft.com/office/powerpoint/2010/main" val="2146329573"/>
      </p:ext>
    </p:extLst>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nodeType="with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box(out)">
                                      <p:cBhvr>
                                        <p:cTn id="7" dur="500"/>
                                        <p:tgtEl>
                                          <p:spTgt spid="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box(out)">
                                      <p:cBhvr>
                                        <p:cTn id="12" dur="500"/>
                                        <p:tgtEl>
                                          <p:spTgt spid="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Line 7"/>
          <p:cNvSpPr>
            <a:spLocks noChangeShapeType="1"/>
          </p:cNvSpPr>
          <p:nvPr/>
        </p:nvSpPr>
        <p:spPr bwMode="auto">
          <a:xfrm>
            <a:off x="1785939" y="788988"/>
            <a:ext cx="8569325" cy="0"/>
          </a:xfrm>
          <a:prstGeom prst="line">
            <a:avLst/>
          </a:prstGeom>
          <a:noFill/>
          <a:ln w="38100">
            <a:solidFill>
              <a:srgbClr val="FF0000"/>
            </a:solidFill>
            <a:round/>
            <a:headEnd/>
            <a:tailEnd/>
          </a:ln>
          <a:effectLst>
            <a:outerShdw dist="35921" dir="2700000" algn="ctr" rotWithShape="0">
              <a:schemeClr val="bg2"/>
            </a:outerShdw>
          </a:effectLst>
        </p:spPr>
        <p:txBody>
          <a:bodyPr/>
          <a:lstStyle/>
          <a:p>
            <a:pPr eaLnBrk="1" hangingPunct="1">
              <a:defRPr/>
            </a:pPr>
            <a:endParaRPr lang="tr-TR">
              <a:ln>
                <a:solidFill>
                  <a:schemeClr val="accent6"/>
                </a:solidFill>
              </a:ln>
              <a:latin typeface="Arial" charset="0"/>
            </a:endParaRPr>
          </a:p>
        </p:txBody>
      </p:sp>
      <p:sp>
        <p:nvSpPr>
          <p:cNvPr id="32771" name="Rectangle 3"/>
          <p:cNvSpPr txBox="1">
            <a:spLocks noChangeArrowheads="1"/>
          </p:cNvSpPr>
          <p:nvPr/>
        </p:nvSpPr>
        <p:spPr bwMode="auto">
          <a:xfrm>
            <a:off x="1666876" y="319088"/>
            <a:ext cx="8786813" cy="500062"/>
          </a:xfrm>
          <a:prstGeom prst="rect">
            <a:avLst/>
          </a:prstGeom>
          <a:noFill/>
          <a:ln>
            <a:noFill/>
          </a:ln>
          <a:effectLst>
            <a:outerShdw dist="1796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nSpc>
                <a:spcPct val="90000"/>
              </a:lnSpc>
              <a:spcBef>
                <a:spcPct val="20000"/>
              </a:spcBef>
            </a:pPr>
            <a:r>
              <a:rPr lang="tr-TR" altLang="tr-TR" sz="2400" b="1">
                <a:solidFill>
                  <a:srgbClr val="FF0000"/>
                </a:solidFill>
                <a:latin typeface="Comic Sans MS" panose="030F0702030302020204" pitchFamily="66" charset="0"/>
              </a:rPr>
              <a:t>Bitki Doku Kültürlerini Etkileyen Fiziksel Faktörler</a:t>
            </a:r>
            <a:endParaRPr lang="en-US" altLang="tr-TR" sz="2400" b="1">
              <a:solidFill>
                <a:srgbClr val="FF0000"/>
              </a:solidFill>
              <a:latin typeface="Comic Sans MS" panose="030F0702030302020204" pitchFamily="66" charset="0"/>
            </a:endParaRPr>
          </a:p>
        </p:txBody>
      </p:sp>
      <p:sp>
        <p:nvSpPr>
          <p:cNvPr id="9" name="Rectangle 8"/>
          <p:cNvSpPr>
            <a:spLocks noChangeArrowheads="1"/>
          </p:cNvSpPr>
          <p:nvPr/>
        </p:nvSpPr>
        <p:spPr bwMode="auto">
          <a:xfrm>
            <a:off x="1676401" y="1052514"/>
            <a:ext cx="8786813" cy="436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spcBef>
                <a:spcPct val="0"/>
              </a:spcBef>
              <a:spcAft>
                <a:spcPts val="1200"/>
              </a:spcAft>
              <a:buNone/>
            </a:pPr>
            <a:r>
              <a:rPr lang="tr-TR" altLang="tr-TR" sz="1800">
                <a:latin typeface="Comic Sans MS" panose="030F0702030302020204" pitchFamily="66" charset="0"/>
              </a:rPr>
              <a:t>Eksplantların kültürden önce steril edilmesi rejenerasyon kabiliyetini etkileyen önemli faktörlerden biridir. Bitki türlerine göre eksplantların sterilizasyonunda kullanılan dezenfektan dozu ve sterilizasyon süresi farklılık göstermektedir. Bununla birlikte, sterilizasyonda kullanılan dezenfektan ile eksplantın teması, rejenerasyon kapasitesini az ya da çok düşürmektedir. Bu nedenle, kullanılacak eksplantın steril olarak yetiştirilen fidelerden alınması rejenerasyon kapasitesini artıracaktır. </a:t>
            </a:r>
          </a:p>
          <a:p>
            <a:pPr algn="just">
              <a:spcBef>
                <a:spcPct val="0"/>
              </a:spcBef>
              <a:spcAft>
                <a:spcPts val="1200"/>
              </a:spcAft>
              <a:buNone/>
            </a:pPr>
            <a:r>
              <a:rPr lang="tr-TR" altLang="tr-TR" sz="1800">
                <a:latin typeface="Comic Sans MS" panose="030F0702030302020204" pitchFamily="66" charset="0"/>
              </a:rPr>
              <a:t>Rejenerasyon kapasitesini etkileyen diğer bir faktör de; eksplantın kültürden sonra gelişmeye bırakıldığı ortamın ışık ve sıcaklık değerleridir. Aydınlanma güneş ışığına en yakın ışığı veren floresan lambalarla sağlanır. Bitki türlerinin ihtiyaç duyduğu ışık miktarı ve süresi farklı olabilmektedir. Işık miktarı 1000-10.000 lüx arasında değişirken, ışıklanma süresi 16 saat olarak uygulanır. Sıcaklık, bitkinin ihtiyaç duyduğu miktardan en fazla </a:t>
            </a:r>
            <a:r>
              <a:rPr lang="tr-TR" altLang="tr-TR" sz="1800">
                <a:latin typeface="Comic Sans MS" panose="030F0702030302020204" pitchFamily="66" charset="0"/>
                <a:sym typeface="Symbol" panose="05050102010706020507" pitchFamily="18" charset="2"/>
              </a:rPr>
              <a:t></a:t>
            </a:r>
            <a:r>
              <a:rPr lang="tr-TR" altLang="tr-TR" sz="1800">
                <a:latin typeface="Comic Sans MS" panose="030F0702030302020204" pitchFamily="66" charset="0"/>
              </a:rPr>
              <a:t>1</a:t>
            </a:r>
            <a:r>
              <a:rPr lang="tr-TR" altLang="tr-TR" sz="1800">
                <a:latin typeface="Comic Sans MS" panose="030F0702030302020204" pitchFamily="66" charset="0"/>
                <a:sym typeface="Symbol" panose="05050102010706020507" pitchFamily="18" charset="2"/>
              </a:rPr>
              <a:t></a:t>
            </a:r>
            <a:r>
              <a:rPr lang="tr-TR" altLang="tr-TR" sz="1800">
                <a:latin typeface="Comic Sans MS" panose="030F0702030302020204" pitchFamily="66" charset="0"/>
              </a:rPr>
              <a:t>C fark edebilir. Sıcaklığın devamlı olarak yükselip düşmesi eksplantları strese soktuğundan, rejenerasyon kapasitesi düşmektedir. </a:t>
            </a:r>
          </a:p>
        </p:txBody>
      </p:sp>
    </p:spTree>
    <p:extLst>
      <p:ext uri="{BB962C8B-B14F-4D97-AF65-F5344CB8AC3E}">
        <p14:creationId xmlns:p14="http://schemas.microsoft.com/office/powerpoint/2010/main" val="3126267111"/>
      </p:ext>
    </p:extLst>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nodeType="with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box(out)">
                                      <p:cBhvr>
                                        <p:cTn id="7" dur="500"/>
                                        <p:tgtEl>
                                          <p:spTgt spid="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box(out)">
                                      <p:cBhvr>
                                        <p:cTn id="12" dur="500"/>
                                        <p:tgtEl>
                                          <p:spTgt spid="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Line 7"/>
          <p:cNvSpPr>
            <a:spLocks noChangeShapeType="1"/>
          </p:cNvSpPr>
          <p:nvPr/>
        </p:nvSpPr>
        <p:spPr bwMode="auto">
          <a:xfrm>
            <a:off x="1785939" y="788988"/>
            <a:ext cx="8569325" cy="0"/>
          </a:xfrm>
          <a:prstGeom prst="line">
            <a:avLst/>
          </a:prstGeom>
          <a:noFill/>
          <a:ln w="38100">
            <a:solidFill>
              <a:srgbClr val="FF0000"/>
            </a:solidFill>
            <a:round/>
            <a:headEnd/>
            <a:tailEnd/>
          </a:ln>
          <a:effectLst>
            <a:outerShdw dist="35921" dir="2700000" algn="ctr" rotWithShape="0">
              <a:schemeClr val="bg2"/>
            </a:outerShdw>
          </a:effectLst>
        </p:spPr>
        <p:txBody>
          <a:bodyPr/>
          <a:lstStyle/>
          <a:p>
            <a:pPr eaLnBrk="1" hangingPunct="1">
              <a:defRPr/>
            </a:pPr>
            <a:endParaRPr lang="tr-TR">
              <a:ln>
                <a:solidFill>
                  <a:schemeClr val="accent6"/>
                </a:solidFill>
              </a:ln>
              <a:latin typeface="Arial" charset="0"/>
            </a:endParaRPr>
          </a:p>
        </p:txBody>
      </p:sp>
      <p:sp>
        <p:nvSpPr>
          <p:cNvPr id="33795" name="Rectangle 3"/>
          <p:cNvSpPr txBox="1">
            <a:spLocks noChangeArrowheads="1"/>
          </p:cNvSpPr>
          <p:nvPr/>
        </p:nvSpPr>
        <p:spPr bwMode="auto">
          <a:xfrm>
            <a:off x="1666876" y="319088"/>
            <a:ext cx="8786813" cy="500062"/>
          </a:xfrm>
          <a:prstGeom prst="rect">
            <a:avLst/>
          </a:prstGeom>
          <a:noFill/>
          <a:ln>
            <a:noFill/>
          </a:ln>
          <a:effectLst>
            <a:outerShdw dist="1796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nSpc>
                <a:spcPct val="90000"/>
              </a:lnSpc>
              <a:spcBef>
                <a:spcPct val="20000"/>
              </a:spcBef>
            </a:pPr>
            <a:r>
              <a:rPr lang="tr-TR" altLang="tr-TR" sz="2400" b="1">
                <a:solidFill>
                  <a:srgbClr val="FF0000"/>
                </a:solidFill>
                <a:latin typeface="Comic Sans MS" panose="030F0702030302020204" pitchFamily="66" charset="0"/>
              </a:rPr>
              <a:t>Bitki Doku Kültürleri – Kallus Kültürü</a:t>
            </a:r>
            <a:endParaRPr lang="en-US" altLang="tr-TR" sz="2400" b="1">
              <a:solidFill>
                <a:srgbClr val="FF0000"/>
              </a:solidFill>
              <a:latin typeface="Comic Sans MS" panose="030F0702030302020204" pitchFamily="66" charset="0"/>
            </a:endParaRPr>
          </a:p>
        </p:txBody>
      </p:sp>
      <p:sp>
        <p:nvSpPr>
          <p:cNvPr id="9" name="Rectangle 8"/>
          <p:cNvSpPr>
            <a:spLocks noChangeArrowheads="1"/>
          </p:cNvSpPr>
          <p:nvPr/>
        </p:nvSpPr>
        <p:spPr bwMode="auto">
          <a:xfrm>
            <a:off x="1676401" y="1052514"/>
            <a:ext cx="8786813" cy="4516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spcBef>
                <a:spcPct val="0"/>
              </a:spcBef>
              <a:spcAft>
                <a:spcPts val="1200"/>
              </a:spcAft>
              <a:buNone/>
            </a:pPr>
            <a:r>
              <a:rPr lang="tr-TR" altLang="tr-TR" sz="1800">
                <a:latin typeface="Comic Sans MS" panose="030F0702030302020204" pitchFamily="66" charset="0"/>
              </a:rPr>
              <a:t>Kallus; düzensiz bölünen, organize olmamış hücreler kümesidir. Gen aktarımı gibi ileri biyoteknolojik çalışmaların yapılabilmesi için önce kallus kültürlerinin oluşturulması gerekmektedir. Kallus kültürü, aynı zamanda hücre ve protoplast kültürlerinin başlangıç materyalini de oluşturmaktadır.</a:t>
            </a:r>
          </a:p>
          <a:p>
            <a:pPr algn="just">
              <a:spcBef>
                <a:spcPct val="0"/>
              </a:spcBef>
              <a:spcAft>
                <a:spcPts val="1200"/>
              </a:spcAft>
              <a:buNone/>
            </a:pPr>
            <a:r>
              <a:rPr lang="tr-TR" altLang="tr-TR" sz="1800">
                <a:latin typeface="Comic Sans MS" panose="030F0702030302020204" pitchFamily="66" charset="0"/>
              </a:rPr>
              <a:t>Kallus kültürlerinin oluşturulmasında bitkilerin çiçekleri, olgunlaşmamış endosperm ve embriyoları, yaprakları, gövde parankiması, hipokotilleri, petiol ve yaprak orta damarı gibi kısımları kullanılmaktadır. Bitki türlerine göre kallusun yapısı, rengi ve büyüme şekli farklılık gösterebilmektedir.</a:t>
            </a:r>
          </a:p>
          <a:p>
            <a:pPr algn="just">
              <a:spcBef>
                <a:spcPct val="0"/>
              </a:spcBef>
              <a:spcAft>
                <a:spcPts val="1200"/>
              </a:spcAft>
              <a:buNone/>
            </a:pPr>
            <a:r>
              <a:rPr lang="tr-TR" altLang="tr-TR" sz="1800">
                <a:latin typeface="Comic Sans MS" panose="030F0702030302020204" pitchFamily="66" charset="0"/>
              </a:rPr>
              <a:t>Kallus kültürü sonucu elde edilen bitkilerde görülen kromozom sayı ve yapısındaki farklılık bitki ıslahı için son derece önemlidir. Çünkü, ıslah programlarından beklenen sonucun alınabilmesi için üzerinde çalışılan populasyonun genetik farklılık göstermesi gerekmektedir. Üzerinde çalışılan populasyonda genetik farklılık gösteren bireyler ne kadar fazla ise, ıslahtan beklenen başarı o denli yüksek olmaktadır. Günümüzde, kallus oluşumundan sonra yüksek oranda bitki rejenerasyonu bitkilere gen aktarımının temel şartı haline gelmiştir. </a:t>
            </a:r>
          </a:p>
        </p:txBody>
      </p:sp>
    </p:spTree>
    <p:extLst>
      <p:ext uri="{BB962C8B-B14F-4D97-AF65-F5344CB8AC3E}">
        <p14:creationId xmlns:p14="http://schemas.microsoft.com/office/powerpoint/2010/main" val="1114280302"/>
      </p:ext>
    </p:extLst>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nodeType="with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box(out)">
                                      <p:cBhvr>
                                        <p:cTn id="7" dur="500"/>
                                        <p:tgtEl>
                                          <p:spTgt spid="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box(out)">
                                      <p:cBhvr>
                                        <p:cTn id="12" dur="500"/>
                                        <p:tgtEl>
                                          <p:spTgt spid="9">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32" fill="hold" nodeType="click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Effect transition="in" filter="box(out)">
                                      <p:cBhvr>
                                        <p:cTn id="17" dur="500"/>
                                        <p:tgtEl>
                                          <p:spTgt spid="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Line 7"/>
          <p:cNvSpPr>
            <a:spLocks noChangeShapeType="1"/>
          </p:cNvSpPr>
          <p:nvPr/>
        </p:nvSpPr>
        <p:spPr bwMode="auto">
          <a:xfrm>
            <a:off x="1785939" y="788988"/>
            <a:ext cx="8569325" cy="0"/>
          </a:xfrm>
          <a:prstGeom prst="line">
            <a:avLst/>
          </a:prstGeom>
          <a:noFill/>
          <a:ln w="38100">
            <a:solidFill>
              <a:srgbClr val="FF0000"/>
            </a:solidFill>
            <a:round/>
            <a:headEnd/>
            <a:tailEnd/>
          </a:ln>
          <a:effectLst>
            <a:outerShdw dist="35921" dir="2700000" algn="ctr" rotWithShape="0">
              <a:schemeClr val="bg2"/>
            </a:outerShdw>
          </a:effectLst>
        </p:spPr>
        <p:txBody>
          <a:bodyPr/>
          <a:lstStyle/>
          <a:p>
            <a:pPr eaLnBrk="1" hangingPunct="1">
              <a:defRPr/>
            </a:pPr>
            <a:endParaRPr lang="tr-TR">
              <a:ln>
                <a:solidFill>
                  <a:schemeClr val="accent6"/>
                </a:solidFill>
              </a:ln>
              <a:latin typeface="Arial" charset="0"/>
            </a:endParaRPr>
          </a:p>
        </p:txBody>
      </p:sp>
      <p:sp>
        <p:nvSpPr>
          <p:cNvPr id="34819" name="Rectangle 3"/>
          <p:cNvSpPr txBox="1">
            <a:spLocks noChangeArrowheads="1"/>
          </p:cNvSpPr>
          <p:nvPr/>
        </p:nvSpPr>
        <p:spPr bwMode="auto">
          <a:xfrm>
            <a:off x="1666876" y="319088"/>
            <a:ext cx="8786813" cy="500062"/>
          </a:xfrm>
          <a:prstGeom prst="rect">
            <a:avLst/>
          </a:prstGeom>
          <a:noFill/>
          <a:ln>
            <a:noFill/>
          </a:ln>
          <a:effectLst>
            <a:outerShdw dist="1796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nSpc>
                <a:spcPct val="90000"/>
              </a:lnSpc>
              <a:spcBef>
                <a:spcPct val="20000"/>
              </a:spcBef>
            </a:pPr>
            <a:r>
              <a:rPr lang="tr-TR" altLang="tr-TR" sz="2400" b="1">
                <a:solidFill>
                  <a:srgbClr val="FF0000"/>
                </a:solidFill>
                <a:latin typeface="Comic Sans MS" panose="030F0702030302020204" pitchFamily="66" charset="0"/>
              </a:rPr>
              <a:t>Bitki Doku Kültürleri – Kallus Kültürü</a:t>
            </a:r>
            <a:endParaRPr lang="en-US" altLang="tr-TR" sz="2400" b="1">
              <a:solidFill>
                <a:srgbClr val="FF0000"/>
              </a:solidFill>
              <a:latin typeface="Comic Sans MS" panose="030F0702030302020204" pitchFamily="66" charset="0"/>
            </a:endParaRPr>
          </a:p>
        </p:txBody>
      </p:sp>
      <p:sp>
        <p:nvSpPr>
          <p:cNvPr id="9" name="Rectangle 8"/>
          <p:cNvSpPr>
            <a:spLocks noChangeArrowheads="1"/>
          </p:cNvSpPr>
          <p:nvPr/>
        </p:nvSpPr>
        <p:spPr bwMode="auto">
          <a:xfrm>
            <a:off x="1676401" y="1052513"/>
            <a:ext cx="8786813" cy="286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spcBef>
                <a:spcPct val="0"/>
              </a:spcBef>
              <a:spcAft>
                <a:spcPts val="1200"/>
              </a:spcAft>
              <a:buNone/>
            </a:pPr>
            <a:r>
              <a:rPr lang="tr-TR" altLang="tr-TR" sz="1800">
                <a:latin typeface="Comic Sans MS" panose="030F0702030302020204" pitchFamily="66" charset="0"/>
              </a:rPr>
              <a:t>Kallus dokusundan bitki rejenerasyonu iki şekilde gerçekleşir. Bunlar; </a:t>
            </a:r>
            <a:r>
              <a:rPr lang="tr-TR" altLang="tr-TR" sz="1800">
                <a:solidFill>
                  <a:srgbClr val="FF0000"/>
                </a:solidFill>
                <a:latin typeface="Comic Sans MS" panose="030F0702030302020204" pitchFamily="66" charset="0"/>
              </a:rPr>
              <a:t>organogenesis</a:t>
            </a:r>
            <a:r>
              <a:rPr lang="tr-TR" altLang="tr-TR" sz="1800">
                <a:latin typeface="Comic Sans MS" panose="030F0702030302020204" pitchFamily="66" charset="0"/>
              </a:rPr>
              <a:t> ve </a:t>
            </a:r>
            <a:r>
              <a:rPr lang="tr-TR" altLang="tr-TR" sz="1800">
                <a:solidFill>
                  <a:srgbClr val="FF0000"/>
                </a:solidFill>
                <a:latin typeface="Comic Sans MS" panose="030F0702030302020204" pitchFamily="66" charset="0"/>
              </a:rPr>
              <a:t>somatik embriyogenesis</a:t>
            </a:r>
            <a:r>
              <a:rPr lang="tr-TR" altLang="tr-TR" sz="1800">
                <a:latin typeface="Comic Sans MS" panose="030F0702030302020204" pitchFamily="66" charset="0"/>
              </a:rPr>
              <a:t>’tir. Kallustan organogenesis yoluyla bitki rejenerasyonunda, kallus önce yüksek sitokinin içeren ortamlarda kültüre alınarak sürgün oluşturması sağlanır ki, buna indirek organogenesis adı verilmektedir. Daha sonra oluşan sürgünler köklendirilmek amacıyla oksin kapsamı yüksek ortamlara aktarılır. Araştırmalar, organogenesis yoluyla rejenere olan bitkilerin genetik olarak farklılık gösterdiğini ve bu nedenle bu yöntemin vejetatif çoğaltma ya da genetik materyallerin muhafazası amacıyla kullanılamayacağını göstermiştir. Direk organogenesiste sürgünler doğrudan eksplant üzerinden gelişirler.</a:t>
            </a:r>
          </a:p>
        </p:txBody>
      </p:sp>
    </p:spTree>
    <p:extLst>
      <p:ext uri="{BB962C8B-B14F-4D97-AF65-F5344CB8AC3E}">
        <p14:creationId xmlns:p14="http://schemas.microsoft.com/office/powerpoint/2010/main" val="2352525883"/>
      </p:ext>
    </p:extLst>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nodeType="with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box(out)">
                                      <p:cBhvr>
                                        <p:cTn id="7"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Line 7"/>
          <p:cNvSpPr>
            <a:spLocks noChangeShapeType="1"/>
          </p:cNvSpPr>
          <p:nvPr/>
        </p:nvSpPr>
        <p:spPr bwMode="auto">
          <a:xfrm>
            <a:off x="1785939" y="788988"/>
            <a:ext cx="8569325" cy="0"/>
          </a:xfrm>
          <a:prstGeom prst="line">
            <a:avLst/>
          </a:prstGeom>
          <a:noFill/>
          <a:ln w="38100">
            <a:solidFill>
              <a:srgbClr val="FF0000"/>
            </a:solidFill>
            <a:round/>
            <a:headEnd/>
            <a:tailEnd/>
          </a:ln>
          <a:effectLst>
            <a:outerShdw dist="35921" dir="2700000" algn="ctr" rotWithShape="0">
              <a:schemeClr val="bg2"/>
            </a:outerShdw>
          </a:effectLst>
        </p:spPr>
        <p:txBody>
          <a:bodyPr/>
          <a:lstStyle/>
          <a:p>
            <a:pPr eaLnBrk="1" hangingPunct="1">
              <a:defRPr/>
            </a:pPr>
            <a:endParaRPr lang="tr-TR">
              <a:ln>
                <a:solidFill>
                  <a:schemeClr val="accent6"/>
                </a:solidFill>
              </a:ln>
              <a:latin typeface="Arial" charset="0"/>
            </a:endParaRPr>
          </a:p>
        </p:txBody>
      </p:sp>
      <p:sp>
        <p:nvSpPr>
          <p:cNvPr id="35843" name="Rectangle 3"/>
          <p:cNvSpPr txBox="1">
            <a:spLocks noChangeArrowheads="1"/>
          </p:cNvSpPr>
          <p:nvPr/>
        </p:nvSpPr>
        <p:spPr bwMode="auto">
          <a:xfrm>
            <a:off x="1666876" y="319088"/>
            <a:ext cx="8786813" cy="500062"/>
          </a:xfrm>
          <a:prstGeom prst="rect">
            <a:avLst/>
          </a:prstGeom>
          <a:noFill/>
          <a:ln>
            <a:noFill/>
          </a:ln>
          <a:effectLst>
            <a:outerShdw dist="1796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nSpc>
                <a:spcPct val="90000"/>
              </a:lnSpc>
              <a:spcBef>
                <a:spcPct val="20000"/>
              </a:spcBef>
            </a:pPr>
            <a:r>
              <a:rPr lang="tr-TR" altLang="tr-TR" sz="2400" b="1">
                <a:solidFill>
                  <a:srgbClr val="FF0000"/>
                </a:solidFill>
                <a:latin typeface="Comic Sans MS" panose="030F0702030302020204" pitchFamily="66" charset="0"/>
              </a:rPr>
              <a:t>Organogenesis ile Bitki Rejenerasyonu</a:t>
            </a:r>
            <a:endParaRPr lang="en-US" altLang="tr-TR" sz="2400" b="1">
              <a:solidFill>
                <a:srgbClr val="FF0000"/>
              </a:solidFill>
              <a:latin typeface="Comic Sans MS" panose="030F0702030302020204" pitchFamily="66" charset="0"/>
            </a:endParaRPr>
          </a:p>
        </p:txBody>
      </p:sp>
      <p:pic>
        <p:nvPicPr>
          <p:cNvPr id="10" name="Picture 9" descr="Rejenerasyon-01.TIF"/>
          <p:cNvPicPr>
            <a:picLocks noChangeAspect="1"/>
          </p:cNvPicPr>
          <p:nvPr/>
        </p:nvPicPr>
        <p:blipFill>
          <a:blip r:embed="rId2"/>
          <a:stretch>
            <a:fillRect/>
          </a:stretch>
        </p:blipFill>
        <p:spPr>
          <a:xfrm>
            <a:off x="1892300" y="3143251"/>
            <a:ext cx="2203450" cy="1439863"/>
          </a:xfrm>
          <a:prstGeom prst="rect">
            <a:avLst/>
          </a:prstGeom>
          <a:ln>
            <a:solidFill>
              <a:schemeClr val="tx1"/>
            </a:solidFill>
          </a:ln>
          <a:effectLst>
            <a:outerShdw blurRad="50800" dist="38100" dir="2700000" algn="tl" rotWithShape="0">
              <a:prstClr val="black">
                <a:alpha val="40000"/>
              </a:prstClr>
            </a:outerShdw>
          </a:effectLst>
        </p:spPr>
      </p:pic>
      <p:pic>
        <p:nvPicPr>
          <p:cNvPr id="11" name="Picture 10" descr="Rejenerasyon-10.TIF"/>
          <p:cNvPicPr>
            <a:picLocks noChangeAspect="1"/>
          </p:cNvPicPr>
          <p:nvPr/>
        </p:nvPicPr>
        <p:blipFill>
          <a:blip r:embed="rId3"/>
          <a:stretch>
            <a:fillRect/>
          </a:stretch>
        </p:blipFill>
        <p:spPr>
          <a:xfrm>
            <a:off x="1881188" y="4786313"/>
            <a:ext cx="2201862" cy="1439862"/>
          </a:xfrm>
          <a:prstGeom prst="rect">
            <a:avLst/>
          </a:prstGeom>
          <a:ln>
            <a:solidFill>
              <a:schemeClr val="tx1"/>
            </a:solidFill>
          </a:ln>
          <a:effectLst>
            <a:outerShdw blurRad="50800" dist="38100" dir="2700000" algn="tl" rotWithShape="0">
              <a:prstClr val="black">
                <a:alpha val="40000"/>
              </a:prstClr>
            </a:outerShdw>
          </a:effectLst>
        </p:spPr>
      </p:pic>
      <p:graphicFrame>
        <p:nvGraphicFramePr>
          <p:cNvPr id="13" name="Table 12"/>
          <p:cNvGraphicFramePr>
            <a:graphicFrameLocks noGrp="1"/>
          </p:cNvGraphicFramePr>
          <p:nvPr/>
        </p:nvGraphicFramePr>
        <p:xfrm>
          <a:off x="2955926" y="1214438"/>
          <a:ext cx="2055813" cy="1682750"/>
        </p:xfrm>
        <a:graphic>
          <a:graphicData uri="http://schemas.openxmlformats.org/drawingml/2006/table">
            <a:tbl>
              <a:tblPr/>
              <a:tblGrid>
                <a:gridCol w="2055813"/>
              </a:tblGrid>
              <a:tr h="250825">
                <a:tc>
                  <a:txBody>
                    <a:bodyPr/>
                    <a:lstStyle/>
                    <a:p>
                      <a:pPr marL="1998345" indent="-1998345" algn="ctr">
                        <a:spcBef>
                          <a:spcPts val="300"/>
                        </a:spcBef>
                        <a:spcAft>
                          <a:spcPts val="300"/>
                        </a:spcAft>
                      </a:pPr>
                      <a:r>
                        <a:rPr lang="tr-TR" sz="1300" b="1" dirty="0">
                          <a:solidFill>
                            <a:srgbClr val="FF0000"/>
                          </a:solidFill>
                          <a:latin typeface="Comic Sans MS"/>
                          <a:ea typeface="Calibri"/>
                          <a:cs typeface="Times New Roman"/>
                        </a:rPr>
                        <a:t>Direkt Organogenesis</a:t>
                      </a:r>
                      <a:endParaRPr lang="tr-TR" sz="1100" dirty="0">
                        <a:solidFill>
                          <a:srgbClr val="FF0000"/>
                        </a:solidFill>
                        <a:latin typeface="Calibri"/>
                        <a:ea typeface="Calibri"/>
                        <a:cs typeface="Times New Roman"/>
                      </a:endParaRPr>
                    </a:p>
                  </a:txBody>
                  <a:tcPr marL="91415" marR="9141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r>
              <a:tr h="265430">
                <a:tc>
                  <a:txBody>
                    <a:bodyPr/>
                    <a:lstStyle/>
                    <a:p>
                      <a:pPr marL="1998345" indent="-1998345" algn="ctr">
                        <a:spcBef>
                          <a:spcPts val="300"/>
                        </a:spcBef>
                        <a:spcAft>
                          <a:spcPts val="300"/>
                        </a:spcAft>
                      </a:pPr>
                      <a:r>
                        <a:rPr lang="tr-TR" sz="1100" b="1" dirty="0">
                          <a:latin typeface="Comic Sans MS"/>
                          <a:ea typeface="Calibri"/>
                          <a:cs typeface="Times New Roman"/>
                        </a:rPr>
                        <a:t>Eksplant</a:t>
                      </a:r>
                      <a:endParaRPr lang="tr-TR" sz="1100" dirty="0">
                        <a:latin typeface="Calibri"/>
                        <a:ea typeface="Calibri"/>
                        <a:cs typeface="Times New Roman"/>
                      </a:endParaRPr>
                    </a:p>
                  </a:txBody>
                  <a:tcPr marL="91415" marR="9141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r>
              <a:tr h="144780">
                <a:tc>
                  <a:txBody>
                    <a:bodyPr/>
                    <a:lstStyle/>
                    <a:p>
                      <a:pPr marL="0" marR="0" indent="-648335" algn="ctr" defTabSz="914400" rtl="0" eaLnBrk="1" fontAlgn="auto" latinLnBrk="0" hangingPunct="1">
                        <a:lnSpc>
                          <a:spcPct val="100000"/>
                        </a:lnSpc>
                        <a:spcBef>
                          <a:spcPts val="0"/>
                        </a:spcBef>
                        <a:spcAft>
                          <a:spcPts val="0"/>
                        </a:spcAft>
                        <a:buClrTx/>
                        <a:buSzTx/>
                        <a:buFontTx/>
                        <a:buNone/>
                        <a:tabLst/>
                        <a:defRPr/>
                      </a:pPr>
                      <a:r>
                        <a:rPr lang="tr-TR" sz="1400" dirty="0" smtClean="0">
                          <a:solidFill>
                            <a:srgbClr val="FF0000"/>
                          </a:solidFill>
                          <a:latin typeface="Calibri"/>
                          <a:ea typeface="Times New Roman"/>
                          <a:sym typeface="Wingdings 3"/>
                        </a:rPr>
                        <a:t></a:t>
                      </a:r>
                      <a:endParaRPr lang="tr-TR" sz="1400" dirty="0" smtClean="0">
                        <a:solidFill>
                          <a:srgbClr val="FF0000"/>
                        </a:solidFill>
                        <a:latin typeface="Calibri"/>
                        <a:ea typeface="Times New Roman"/>
                      </a:endParaRPr>
                    </a:p>
                  </a:txBody>
                  <a:tcPr marL="91415" marR="9141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r>
              <a:tr h="0">
                <a:tc>
                  <a:txBody>
                    <a:bodyPr/>
                    <a:lstStyle/>
                    <a:p>
                      <a:pPr marL="1998345" indent="-1998345" algn="ctr">
                        <a:spcBef>
                          <a:spcPts val="300"/>
                        </a:spcBef>
                        <a:spcAft>
                          <a:spcPts val="300"/>
                        </a:spcAft>
                      </a:pPr>
                      <a:r>
                        <a:rPr lang="tr-TR" sz="1100" b="1" dirty="0">
                          <a:latin typeface="Comic Sans MS"/>
                          <a:ea typeface="Calibri"/>
                          <a:cs typeface="Times New Roman"/>
                        </a:rPr>
                        <a:t>Sürgün veya Kök</a:t>
                      </a:r>
                      <a:endParaRPr lang="tr-TR" sz="1100" dirty="0">
                        <a:latin typeface="Calibri"/>
                        <a:ea typeface="Calibri"/>
                        <a:cs typeface="Times New Roman"/>
                      </a:endParaRPr>
                    </a:p>
                  </a:txBody>
                  <a:tcPr marL="91415" marR="9141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r>
              <a:tr h="0">
                <a:tc>
                  <a:txBody>
                    <a:bodyPr/>
                    <a:lstStyle/>
                    <a:p>
                      <a:pPr marL="0" marR="0" indent="-648335" algn="ctr" defTabSz="914400" rtl="0" eaLnBrk="1" fontAlgn="auto" latinLnBrk="0" hangingPunct="1">
                        <a:lnSpc>
                          <a:spcPct val="100000"/>
                        </a:lnSpc>
                        <a:spcBef>
                          <a:spcPts val="0"/>
                        </a:spcBef>
                        <a:spcAft>
                          <a:spcPts val="0"/>
                        </a:spcAft>
                        <a:buClrTx/>
                        <a:buSzTx/>
                        <a:buFontTx/>
                        <a:buNone/>
                        <a:tabLst/>
                        <a:defRPr/>
                      </a:pPr>
                      <a:r>
                        <a:rPr lang="tr-TR" sz="1400" dirty="0" smtClean="0">
                          <a:solidFill>
                            <a:srgbClr val="FF0000"/>
                          </a:solidFill>
                          <a:latin typeface="Calibri"/>
                          <a:ea typeface="Times New Roman"/>
                          <a:sym typeface="Wingdings 3"/>
                        </a:rPr>
                        <a:t></a:t>
                      </a:r>
                    </a:p>
                  </a:txBody>
                  <a:tcPr marL="91415" marR="9141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r>
              <a:tr h="0">
                <a:tc>
                  <a:txBody>
                    <a:bodyPr/>
                    <a:lstStyle/>
                    <a:p>
                      <a:pPr marL="1998345" indent="-1998345" algn="ctr">
                        <a:spcBef>
                          <a:spcPts val="300"/>
                        </a:spcBef>
                        <a:spcAft>
                          <a:spcPts val="300"/>
                        </a:spcAft>
                      </a:pPr>
                      <a:r>
                        <a:rPr lang="tr-TR" sz="1100" b="1" dirty="0">
                          <a:latin typeface="Comic Sans MS"/>
                          <a:ea typeface="Calibri"/>
                          <a:cs typeface="Times New Roman"/>
                        </a:rPr>
                        <a:t>Bitki</a:t>
                      </a:r>
                      <a:endParaRPr lang="tr-TR" sz="1100" dirty="0">
                        <a:latin typeface="Calibri"/>
                        <a:ea typeface="Calibri"/>
                        <a:cs typeface="Times New Roman"/>
                      </a:endParaRPr>
                    </a:p>
                  </a:txBody>
                  <a:tcPr marL="91415" marR="9141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r>
            </a:tbl>
          </a:graphicData>
        </a:graphic>
      </p:graphicFrame>
      <p:graphicFrame>
        <p:nvGraphicFramePr>
          <p:cNvPr id="14" name="Table 13"/>
          <p:cNvGraphicFramePr>
            <a:graphicFrameLocks noGrp="1"/>
          </p:cNvGraphicFramePr>
          <p:nvPr/>
        </p:nvGraphicFramePr>
        <p:xfrm>
          <a:off x="7453313" y="1214438"/>
          <a:ext cx="2043112" cy="2246429"/>
        </p:xfrm>
        <a:graphic>
          <a:graphicData uri="http://schemas.openxmlformats.org/drawingml/2006/table">
            <a:tbl>
              <a:tblPr/>
              <a:tblGrid>
                <a:gridCol w="2043112"/>
              </a:tblGrid>
              <a:tr h="289523">
                <a:tc>
                  <a:txBody>
                    <a:bodyPr/>
                    <a:lstStyle/>
                    <a:p>
                      <a:pPr marL="1998345" indent="-1998345" algn="ctr">
                        <a:spcBef>
                          <a:spcPts val="300"/>
                        </a:spcBef>
                        <a:spcAft>
                          <a:spcPts val="300"/>
                        </a:spcAft>
                      </a:pPr>
                      <a:r>
                        <a:rPr lang="tr-TR" sz="1300" b="1" dirty="0">
                          <a:solidFill>
                            <a:srgbClr val="FF0000"/>
                          </a:solidFill>
                          <a:latin typeface="Comic Sans MS"/>
                          <a:ea typeface="Calibri"/>
                          <a:cs typeface="Times New Roman"/>
                        </a:rPr>
                        <a:t>İndirekt Organogenesis</a:t>
                      </a:r>
                      <a:endParaRPr lang="tr-TR" sz="1100" dirty="0">
                        <a:solidFill>
                          <a:srgbClr val="FF0000"/>
                        </a:solidFill>
                        <a:latin typeface="Calibri"/>
                        <a:ea typeface="Calibri"/>
                        <a:cs typeface="Times New Roman"/>
                      </a:endParaRPr>
                    </a:p>
                  </a:txBody>
                  <a:tcPr marL="91449" marR="91449" marT="45710" marB="4571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r>
              <a:tr h="265369">
                <a:tc>
                  <a:txBody>
                    <a:bodyPr/>
                    <a:lstStyle/>
                    <a:p>
                      <a:pPr marL="1998345" indent="-1998345" algn="ctr">
                        <a:spcBef>
                          <a:spcPts val="300"/>
                        </a:spcBef>
                        <a:spcAft>
                          <a:spcPts val="300"/>
                        </a:spcAft>
                      </a:pPr>
                      <a:r>
                        <a:rPr lang="tr-TR" sz="1100" b="1" dirty="0">
                          <a:latin typeface="Comic Sans MS"/>
                          <a:ea typeface="Calibri"/>
                          <a:cs typeface="Times New Roman"/>
                        </a:rPr>
                        <a:t>Eksplant</a:t>
                      </a:r>
                      <a:endParaRPr lang="tr-TR" sz="1100" dirty="0">
                        <a:latin typeface="Calibri"/>
                        <a:ea typeface="Calibri"/>
                        <a:cs typeface="Times New Roman"/>
                      </a:endParaRPr>
                    </a:p>
                  </a:txBody>
                  <a:tcPr marL="91449" marR="91449" marT="45710" marB="4571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r>
              <a:tr h="304761">
                <a:tc>
                  <a:txBody>
                    <a:bodyPr/>
                    <a:lstStyle/>
                    <a:p>
                      <a:pPr indent="-648335" algn="ctr"/>
                      <a:r>
                        <a:rPr lang="tr-TR" sz="1400" dirty="0" smtClean="0">
                          <a:solidFill>
                            <a:srgbClr val="FF0000"/>
                          </a:solidFill>
                          <a:latin typeface="Calibri"/>
                          <a:ea typeface="Times New Roman"/>
                          <a:sym typeface="Wingdings 3"/>
                        </a:rPr>
                        <a:t></a:t>
                      </a:r>
                      <a:endParaRPr lang="tr-TR" sz="1400" dirty="0">
                        <a:solidFill>
                          <a:srgbClr val="FF0000"/>
                        </a:solidFill>
                        <a:latin typeface="Calibri"/>
                        <a:ea typeface="Times New Roman"/>
                      </a:endParaRPr>
                    </a:p>
                  </a:txBody>
                  <a:tcPr marL="91449" marR="91449" marT="45710" marB="4571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r>
              <a:tr h="259045">
                <a:tc>
                  <a:txBody>
                    <a:bodyPr/>
                    <a:lstStyle/>
                    <a:p>
                      <a:pPr marL="1998345" indent="-1998345" algn="ctr">
                        <a:spcBef>
                          <a:spcPts val="300"/>
                        </a:spcBef>
                        <a:spcAft>
                          <a:spcPts val="300"/>
                        </a:spcAft>
                      </a:pPr>
                      <a:r>
                        <a:rPr lang="tr-TR" sz="1100" b="1" dirty="0">
                          <a:latin typeface="Comic Sans MS"/>
                          <a:ea typeface="Calibri"/>
                          <a:cs typeface="Times New Roman"/>
                        </a:rPr>
                        <a:t>Kallus</a:t>
                      </a:r>
                      <a:endParaRPr lang="tr-TR" sz="1100" dirty="0">
                        <a:latin typeface="Calibri"/>
                        <a:ea typeface="Calibri"/>
                        <a:cs typeface="Times New Roman"/>
                      </a:endParaRPr>
                    </a:p>
                  </a:txBody>
                  <a:tcPr marL="91449" marR="91449" marT="45710" marB="4571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r>
              <a:tr h="304761">
                <a:tc>
                  <a:txBody>
                    <a:bodyPr/>
                    <a:lstStyle/>
                    <a:p>
                      <a:pPr marL="0" marR="0" indent="-648335" algn="ctr" defTabSz="914400" rtl="0" eaLnBrk="1" fontAlgn="auto" latinLnBrk="0" hangingPunct="1">
                        <a:lnSpc>
                          <a:spcPct val="100000"/>
                        </a:lnSpc>
                        <a:spcBef>
                          <a:spcPts val="0"/>
                        </a:spcBef>
                        <a:spcAft>
                          <a:spcPts val="0"/>
                        </a:spcAft>
                        <a:buClrTx/>
                        <a:buSzTx/>
                        <a:buFontTx/>
                        <a:buNone/>
                        <a:tabLst/>
                        <a:defRPr/>
                      </a:pPr>
                      <a:r>
                        <a:rPr lang="tr-TR" sz="1400" dirty="0" smtClean="0">
                          <a:solidFill>
                            <a:srgbClr val="FF0000"/>
                          </a:solidFill>
                          <a:latin typeface="Calibri"/>
                          <a:ea typeface="Times New Roman"/>
                          <a:sym typeface="Wingdings 3"/>
                        </a:rPr>
                        <a:t></a:t>
                      </a:r>
                      <a:endParaRPr lang="tr-TR" sz="1400" dirty="0" smtClean="0">
                        <a:solidFill>
                          <a:srgbClr val="FF0000"/>
                        </a:solidFill>
                        <a:latin typeface="Calibri"/>
                        <a:ea typeface="Times New Roman"/>
                      </a:endParaRPr>
                    </a:p>
                  </a:txBody>
                  <a:tcPr marL="91449" marR="91449" marT="45710" marB="4571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r>
              <a:tr h="259045">
                <a:tc>
                  <a:txBody>
                    <a:bodyPr/>
                    <a:lstStyle/>
                    <a:p>
                      <a:pPr marL="1998345" indent="-1998345" algn="ctr">
                        <a:spcBef>
                          <a:spcPts val="300"/>
                        </a:spcBef>
                        <a:spcAft>
                          <a:spcPts val="300"/>
                        </a:spcAft>
                      </a:pPr>
                      <a:r>
                        <a:rPr lang="tr-TR" sz="1100" b="1" dirty="0">
                          <a:latin typeface="Comic Sans MS"/>
                          <a:ea typeface="Calibri"/>
                          <a:cs typeface="Times New Roman"/>
                        </a:rPr>
                        <a:t>Sürgün veya Kök</a:t>
                      </a:r>
                      <a:endParaRPr lang="tr-TR" sz="1100" dirty="0">
                        <a:latin typeface="Calibri"/>
                        <a:ea typeface="Calibri"/>
                        <a:cs typeface="Times New Roman"/>
                      </a:endParaRPr>
                    </a:p>
                  </a:txBody>
                  <a:tcPr marL="91449" marR="91449" marT="45710" marB="4571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r>
              <a:tr h="304761">
                <a:tc>
                  <a:txBody>
                    <a:bodyPr/>
                    <a:lstStyle/>
                    <a:p>
                      <a:pPr marL="1998345" indent="-1998345" algn="ctr">
                        <a:spcBef>
                          <a:spcPts val="300"/>
                        </a:spcBef>
                        <a:spcAft>
                          <a:spcPts val="300"/>
                        </a:spcAft>
                        <a:tabLst>
                          <a:tab pos="1773555" algn="l"/>
                        </a:tabLst>
                      </a:pPr>
                      <a:r>
                        <a:rPr lang="tr-TR" sz="1400" dirty="0" smtClean="0">
                          <a:solidFill>
                            <a:srgbClr val="FF0000"/>
                          </a:solidFill>
                          <a:latin typeface="Calibri"/>
                          <a:ea typeface="Times New Roman"/>
                          <a:sym typeface="Wingdings 3"/>
                        </a:rPr>
                        <a:t></a:t>
                      </a:r>
                      <a:endParaRPr lang="tr-TR" sz="1400" dirty="0">
                        <a:solidFill>
                          <a:schemeClr val="tx1"/>
                        </a:solidFill>
                        <a:latin typeface="Calibri"/>
                        <a:ea typeface="Calibri"/>
                        <a:cs typeface="Times New Roman"/>
                      </a:endParaRPr>
                    </a:p>
                  </a:txBody>
                  <a:tcPr marL="91449" marR="91449" marT="45710" marB="4571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r>
              <a:tr h="259045">
                <a:tc>
                  <a:txBody>
                    <a:bodyPr/>
                    <a:lstStyle/>
                    <a:p>
                      <a:pPr marL="1998345" indent="-1998345" algn="ctr">
                        <a:spcBef>
                          <a:spcPts val="300"/>
                        </a:spcBef>
                        <a:spcAft>
                          <a:spcPts val="300"/>
                        </a:spcAft>
                      </a:pPr>
                      <a:r>
                        <a:rPr lang="tr-TR" sz="1100" b="1" dirty="0">
                          <a:latin typeface="Comic Sans MS"/>
                          <a:ea typeface="Calibri"/>
                          <a:cs typeface="Times New Roman"/>
                        </a:rPr>
                        <a:t>Bitki</a:t>
                      </a:r>
                      <a:endParaRPr lang="tr-TR" sz="1100" dirty="0">
                        <a:latin typeface="Calibri"/>
                        <a:ea typeface="Calibri"/>
                        <a:cs typeface="Times New Roman"/>
                      </a:endParaRPr>
                    </a:p>
                  </a:txBody>
                  <a:tcPr marL="91449" marR="91449" marT="45710" marB="4571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r>
            </a:tbl>
          </a:graphicData>
        </a:graphic>
      </p:graphicFrame>
      <p:pic>
        <p:nvPicPr>
          <p:cNvPr id="15" name="Picture 14" descr="0 g NaCl - 4. Hafta.jpg"/>
          <p:cNvPicPr>
            <a:picLocks noChangeAspect="1"/>
          </p:cNvPicPr>
          <p:nvPr/>
        </p:nvPicPr>
        <p:blipFill>
          <a:blip r:embed="rId4"/>
          <a:stretch>
            <a:fillRect/>
          </a:stretch>
        </p:blipFill>
        <p:spPr>
          <a:xfrm>
            <a:off x="7024688" y="3714751"/>
            <a:ext cx="2836862" cy="2519363"/>
          </a:xfrm>
          <a:prstGeom prst="rect">
            <a:avLst/>
          </a:prstGeom>
          <a:ln>
            <a:solidFill>
              <a:schemeClr val="tx1"/>
            </a:solidFill>
          </a:ln>
          <a:effectLst>
            <a:outerShdw blurRad="50800" dist="38100" dir="2700000" algn="tl" rotWithShape="0">
              <a:prstClr val="black">
                <a:alpha val="40000"/>
              </a:prstClr>
            </a:outerShdw>
          </a:effectLst>
        </p:spPr>
      </p:pic>
      <p:pic>
        <p:nvPicPr>
          <p:cNvPr id="9" name="Picture 8" descr="Köklenmiş Fide-2.TIF"/>
          <p:cNvPicPr>
            <a:picLocks noChangeAspect="1"/>
          </p:cNvPicPr>
          <p:nvPr/>
        </p:nvPicPr>
        <p:blipFill>
          <a:blip r:embed="rId5"/>
          <a:stretch>
            <a:fillRect/>
          </a:stretch>
        </p:blipFill>
        <p:spPr>
          <a:xfrm>
            <a:off x="4243389" y="3163888"/>
            <a:ext cx="2016125" cy="3060700"/>
          </a:xfrm>
          <a:prstGeom prst="rect">
            <a:avLst/>
          </a:prstGeom>
          <a:ln>
            <a:solidFill>
              <a:schemeClr val="tx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4082845471"/>
      </p:ext>
    </p:extLst>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ox(out)">
                                      <p:cBhvr>
                                        <p:cTn id="7" dur="500"/>
                                        <p:tgtEl>
                                          <p:spTgt spid="1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ox(out)">
                                      <p:cBhvr>
                                        <p:cTn id="12" dur="500"/>
                                        <p:tgtEl>
                                          <p:spTgt spid="10"/>
                                        </p:tgtEl>
                                      </p:cBhvr>
                                    </p:animEffect>
                                  </p:childTnLst>
                                </p:cTn>
                              </p:par>
                              <p:par>
                                <p:cTn id="13" presetID="4" presetClass="entr" presetSubtype="32"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box(out)">
                                      <p:cBhvr>
                                        <p:cTn id="15" dur="500"/>
                                        <p:tgtEl>
                                          <p:spTgt spid="11"/>
                                        </p:tgtEl>
                                      </p:cBhvr>
                                    </p:animEffect>
                                  </p:childTnLst>
                                </p:cTn>
                              </p:par>
                              <p:par>
                                <p:cTn id="16" presetID="4" presetClass="entr" presetSubtype="32" fill="hold"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box(out)">
                                      <p:cBhvr>
                                        <p:cTn id="18" dur="500"/>
                                        <p:tgtEl>
                                          <p:spTgt spid="9"/>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4" presetClass="entr" presetSubtype="32" fill="hold" nodeType="click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box(out)">
                                      <p:cBhvr>
                                        <p:cTn id="23" dur="500"/>
                                        <p:tgtEl>
                                          <p:spTgt spid="14"/>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4" presetClass="entr" presetSubtype="32" fill="hold" nodeType="click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box(out)">
                                      <p:cBhvr>
                                        <p:cTn id="28"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uman">
  <a:themeElements>
    <a:clrScheme name="Duman">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Duman">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uman">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1</TotalTime>
  <Words>1049</Words>
  <Application>Microsoft Office PowerPoint</Application>
  <PresentationFormat>Geniş ekran</PresentationFormat>
  <Paragraphs>58</Paragraphs>
  <Slides>12</Slides>
  <Notes>0</Notes>
  <HiddenSlides>0</HiddenSlides>
  <MMClips>0</MMClips>
  <ScaleCrop>false</ScaleCrop>
  <HeadingPairs>
    <vt:vector size="6" baseType="variant">
      <vt:variant>
        <vt:lpstr>Kullanılan Yazı Tipleri</vt:lpstr>
      </vt:variant>
      <vt:variant>
        <vt:i4>7</vt:i4>
      </vt:variant>
      <vt:variant>
        <vt:lpstr>Tema</vt:lpstr>
      </vt:variant>
      <vt:variant>
        <vt:i4>1</vt:i4>
      </vt:variant>
      <vt:variant>
        <vt:lpstr>Slayt Başlıkları</vt:lpstr>
      </vt:variant>
      <vt:variant>
        <vt:i4>12</vt:i4>
      </vt:variant>
    </vt:vector>
  </HeadingPairs>
  <TitlesOfParts>
    <vt:vector size="20" baseType="lpstr">
      <vt:lpstr>Arial</vt:lpstr>
      <vt:lpstr>Calibri</vt:lpstr>
      <vt:lpstr>Century Gothic</vt:lpstr>
      <vt:lpstr>Comic Sans MS</vt:lpstr>
      <vt:lpstr>Symbol</vt:lpstr>
      <vt:lpstr>Times New Roman</vt:lpstr>
      <vt:lpstr>Wingdings 3</vt:lpstr>
      <vt:lpstr>Duman</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Burak</dc:creator>
  <cp:lastModifiedBy>Burak</cp:lastModifiedBy>
  <cp:revision>1</cp:revision>
  <dcterms:created xsi:type="dcterms:W3CDTF">2018-03-22T08:28:38Z</dcterms:created>
  <dcterms:modified xsi:type="dcterms:W3CDTF">2018-03-22T08:29:51Z</dcterms:modified>
</cp:coreProperties>
</file>