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71" r:id="rId6"/>
    <p:sldId id="261" r:id="rId7"/>
    <p:sldId id="262" r:id="rId8"/>
    <p:sldId id="263" r:id="rId9"/>
    <p:sldId id="264" r:id="rId10"/>
    <p:sldId id="265" r:id="rId11"/>
    <p:sldId id="266" r:id="rId12"/>
    <p:sldId id="270" r:id="rId13"/>
    <p:sldId id="267"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A1B41843-B6EA-406D-80AC-2F9EE329944D}" type="datetimeFigureOut">
              <a:rPr lang="tr-TR" smtClean="0"/>
              <a:pPr/>
              <a:t>1.12.2015</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8D42BD79-F220-4651-AAFE-E9019B0898A1}"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1B41843-B6EA-406D-80AC-2F9EE329944D}" type="datetimeFigureOut">
              <a:rPr lang="tr-TR" smtClean="0"/>
              <a:pPr/>
              <a:t>1.12.2015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D42BD79-F220-4651-AAFE-E9019B0898A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1B41843-B6EA-406D-80AC-2F9EE329944D}" type="datetimeFigureOut">
              <a:rPr lang="tr-TR" smtClean="0"/>
              <a:pPr/>
              <a:t>1.12.2015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D42BD79-F220-4651-AAFE-E9019B0898A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1B41843-B6EA-406D-80AC-2F9EE329944D}" type="datetimeFigureOut">
              <a:rPr lang="tr-TR" smtClean="0"/>
              <a:pPr/>
              <a:t>1.12.2015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D42BD79-F220-4651-AAFE-E9019B0898A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A1B41843-B6EA-406D-80AC-2F9EE329944D}" type="datetimeFigureOut">
              <a:rPr lang="tr-TR" smtClean="0"/>
              <a:pPr/>
              <a:t>1.12.2015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D42BD79-F220-4651-AAFE-E9019B0898A1}"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1B41843-B6EA-406D-80AC-2F9EE329944D}" type="datetimeFigureOut">
              <a:rPr lang="tr-TR" smtClean="0"/>
              <a:pPr/>
              <a:t>1.12.2015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D42BD79-F220-4651-AAFE-E9019B0898A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A1B41843-B6EA-406D-80AC-2F9EE329944D}" type="datetimeFigureOut">
              <a:rPr lang="tr-TR" smtClean="0"/>
              <a:pPr/>
              <a:t>1.12.2015</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8D42BD79-F220-4651-AAFE-E9019B0898A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A1B41843-B6EA-406D-80AC-2F9EE329944D}" type="datetimeFigureOut">
              <a:rPr lang="tr-TR" smtClean="0"/>
              <a:pPr/>
              <a:t>1.12.2015</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8D42BD79-F220-4651-AAFE-E9019B0898A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A1B41843-B6EA-406D-80AC-2F9EE329944D}" type="datetimeFigureOut">
              <a:rPr lang="tr-TR" smtClean="0"/>
              <a:pPr/>
              <a:t>1.12.2015</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8D42BD79-F220-4651-AAFE-E9019B0898A1}"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1B41843-B6EA-406D-80AC-2F9EE329944D}" type="datetimeFigureOut">
              <a:rPr lang="tr-TR" smtClean="0"/>
              <a:pPr/>
              <a:t>1.12.2015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D42BD79-F220-4651-AAFE-E9019B0898A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A1B41843-B6EA-406D-80AC-2F9EE329944D}" type="datetimeFigureOut">
              <a:rPr lang="tr-TR" smtClean="0"/>
              <a:pPr/>
              <a:t>1.12.2015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D42BD79-F220-4651-AAFE-E9019B0898A1}"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1B41843-B6EA-406D-80AC-2F9EE329944D}" type="datetimeFigureOut">
              <a:rPr lang="tr-TR" smtClean="0"/>
              <a:pPr/>
              <a:t>1.12.2015</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D42BD79-F220-4651-AAFE-E9019B0898A1}"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İCRA VE İFLASA İLİŞKİN BELGE DOKÜMAN ÖRNEKLERİ</a:t>
            </a:r>
            <a:endParaRPr lang="tr-TR" dirty="0"/>
          </a:p>
        </p:txBody>
      </p:sp>
      <p:sp>
        <p:nvSpPr>
          <p:cNvPr id="3" name="2 Alt Başlık"/>
          <p:cNvSpPr>
            <a:spLocks noGrp="1"/>
          </p:cNvSpPr>
          <p:nvPr>
            <p:ph type="subTitle" idx="1"/>
          </p:nvPr>
        </p:nvSpPr>
        <p:spPr/>
        <p:txBody>
          <a:bodyPr>
            <a:normAutofit fontScale="62500" lnSpcReduction="20000"/>
          </a:bodyPr>
          <a:lstStyle/>
          <a:p>
            <a:pPr>
              <a:lnSpc>
                <a:spcPct val="80000"/>
              </a:lnSpc>
            </a:pPr>
            <a:r>
              <a:rPr lang="tr-TR" b="1" dirty="0" smtClean="0">
                <a:solidFill>
                  <a:schemeClr val="tx1"/>
                </a:solidFill>
              </a:rPr>
              <a:t>İCRA TAKİPLERİ</a:t>
            </a:r>
          </a:p>
          <a:p>
            <a:pPr>
              <a:lnSpc>
                <a:spcPct val="80000"/>
              </a:lnSpc>
            </a:pPr>
            <a:r>
              <a:rPr lang="tr-TR" b="1" dirty="0" smtClean="0">
                <a:solidFill>
                  <a:schemeClr val="tx1"/>
                </a:solidFill>
              </a:rPr>
              <a:t>İcra Takip Talebi</a:t>
            </a:r>
          </a:p>
          <a:p>
            <a:pPr>
              <a:lnSpc>
                <a:spcPct val="80000"/>
              </a:lnSpc>
            </a:pPr>
            <a:r>
              <a:rPr lang="tr-TR" b="1" dirty="0" smtClean="0">
                <a:solidFill>
                  <a:schemeClr val="tx1"/>
                </a:solidFill>
              </a:rPr>
              <a:t>Ödeme Emirleri</a:t>
            </a:r>
          </a:p>
          <a:p>
            <a:pPr>
              <a:lnSpc>
                <a:spcPct val="80000"/>
              </a:lnSpc>
            </a:pPr>
            <a:r>
              <a:rPr lang="tr-TR" b="1" dirty="0" smtClean="0">
                <a:solidFill>
                  <a:schemeClr val="tx1"/>
                </a:solidFill>
              </a:rPr>
              <a:t>İcra Emirleri</a:t>
            </a:r>
          </a:p>
          <a:p>
            <a:pPr>
              <a:lnSpc>
                <a:spcPct val="80000"/>
              </a:lnSpc>
            </a:pPr>
            <a:r>
              <a:rPr lang="tr-TR" b="1" dirty="0" smtClean="0">
                <a:solidFill>
                  <a:schemeClr val="tx1"/>
                </a:solidFill>
              </a:rPr>
              <a:t>Taşınır Teslimine Veya Taşınmaz Tahliye Ve Teslimine Dair</a:t>
            </a:r>
          </a:p>
          <a:p>
            <a:pPr>
              <a:lnSpc>
                <a:spcPct val="80000"/>
              </a:lnSpc>
            </a:pPr>
            <a:r>
              <a:rPr lang="tr-TR" b="1" dirty="0" smtClean="0">
                <a:solidFill>
                  <a:schemeClr val="tx1"/>
                </a:solidFill>
              </a:rPr>
              <a:t> İcra Emri</a:t>
            </a:r>
          </a:p>
          <a:p>
            <a:pPr>
              <a:lnSpc>
                <a:spcPct val="80000"/>
              </a:lnSpc>
            </a:pPr>
            <a:r>
              <a:rPr lang="tr-TR" b="1" dirty="0" smtClean="0">
                <a:solidFill>
                  <a:schemeClr val="tx1"/>
                </a:solidFill>
              </a:rPr>
              <a:t>İCRA DAİRELERİNDE İLANEN TEBLİGAT YAPILACAK EVRAKLAR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Özet</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İcra takipleri, takip talebi ile başlar.</a:t>
            </a:r>
            <a:r>
              <a:rPr lang="tr-TR" b="1" dirty="0" smtClean="0"/>
              <a:t> </a:t>
            </a:r>
            <a:r>
              <a:rPr lang="tr-TR" dirty="0" smtClean="0"/>
              <a:t>Takip talebi, icra müdürüne yazı ile veya sözlü olarak yapılır. Bütün icra ve iflas takipleri</a:t>
            </a:r>
            <a:r>
              <a:rPr lang="tr-TR" b="1" dirty="0" smtClean="0"/>
              <a:t> </a:t>
            </a:r>
            <a:r>
              <a:rPr lang="tr-TR" dirty="0" smtClean="0"/>
              <a:t>bakımından, bir tip takip talebi düzenlenmiştir. </a:t>
            </a:r>
          </a:p>
          <a:p>
            <a:r>
              <a:rPr lang="tr-TR" dirty="0" smtClean="0"/>
              <a:t>Takip yapmak isteyen alacaklı hangi takibi yapmak istiyorsa, takip talebinin kendisiyle ilgili kısımlarını doldurur. İcra takibi, ödeme emrinin borçluya tebliğ edilmesi ile hükümlerini doğurur. </a:t>
            </a:r>
          </a:p>
          <a:p>
            <a:r>
              <a:rPr lang="tr-TR" dirty="0" smtClean="0"/>
              <a:t>Ödeme emri, icra takibinin temelini teşkil etmesi bakımından çok büyük bir öneme sahip olup icra takip işlemlerinin birincisidir. Ödeme emrini icra dairesi düzenler. </a:t>
            </a:r>
          </a:p>
          <a:p>
            <a:r>
              <a:rPr lang="tr-TR" dirty="0" smtClean="0"/>
              <a:t>Kanun, ödeme ve icra emirlerinin neleri içermesi gerektiği hakkında hükümler içermektedir. Bu emirlere bakıldığında, bunların iki ana parçadan oluştuğu görülmektedir; takip talebindeki kayıtlar, ihtar bölümü. </a:t>
            </a:r>
          </a:p>
          <a:p>
            <a:r>
              <a:rPr lang="tr-TR" dirty="0" smtClean="0"/>
              <a:t>İcra emrinde ise alacaklının elinde bir ilam veya ilam niteliğinde belge bulunması halinde, alacaklı borçluya karşı ilamlı icra takibi yapar. İcra müdürü, ilamın konusunun, taşınır teslimi veya taşınmaz tahliye ve teslimi olduğunu görürse, borçluya buna ilişkin icra emri gönderir.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Özet</a:t>
            </a:r>
            <a:endParaRPr lang="tr-TR" dirty="0"/>
          </a:p>
        </p:txBody>
      </p:sp>
      <p:sp>
        <p:nvSpPr>
          <p:cNvPr id="3" name="2 İçerik Yer Tutucusu"/>
          <p:cNvSpPr>
            <a:spLocks noGrp="1"/>
          </p:cNvSpPr>
          <p:nvPr>
            <p:ph idx="1"/>
          </p:nvPr>
        </p:nvSpPr>
        <p:spPr/>
        <p:txBody>
          <a:bodyPr>
            <a:normAutofit/>
          </a:bodyPr>
          <a:lstStyle/>
          <a:p>
            <a:pPr>
              <a:lnSpc>
                <a:spcPct val="80000"/>
              </a:lnSpc>
              <a:spcBef>
                <a:spcPct val="0"/>
              </a:spcBef>
            </a:pPr>
            <a:r>
              <a:rPr lang="tr-TR" sz="2000" dirty="0" smtClean="0"/>
              <a:t>İcra dairesine ilanen tebligat yapılacak evraklara şunları örnek verebiliriz; taşınır teslimine veya taşınmaz tahliye veya teslimine ilişkin icra emri, çocuk teslimi veya çocukla kişisel ilişki kurulmasına ilişkin icra emri, para borcuna veya teminat verilmesine veya bir işin yapılmasına veya yapılmamasına, irtifak hakkının veya gemi üzerindeki intifa hakkının kaldırılmasına ilişkin ilamların icra emri, ipoteğin paraya çevrilmesi yolu ile takipte icra emri, ilamsız takipte ödeme emri, Taşınır </a:t>
            </a:r>
            <a:r>
              <a:rPr lang="tr-TR" sz="2000" dirty="0" err="1" smtClean="0"/>
              <a:t>rehninin</a:t>
            </a:r>
            <a:r>
              <a:rPr lang="tr-TR" sz="2000" dirty="0" smtClean="0"/>
              <a:t> paraya çevrilmesi yolu ile takipte ödeme emri, ipoteğin paraya çevrilmesi yolu ile takipte ödeme emri, iflas yolu ile adi takipte ödeme emri, kambiyo senetlerine (çek, poliçe ve emre muharrer senet) özgü iflas yolu ile takipte ödeme emri, adi kiraya ve hasılat kiralarına ait takipte ödeme emri, yazılı sözleşme ile kiralanan taşınmazın kira süresinin bitmesi durumunda tahliye emri, itiraz belgesi, haciz tutanağı, davet kağıdı, taşınırın açık arttırma şartnamesi ve tutanağı, taşınırın açık arttırma ilanı, taşınmazın açık arttırma şartnamesi ve tutanağı, borç ödemeden aciz vesikası, muvakkat rehin açığı belgesi, </a:t>
            </a:r>
            <a:r>
              <a:rPr lang="tr-TR" sz="2000" dirty="0" err="1" smtClean="0"/>
              <a:t>reddiyat</a:t>
            </a:r>
            <a:r>
              <a:rPr lang="tr-TR" sz="2000" dirty="0" smtClean="0"/>
              <a:t> makbuzu, harç tahsil müzekkeresi</a:t>
            </a:r>
            <a:r>
              <a:rPr lang="tr-TR" dirty="0" smtClean="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1043608" y="116631"/>
            <a:ext cx="7920880" cy="6309420"/>
          </a:xfrm>
          <a:prstGeom prst="rect">
            <a:avLst/>
          </a:prstGeom>
        </p:spPr>
        <p:txBody>
          <a:bodyPr wrap="square">
            <a:spAutoFit/>
          </a:bodyPr>
          <a:lstStyle/>
          <a:p>
            <a:pPr algn="ctr"/>
            <a:r>
              <a:rPr lang="tr-TR" b="1" dirty="0" smtClean="0"/>
              <a:t>           T.C</a:t>
            </a:r>
            <a:r>
              <a:rPr lang="tr-TR" b="1" dirty="0"/>
              <a:t>.</a:t>
            </a:r>
          </a:p>
          <a:p>
            <a:pPr algn="ctr"/>
            <a:r>
              <a:rPr lang="tr-TR" b="1" dirty="0" smtClean="0"/>
              <a:t>...................... </a:t>
            </a:r>
            <a:r>
              <a:rPr lang="tr-TR" b="1" dirty="0"/>
              <a:t>İcra Dairesi</a:t>
            </a:r>
          </a:p>
          <a:p>
            <a:r>
              <a:rPr lang="tr-TR" sz="1600" b="1" dirty="0"/>
              <a:t>Dosya No : ........................</a:t>
            </a:r>
          </a:p>
          <a:p>
            <a:r>
              <a:rPr lang="tr-TR" sz="1600" b="1" dirty="0"/>
              <a:t>ÇOCUK TESLİMİ VEYA ÇOCUKLA KİŞİSEL İLİŞKİ</a:t>
            </a:r>
          </a:p>
          <a:p>
            <a:r>
              <a:rPr lang="tr-TR" sz="1600" b="1" dirty="0"/>
              <a:t>KURULMASINA İLİŞKİN İCRA EMRİ</a:t>
            </a:r>
          </a:p>
          <a:p>
            <a:r>
              <a:rPr lang="tr-TR" sz="1600" dirty="0"/>
              <a:t>1-Alacaklının ve varsa kanuni temsilcisinin ve ................................................................</a:t>
            </a:r>
          </a:p>
          <a:p>
            <a:r>
              <a:rPr lang="tr-TR" sz="1600" dirty="0"/>
              <a:t>vekilinin adı, soyadı ve yerleşim yerindeki ................................................................</a:t>
            </a:r>
          </a:p>
          <a:p>
            <a:r>
              <a:rPr lang="tr-TR" sz="1600" dirty="0"/>
              <a:t>adresi, alacaklı yabancı ülkede oturuyorsa ................................................................</a:t>
            </a:r>
          </a:p>
          <a:p>
            <a:r>
              <a:rPr lang="tr-TR" sz="1600" dirty="0"/>
              <a:t>Türkiye’de göstereceği yerleşim yerindeki adresi : ...............................................................</a:t>
            </a:r>
          </a:p>
          <a:p>
            <a:r>
              <a:rPr lang="fi-FI" sz="1600" dirty="0"/>
              <a:t>2-Borçlunun ve varsa kanuni temsilcisinin adı ...............................................................</a:t>
            </a:r>
          </a:p>
          <a:p>
            <a:r>
              <a:rPr lang="tr-TR" sz="1600" dirty="0"/>
              <a:t>soyadı ve yerleşim yerindeki adresi, alacaklı ................................................................</a:t>
            </a:r>
          </a:p>
          <a:p>
            <a:r>
              <a:rPr lang="tr-TR" sz="1600" dirty="0"/>
              <a:t>tarafından biliniyorsa vergi kimlik numarası : ..............................................................</a:t>
            </a:r>
          </a:p>
          <a:p>
            <a:r>
              <a:rPr lang="tr-TR" sz="1600" dirty="0"/>
              <a:t>3-İlâmı veren mahkeme ve ilâmın tarih ve ...............................................................</a:t>
            </a:r>
          </a:p>
          <a:p>
            <a:r>
              <a:rPr lang="tr-TR" sz="1600" dirty="0"/>
              <a:t>numarası : .............................................................</a:t>
            </a:r>
          </a:p>
          <a:p>
            <a:r>
              <a:rPr lang="tr-TR" sz="1600" dirty="0"/>
              <a:t>4-Talebin neden ibaret olduğu : .............................................................</a:t>
            </a:r>
          </a:p>
          <a:p>
            <a:r>
              <a:rPr lang="tr-TR" sz="1600" dirty="0"/>
              <a:t>Teslimi hükmolunan çocuğu işbu icra emrinin tebliği tarihinden itibaren (7) gün içinde</a:t>
            </a:r>
          </a:p>
          <a:p>
            <a:r>
              <a:rPr lang="tr-TR" sz="1600" dirty="0"/>
              <a:t>teslim etmeniz; küçüğün ilâm hükümleri dairesinde lehine hüküm verilen ile kişisel ilişki</a:t>
            </a:r>
          </a:p>
          <a:p>
            <a:r>
              <a:rPr lang="tr-TR" sz="1600" dirty="0"/>
              <a:t>kurmasına engel olmamanız; aksi halde çocuk nerede bulunursa bulunsun İcra ve İflâs</a:t>
            </a:r>
          </a:p>
          <a:p>
            <a:r>
              <a:rPr lang="tr-TR" sz="1600" dirty="0"/>
              <a:t>Kanununun 25/25-a maddesi gereğince ilâm hükmünün zorla icra olunacağı; ilâmın icrası</a:t>
            </a:r>
          </a:p>
          <a:p>
            <a:r>
              <a:rPr lang="tr-TR" sz="1600" dirty="0"/>
              <a:t>sırasında çocuk gizlenir veya kişisel ilişki kurulmasına engel olunursa aynı Kanunun 341 inci</a:t>
            </a:r>
          </a:p>
          <a:p>
            <a:r>
              <a:rPr lang="tr-TR" sz="1600" dirty="0"/>
              <a:t>maddesindeki cezanın uygulanacağı ihtar olunur.</a:t>
            </a:r>
          </a:p>
          <a:p>
            <a:r>
              <a:rPr lang="tr-TR" sz="1600" b="1" dirty="0"/>
              <a:t>(İİK m.25, 25a)</a:t>
            </a:r>
          </a:p>
          <a:p>
            <a:r>
              <a:rPr lang="tr-TR" sz="1600" b="1" dirty="0"/>
              <a:t>..../..../...........</a:t>
            </a:r>
          </a:p>
          <a:p>
            <a:r>
              <a:rPr lang="tr-TR" sz="1600" b="1" dirty="0"/>
              <a:t>İcra Müdürü</a:t>
            </a:r>
          </a:p>
          <a:p>
            <a:r>
              <a:rPr lang="tr-TR" sz="1600" b="1" dirty="0"/>
              <a:t>Mühür ve İmza</a:t>
            </a:r>
            <a:endParaRPr lang="tr-TR"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Dikdörtgen"/>
          <p:cNvSpPr/>
          <p:nvPr/>
        </p:nvSpPr>
        <p:spPr>
          <a:xfrm>
            <a:off x="1043608" y="1"/>
            <a:ext cx="8100392" cy="6832640"/>
          </a:xfrm>
          <a:prstGeom prst="rect">
            <a:avLst/>
          </a:prstGeom>
        </p:spPr>
        <p:txBody>
          <a:bodyPr wrap="square">
            <a:spAutoFit/>
          </a:bodyPr>
          <a:lstStyle/>
          <a:p>
            <a:pPr algn="ctr"/>
            <a:r>
              <a:rPr lang="tr-TR" sz="1600" b="1" dirty="0"/>
              <a:t>T.C.</a:t>
            </a:r>
          </a:p>
          <a:p>
            <a:pPr algn="ctr"/>
            <a:r>
              <a:rPr lang="tr-TR" sz="1600" b="1" dirty="0" smtClean="0"/>
              <a:t>...................... </a:t>
            </a:r>
            <a:r>
              <a:rPr lang="tr-TR" sz="1600" b="1" dirty="0"/>
              <a:t>İcra Dairesi</a:t>
            </a:r>
          </a:p>
          <a:p>
            <a:r>
              <a:rPr lang="tr-TR" sz="1400" b="1" dirty="0"/>
              <a:t>Dosya No : ........................</a:t>
            </a:r>
          </a:p>
          <a:p>
            <a:r>
              <a:rPr lang="tr-TR" sz="1400" b="1" dirty="0"/>
              <a:t>ADÎ KİRAYA VE HASILAT KİRALARINA AİT TAKİPTE</a:t>
            </a:r>
          </a:p>
          <a:p>
            <a:r>
              <a:rPr lang="tr-TR" sz="1400" b="1" dirty="0"/>
              <a:t>ÖDEME EMRİ</a:t>
            </a:r>
          </a:p>
          <a:p>
            <a:r>
              <a:rPr lang="tr-TR" sz="1400" dirty="0"/>
              <a:t>1-Alacaklı ve varsa kanuni temsilcisinin ve ....................................................................</a:t>
            </a:r>
          </a:p>
          <a:p>
            <a:r>
              <a:rPr lang="tr-TR" sz="1400" dirty="0"/>
              <a:t>vekilinin adı, soyadı ve yerleşim yerindeki ....................................................................</a:t>
            </a:r>
          </a:p>
          <a:p>
            <a:r>
              <a:rPr lang="tr-TR" sz="1400" dirty="0"/>
              <a:t>adresi; alacaklı yabancı ülkede oturuyorsa ....................................................................</a:t>
            </a:r>
          </a:p>
          <a:p>
            <a:r>
              <a:rPr lang="tr-TR" sz="1400" dirty="0"/>
              <a:t>Türkiye’de göstereceği yerleşim yerindeki </a:t>
            </a:r>
            <a:r>
              <a:rPr lang="tr-TR" sz="1400" dirty="0" smtClean="0"/>
              <a:t>adresi </a:t>
            </a:r>
            <a:r>
              <a:rPr lang="tr-TR" sz="1400" dirty="0"/>
              <a:t>: ..................................................................</a:t>
            </a:r>
          </a:p>
          <a:p>
            <a:r>
              <a:rPr lang="fi-FI" sz="1400" dirty="0"/>
              <a:t>2-Borçlunun ve varsa kanuni temsilcisinin adı, ……............................................................</a:t>
            </a:r>
          </a:p>
          <a:p>
            <a:r>
              <a:rPr lang="tr-TR" sz="1400" dirty="0"/>
              <a:t>soyadı ve yerleşim yerindeki adresi, alacaklı ....................................................................</a:t>
            </a:r>
          </a:p>
          <a:p>
            <a:r>
              <a:rPr lang="tr-TR" sz="1400" dirty="0"/>
              <a:t>tarafından biliniyorsa vergi kimlik numarası : ..................................................................</a:t>
            </a:r>
          </a:p>
          <a:p>
            <a:r>
              <a:rPr lang="tr-TR" sz="1400" dirty="0"/>
              <a:t>3-Alacağın Türk parasıyla tutarı, faiz miktarı ve ....................................................................</a:t>
            </a:r>
          </a:p>
          <a:p>
            <a:r>
              <a:rPr lang="tr-TR" sz="1400" dirty="0"/>
              <a:t>işlemeye başladığı gün; alacak veya teminat ....................................................................</a:t>
            </a:r>
          </a:p>
          <a:p>
            <a:r>
              <a:rPr lang="tr-TR" sz="1400" dirty="0"/>
              <a:t>yabancı para ise alacağın hangi tarihteki kur ....................................................................</a:t>
            </a:r>
          </a:p>
          <a:p>
            <a:r>
              <a:rPr lang="tr-TR" sz="1400" dirty="0"/>
              <a:t>üzerinden talep edildiği ve faizi : ..................................................................</a:t>
            </a:r>
          </a:p>
          <a:p>
            <a:r>
              <a:rPr lang="tr-TR" sz="1400" dirty="0"/>
              <a:t>4-Bir terekeye karşı yapılan takiplerde mirasçıların ...................................................................</a:t>
            </a:r>
          </a:p>
          <a:p>
            <a:r>
              <a:rPr lang="tr-TR" sz="1400" dirty="0"/>
              <a:t>adı, soyadı ve yerleşim yerindeki adresleri : ..................................................................</a:t>
            </a:r>
          </a:p>
          <a:p>
            <a:r>
              <a:rPr lang="tr-TR" sz="1400" dirty="0"/>
              <a:t>5-Sözleşme ve tarihi : ..................................................................</a:t>
            </a:r>
          </a:p>
          <a:p>
            <a:r>
              <a:rPr lang="tr-TR" sz="1400" dirty="0"/>
              <a:t>Yukarıda yazılı borcu işbu ödeme emrinin tebliği tarihinden itibaren .................. </a:t>
            </a:r>
            <a:r>
              <a:rPr lang="tr-TR" sz="1400" dirty="0" smtClean="0"/>
              <a:t>Gün içinde </a:t>
            </a:r>
            <a:r>
              <a:rPr lang="tr-TR" sz="1400" dirty="0"/>
              <a:t>ödemeniz; borcun bir kısmına veya tamamına veya alacaklının takibine karşı </a:t>
            </a:r>
            <a:r>
              <a:rPr lang="tr-TR" sz="1400" dirty="0" smtClean="0"/>
              <a:t>bir itirazınız </a:t>
            </a:r>
            <a:r>
              <a:rPr lang="tr-TR" sz="1400" dirty="0"/>
              <a:t>varsa, yine bu ödeme emrinin tebliği tarihinden itibaren .............. gün içinde </a:t>
            </a:r>
            <a:r>
              <a:rPr lang="tr-TR" sz="1400" dirty="0" smtClean="0"/>
              <a:t>açıkça ve </a:t>
            </a:r>
            <a:r>
              <a:rPr lang="tr-TR" sz="1400" dirty="0"/>
              <a:t>sebepleri ile birlikte İcra ve İflâs Kanununun 62 </a:t>
            </a:r>
            <a:r>
              <a:rPr lang="tr-TR" sz="1400" dirty="0" err="1"/>
              <a:t>nci</a:t>
            </a:r>
            <a:r>
              <a:rPr lang="tr-TR" sz="1400" dirty="0"/>
              <a:t> maddesi hükmü gereğince dilekçe </a:t>
            </a:r>
            <a:r>
              <a:rPr lang="tr-TR" sz="1400" dirty="0" smtClean="0"/>
              <a:t>ile veya </a:t>
            </a:r>
            <a:r>
              <a:rPr lang="tr-TR" sz="1400" dirty="0"/>
              <a:t>sözlü olarak icra dairesine bildirmeniz; kira </a:t>
            </a:r>
            <a:r>
              <a:rPr lang="tr-TR" sz="1400" dirty="0" smtClean="0"/>
              <a:t>akdini </a:t>
            </a:r>
            <a:r>
              <a:rPr lang="tr-TR" sz="1400" dirty="0"/>
              <a:t>ve sözleşmedeki imzanızı kesin </a:t>
            </a:r>
            <a:r>
              <a:rPr lang="tr-TR" sz="1400" dirty="0" smtClean="0"/>
              <a:t>ve açık </a:t>
            </a:r>
            <a:r>
              <a:rPr lang="tr-TR" sz="1400" dirty="0"/>
              <a:t>olarak reddetmediğiniz takdirde, akdi kabul etmiş sayılacağınız; yukarıdaki süreler içinde</a:t>
            </a:r>
          </a:p>
          <a:p>
            <a:r>
              <a:rPr lang="tr-TR" sz="1400" dirty="0"/>
              <a:t>borcu ödemeniz veya itiraz etmezseniz, alacaklının icra mahkemesinden </a:t>
            </a:r>
            <a:r>
              <a:rPr lang="tr-TR" sz="1400" dirty="0" smtClean="0"/>
              <a:t>tahliyeniz isteyebileceği </a:t>
            </a:r>
            <a:r>
              <a:rPr lang="tr-TR" sz="1400" dirty="0"/>
              <a:t>ve kesinleşen kira alacağından dolayı da haciz talep edilebileceği ihtar </a:t>
            </a:r>
            <a:r>
              <a:rPr lang="tr-TR" sz="1400" dirty="0" smtClean="0"/>
              <a:t>olunur.</a:t>
            </a:r>
            <a:endParaRPr lang="tr-TR" sz="1400" dirty="0"/>
          </a:p>
          <a:p>
            <a:r>
              <a:rPr lang="tr-TR" sz="1400" b="1" dirty="0" smtClean="0"/>
              <a:t>(</a:t>
            </a:r>
            <a:r>
              <a:rPr lang="tr-TR" sz="1400" b="1" dirty="0"/>
              <a:t>İİK m.269)</a:t>
            </a:r>
          </a:p>
          <a:p>
            <a:r>
              <a:rPr lang="tr-TR" sz="1400" b="1" dirty="0"/>
              <a:t>......./......./..........</a:t>
            </a:r>
          </a:p>
          <a:p>
            <a:pPr algn="r"/>
            <a:r>
              <a:rPr lang="tr-TR" sz="1400" i="1" dirty="0"/>
              <a:t>İcra Müdürü</a:t>
            </a:r>
          </a:p>
          <a:p>
            <a:pPr algn="r"/>
            <a:r>
              <a:rPr lang="tr-TR" sz="1400" b="1" dirty="0"/>
              <a:t>Mühür ve İmza</a:t>
            </a:r>
            <a:endParaRPr lang="tr-TR"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İcra Takibi</a:t>
            </a:r>
            <a:endParaRPr lang="tr-TR" dirty="0"/>
          </a:p>
        </p:txBody>
      </p:sp>
      <p:sp>
        <p:nvSpPr>
          <p:cNvPr id="3" name="2 İçerik Yer Tutucusu"/>
          <p:cNvSpPr>
            <a:spLocks noGrp="1"/>
          </p:cNvSpPr>
          <p:nvPr>
            <p:ph idx="1"/>
          </p:nvPr>
        </p:nvSpPr>
        <p:spPr/>
        <p:txBody>
          <a:bodyPr/>
          <a:lstStyle/>
          <a:p>
            <a:pPr>
              <a:spcBef>
                <a:spcPct val="0"/>
              </a:spcBef>
            </a:pPr>
            <a:r>
              <a:rPr lang="tr-TR" dirty="0" smtClean="0"/>
              <a:t>İcra takipleri, </a:t>
            </a:r>
            <a:r>
              <a:rPr lang="tr-TR" b="1" dirty="0" smtClean="0"/>
              <a:t>takip talebi</a:t>
            </a:r>
            <a:r>
              <a:rPr lang="tr-TR" dirty="0" smtClean="0"/>
              <a:t> ile başlar. </a:t>
            </a:r>
            <a:r>
              <a:rPr lang="tr-TR" b="1" dirty="0" smtClean="0"/>
              <a:t>İcra takibinin, gerek haciz yolu ile gerek rehinin paraya çevrilmesi yolu ile ve gerekse, iflas yolu ile takipte alacaklının takip talebi ile başlayacağı hususu, İİK m. 42’de açıkça düzenlenmiştir</a:t>
            </a:r>
            <a:r>
              <a:rPr lang="tr-TR" dirty="0" smtClean="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İcra Takip Talebi</a:t>
            </a:r>
            <a:endParaRPr lang="tr-TR" dirty="0"/>
          </a:p>
        </p:txBody>
      </p:sp>
      <p:sp>
        <p:nvSpPr>
          <p:cNvPr id="3" name="2 İçerik Yer Tutucusu"/>
          <p:cNvSpPr>
            <a:spLocks noGrp="1"/>
          </p:cNvSpPr>
          <p:nvPr>
            <p:ph idx="1"/>
          </p:nvPr>
        </p:nvSpPr>
        <p:spPr/>
        <p:txBody>
          <a:bodyPr/>
          <a:lstStyle/>
          <a:p>
            <a:pPr>
              <a:buNone/>
            </a:pPr>
            <a:r>
              <a:rPr lang="tr-TR" b="1" i="1" u="sng" dirty="0" smtClean="0"/>
              <a:t>İcra Takip Talebi</a:t>
            </a:r>
          </a:p>
          <a:p>
            <a:r>
              <a:rPr lang="tr-TR" dirty="0" smtClean="0"/>
              <a:t>İcra İflas Kanunu’na (İİK) m. 58’e göre takip talebi, icra müdürüne yazı ile veya sözlü olarak yapılır. Takip talebi, takibe girişen kişinin, belirli miktar bir paranın ödenmesi veya teminat gösterilmesi için icra takibi yapılmasına ilişkin icra dairesine yönelik talebidir.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İcra Takip Talebi</a:t>
            </a:r>
            <a:endParaRPr lang="tr-TR" dirty="0"/>
          </a:p>
        </p:txBody>
      </p:sp>
      <p:sp>
        <p:nvSpPr>
          <p:cNvPr id="3" name="2 İçerik Yer Tutucusu"/>
          <p:cNvSpPr>
            <a:spLocks noGrp="1"/>
          </p:cNvSpPr>
          <p:nvPr>
            <p:ph idx="1"/>
          </p:nvPr>
        </p:nvSpPr>
        <p:spPr/>
        <p:txBody>
          <a:bodyPr>
            <a:normAutofit fontScale="70000" lnSpcReduction="20000"/>
          </a:bodyPr>
          <a:lstStyle/>
          <a:p>
            <a:pPr>
              <a:lnSpc>
                <a:spcPct val="90000"/>
              </a:lnSpc>
              <a:spcBef>
                <a:spcPct val="0"/>
              </a:spcBef>
            </a:pPr>
            <a:r>
              <a:rPr lang="tr-TR" dirty="0" smtClean="0"/>
              <a:t>Takip talebi, takibe girişen kişinin, belirli miktar bir paranın ödenmesi veya teminat gösterilmesi için icra takibi yapılmasına ilişkin icra dairesine yönelik talebidir. Takip alacaklının icra dairesine yönelttiği talep üzerine başlar. </a:t>
            </a:r>
          </a:p>
          <a:p>
            <a:pPr>
              <a:lnSpc>
                <a:spcPct val="90000"/>
              </a:lnSpc>
              <a:spcBef>
                <a:spcPct val="0"/>
              </a:spcBef>
            </a:pPr>
            <a:endParaRPr lang="tr-TR" dirty="0" smtClean="0"/>
          </a:p>
          <a:p>
            <a:pPr>
              <a:lnSpc>
                <a:spcPct val="90000"/>
              </a:lnSpc>
              <a:spcBef>
                <a:spcPct val="0"/>
              </a:spcBef>
            </a:pPr>
            <a:r>
              <a:rPr lang="tr-TR" dirty="0" smtClean="0"/>
              <a:t>Alacaklı, icra dairesinden sözlü ya da yazılı takip talebinde bulunabilir. Sözlü talepler bakımından takip talebinin yapıldığı tarih olarak, gerekli harçların yatırılmış olması şartıyla talebin icra memuru tarafından tutanağa geçirildiği ve imzalandığı tarih esas alınır. </a:t>
            </a:r>
          </a:p>
          <a:p>
            <a:pPr>
              <a:lnSpc>
                <a:spcPct val="90000"/>
              </a:lnSpc>
              <a:spcBef>
                <a:spcPct val="0"/>
              </a:spcBef>
            </a:pPr>
            <a:endParaRPr lang="tr-TR" dirty="0" smtClean="0"/>
          </a:p>
          <a:p>
            <a:pPr>
              <a:lnSpc>
                <a:spcPct val="90000"/>
              </a:lnSpc>
              <a:spcBef>
                <a:spcPct val="0"/>
              </a:spcBef>
            </a:pPr>
            <a:r>
              <a:rPr lang="tr-TR" dirty="0" smtClean="0"/>
              <a:t>Yazılı takip talepleri için, uygulamada, basılı örnek kullanılmakta ve alacaklı bu örneğin boş kısımlarını kendi isteğine göre doldurmaktadır. Ancak alacaklı isterse, bu basılı örnek yerine kendisi de usulüne uygun olarak takip talebi metnini hazırlayabilir. Takip talebi, sözlü olarak yapıldığında, icra müdürü, alacaklının kendisine yaptığı sözlü açıklamaları bir tutanağa yazar ve bunun altı alacaklı ile icra müdürü tarafından imzalanır.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İcra Emirleri</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Alacaklının elinde bir ilam veya ilam niteliğinde (İİK m.38) belge bulunması halinde, alacaklı borçluya karşı ilamlı icra takibi yapar. </a:t>
            </a:r>
          </a:p>
          <a:p>
            <a:r>
              <a:rPr lang="tr-TR" dirty="0" smtClean="0"/>
              <a:t>İcra emirleri takibin cinsine göre farklılık gösterir. Bunların ortak özelliği icra emrine karşı itiraz edilememesidir. </a:t>
            </a:r>
          </a:p>
          <a:p>
            <a:r>
              <a:rPr lang="tr-TR" dirty="0" smtClean="0"/>
              <a:t>İlamlar, kural olarak on yıl geçmekle zaman aşımına uğrar. Ancak, gayrimenkul ve menkul malların mülkiyetine ve diğer ayni haklara, şahıs ve aile hukukuna ilişkin ilamlar zamanaşımına uğramaz. İlamlı icraya başvurmak için, hükmün kesinleşmesi, kural olarak şart değildir. </a:t>
            </a:r>
          </a:p>
          <a:p>
            <a:r>
              <a:rPr lang="tr-TR" dirty="0" smtClean="0"/>
              <a:t>İcra emri; para borcu veya teminat verilmesi bakımından borcun </a:t>
            </a:r>
            <a:r>
              <a:rPr lang="tr-TR" dirty="0" smtClean="0">
                <a:solidFill>
                  <a:srgbClr val="FF0000"/>
                </a:solidFill>
              </a:rPr>
              <a:t>yedi (7) gün </a:t>
            </a:r>
            <a:r>
              <a:rPr lang="tr-TR" dirty="0" smtClean="0"/>
              <a:t>içerisinde ödenmesi gerekir, yeri gün içinde borç ödenmezse borçlu hakkında cebri icra uygulanacaktır. Yedi gün içinde borçlunun mal beyanında bulunması gerekmektedir. Aksi takdirde borçlu hapis cezası ile cezalandırılır İİK m. 343 bir aydan üç aya kadar hafif hapis cezası).</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Takip talebinin içeriği şöyledir:</a:t>
            </a:r>
            <a:endParaRPr lang="tr-TR" dirty="0"/>
          </a:p>
        </p:txBody>
      </p:sp>
      <p:sp>
        <p:nvSpPr>
          <p:cNvPr id="3" name="2 İçerik Yer Tutucusu"/>
          <p:cNvSpPr>
            <a:spLocks noGrp="1"/>
          </p:cNvSpPr>
          <p:nvPr>
            <p:ph idx="1"/>
          </p:nvPr>
        </p:nvSpPr>
        <p:spPr/>
        <p:txBody>
          <a:bodyPr>
            <a:normAutofit fontScale="47500" lnSpcReduction="20000"/>
          </a:bodyPr>
          <a:lstStyle/>
          <a:p>
            <a:pPr marL="609600" indent="-609600"/>
            <a:r>
              <a:rPr lang="tr-TR" b="1" dirty="0" smtClean="0"/>
              <a:t>Alacaklının ve varsa kanuni temsilcisinin ve vekilinin adı, soyadı, vergi kimlik numarası, yerleşim yerindeki adresi, alacaklı yabancı memlekette oturuyorsa Türkiye'de göstereceği yerleşim yerindeki adresi</a:t>
            </a:r>
          </a:p>
          <a:p>
            <a:pPr marL="609600" indent="-609600"/>
            <a:r>
              <a:rPr lang="tr-TR" b="1" dirty="0" smtClean="0"/>
              <a:t>Borçlunun ve varsa kanuni temsilcisinin adı, soyadı ve yerleşim yerindeki adresi, alacaklı tarafından biliniyorsa vergi kimlik numarası</a:t>
            </a:r>
          </a:p>
          <a:p>
            <a:pPr marL="609600" indent="-609600"/>
            <a:r>
              <a:rPr lang="tr-TR" b="1" dirty="0" smtClean="0"/>
              <a:t>Takip terekeye karşı açılmışsa, mirasçının adı, soyadı ve yerleşim yerindeki adresleri</a:t>
            </a:r>
          </a:p>
          <a:p>
            <a:pPr marL="609600" indent="-609600"/>
            <a:r>
              <a:rPr lang="tr-TR" b="1" dirty="0" smtClean="0"/>
              <a:t>Alacağın veya talep olunan teminatın cins ve Türk parasıyla tutarı, faizli alacaklarda faiz miktarı ile işlemeye başladığı gün, alacak veya teminat yabancı para ise alacağın hangi tarihteki kur üzerinden talep edildiği ve faizi</a:t>
            </a:r>
          </a:p>
          <a:p>
            <a:pPr marL="609600" indent="-609600"/>
            <a:r>
              <a:rPr lang="tr-TR" b="1" dirty="0" smtClean="0"/>
              <a:t>Taşınır </a:t>
            </a:r>
            <a:r>
              <a:rPr lang="tr-TR" b="1" dirty="0" err="1" smtClean="0"/>
              <a:t>rehni</a:t>
            </a:r>
            <a:r>
              <a:rPr lang="tr-TR" b="1" dirty="0" smtClean="0"/>
              <a:t> veya ipotekle temin edilmiş bir alacak talebinde rehin edilenin ne olduğu, rehin edilen üçüncü şahıslar tarafından verilmiş veya mülkiyet üçüncü şahsa geçmiş ise adı ve soyadı </a:t>
            </a:r>
            <a:r>
              <a:rPr lang="tr-TR" b="1" dirty="0" err="1" smtClean="0"/>
              <a:t>rehnedilen</a:t>
            </a:r>
            <a:r>
              <a:rPr lang="tr-TR" b="1" dirty="0" smtClean="0"/>
              <a:t> şey üzerinde, sonra gelen rehin hakkı varsa bu hakka sahip olan kişinin adı, soyadı, yerleşim yerindeki adresi</a:t>
            </a:r>
          </a:p>
          <a:p>
            <a:pPr marL="609600" indent="-609600"/>
            <a:r>
              <a:rPr lang="tr-TR" b="1" dirty="0" smtClean="0"/>
              <a:t>Takip, ilama veya ilam hükmündeki belgeye müstenit ise ilam veya belgeyi veren makamın adı; ilam veya belgenin tarihi, numarası ve özeti</a:t>
            </a:r>
          </a:p>
          <a:p>
            <a:pPr marL="609600" indent="-609600"/>
            <a:r>
              <a:rPr lang="tr-TR" b="1" dirty="0" smtClean="0"/>
              <a:t>Adi veya hasılat kiralarına ait takip talebi</a:t>
            </a:r>
          </a:p>
          <a:p>
            <a:pPr marL="609600" indent="-609600"/>
            <a:r>
              <a:rPr lang="tr-TR" b="1" dirty="0" smtClean="0"/>
              <a:t>Tevdi edilen senet (poliçe, emre muharrer senet, çek)'in tarih ve numarası, özeti, senede dayalı değilse borcun sebebi</a:t>
            </a:r>
          </a:p>
          <a:p>
            <a:pPr marL="609600" indent="-609600"/>
            <a:r>
              <a:rPr lang="tr-TR" b="1" dirty="0" smtClean="0"/>
              <a:t>Alacaklının takip yollarından hangisini talep eylediği.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ÖDEME EMİRLERİ </a:t>
            </a:r>
            <a:endParaRPr lang="tr-TR" dirty="0"/>
          </a:p>
        </p:txBody>
      </p:sp>
      <p:sp>
        <p:nvSpPr>
          <p:cNvPr id="3" name="2 İçerik Yer Tutucusu"/>
          <p:cNvSpPr>
            <a:spLocks noGrp="1"/>
          </p:cNvSpPr>
          <p:nvPr>
            <p:ph idx="1"/>
          </p:nvPr>
        </p:nvSpPr>
        <p:spPr/>
        <p:txBody>
          <a:bodyPr>
            <a:normAutofit fontScale="55000" lnSpcReduction="20000"/>
          </a:bodyPr>
          <a:lstStyle/>
          <a:p>
            <a:pPr marL="609600" indent="-609600"/>
            <a:r>
              <a:rPr lang="tr-TR" dirty="0" smtClean="0"/>
              <a:t>İcra takibi, ödeme emrinin borçluya tebliğ edilmesi ile hükümlerini doğurur. Ödeme emri,  icra takibinin temelini teşkil etmesi bakımından çok büyük bir öneme sahip olup icra takip işlemlerinin birincisidir. Ödeme emrinin düzenlenmesi, alacaklının talebi üzerine gerçekleşir. </a:t>
            </a:r>
          </a:p>
          <a:p>
            <a:pPr marL="609600" indent="-609600"/>
            <a:r>
              <a:rPr lang="tr-TR" dirty="0" smtClean="0"/>
              <a:t>Borçlu, gönderilen ödeme emrine, tebliğ tarihinden itibaren yedi gün içinde itiraz edebilir. İtiraz halinde, ihtar prosedürü sona erer ve artık alacaklının iddia ettiği hak çekişmeli yargıya intikal eder. Buna karşın itiraz yapılmaz ise, ödeme emri, icra emri niteliğine kavuşur ve artık talep şekli ve maddi anlamda kesin hüküm niteliği kazanır.</a:t>
            </a:r>
          </a:p>
          <a:p>
            <a:pPr marL="609600" indent="-609600"/>
            <a:r>
              <a:rPr lang="tr-TR" dirty="0" smtClean="0"/>
              <a:t>Ödeme emri, hiçbir durumda borçluya yönelik koşulsuz bir ödeme talimatı içermez, aksine borçlu için, borcunu ödemek suretiyle alacaklısını tatmin etmek ya da itiraz yolu ile takibe karşı koymak hususunda seçenek sunan bir davet niteliğindedir. </a:t>
            </a:r>
          </a:p>
          <a:p>
            <a:pPr marL="609600" indent="-609600"/>
            <a:r>
              <a:rPr lang="tr-TR" dirty="0" smtClean="0"/>
              <a:t>Ödeme emrini icra dairesi düzenler. </a:t>
            </a:r>
          </a:p>
          <a:p>
            <a:pPr marL="609600" indent="-609600"/>
            <a:r>
              <a:rPr lang="tr-TR" dirty="0" smtClean="0"/>
              <a:t>Ödeme emri, takipte borçluya karşı yapılan birinci icra (iflas) takip işlemidir. Kural olarak, ödeme emri gönderilmeden ve ona "savunma hakkı" verilmeden, daha sonraki takip işlemlerine geçilemez.</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ÖDEME EMİRLERİ </a:t>
            </a:r>
            <a:endParaRPr lang="tr-TR" dirty="0"/>
          </a:p>
        </p:txBody>
      </p:sp>
      <p:sp>
        <p:nvSpPr>
          <p:cNvPr id="3" name="2 İçerik Yer Tutucusu"/>
          <p:cNvSpPr>
            <a:spLocks noGrp="1"/>
          </p:cNvSpPr>
          <p:nvPr>
            <p:ph idx="1"/>
          </p:nvPr>
        </p:nvSpPr>
        <p:spPr/>
        <p:txBody>
          <a:bodyPr>
            <a:normAutofit fontScale="77500" lnSpcReduction="20000"/>
          </a:bodyPr>
          <a:lstStyle/>
          <a:p>
            <a:pPr marL="228600" indent="-228600">
              <a:buNone/>
            </a:pPr>
            <a:r>
              <a:rPr lang="tr-TR" dirty="0" smtClean="0"/>
              <a:t>Bu emirlere bakıldığında, bunların iki ana parçadan oluştuğu görülmektedir. </a:t>
            </a:r>
          </a:p>
          <a:p>
            <a:pPr marL="228600" indent="-228600"/>
            <a:r>
              <a:rPr lang="tr-TR" dirty="0" smtClean="0"/>
              <a:t>Takip talebindeki kayıtlar</a:t>
            </a:r>
          </a:p>
          <a:p>
            <a:pPr marL="228600" indent="-228600"/>
            <a:r>
              <a:rPr lang="tr-TR" dirty="0" smtClean="0"/>
              <a:t>İhtar bölümü</a:t>
            </a:r>
          </a:p>
          <a:p>
            <a:pPr marL="228600" indent="-228600">
              <a:buNone/>
            </a:pPr>
            <a:r>
              <a:rPr lang="tr-TR" dirty="0" smtClean="0"/>
              <a:t>İhtar bölümünde kanun koyucu, her bir ödeme (icra) emri ve borçlunun bu emir üzerine neleri yapması gerektiğinin; bunların yapılması veya yapılmaması halinde karşılaşılacak olasılıkların neler olduğunun yazılmasını öngörülmüştür. </a:t>
            </a:r>
          </a:p>
          <a:p>
            <a:pPr marL="228600" indent="-228600">
              <a:buNone/>
            </a:pPr>
            <a:r>
              <a:rPr lang="tr-TR" dirty="0" smtClean="0"/>
              <a:t>Ödeme (icra) emirlerinin içeriklerini düzenleyen hükümlerin kamu düzenine ilişkin hükümler olması sebebiyle, uygulamada da gözlendiği üzere, kanuna uygun olmayan içerikteki ödeme emirlerinin süresiz şikâyet yoluyla iptal edileceği görülmektedir.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Taşınır Teslimine Veya Taşınmaz Tahliye Ve Teslimine Dair İcra Emri</a:t>
            </a:r>
            <a:endParaRPr lang="tr-TR" dirty="0"/>
          </a:p>
        </p:txBody>
      </p:sp>
      <p:sp>
        <p:nvSpPr>
          <p:cNvPr id="3" name="2 İçerik Yer Tutucusu"/>
          <p:cNvSpPr>
            <a:spLocks noGrp="1"/>
          </p:cNvSpPr>
          <p:nvPr>
            <p:ph idx="1"/>
          </p:nvPr>
        </p:nvSpPr>
        <p:spPr/>
        <p:txBody>
          <a:bodyPr>
            <a:normAutofit fontScale="70000" lnSpcReduction="20000"/>
          </a:bodyPr>
          <a:lstStyle/>
          <a:p>
            <a:pPr>
              <a:buNone/>
            </a:pPr>
            <a:r>
              <a:rPr lang="tr-TR" dirty="0" smtClean="0"/>
              <a:t>İcra müdürü, ilamın konusunun, taşınır teslimi veya taşınmaz tahliye ve teslimi olduğunu görürse, borçluya buna </a:t>
            </a:r>
          </a:p>
          <a:p>
            <a:pPr>
              <a:buNone/>
            </a:pPr>
            <a:r>
              <a:rPr lang="tr-TR" dirty="0" smtClean="0"/>
              <a:t>ilişkin icra emri gönderir. </a:t>
            </a:r>
          </a:p>
          <a:p>
            <a:pPr>
              <a:buNone/>
            </a:pPr>
            <a:endParaRPr lang="tr-TR" dirty="0" smtClean="0"/>
          </a:p>
          <a:p>
            <a:pPr>
              <a:buNone/>
            </a:pPr>
            <a:r>
              <a:rPr lang="tr-TR" sz="4000" b="1" i="1" u="sng" dirty="0" smtClean="0"/>
              <a:t>İhtar bölümüne göre: </a:t>
            </a:r>
          </a:p>
          <a:p>
            <a:r>
              <a:rPr lang="tr-TR" dirty="0" smtClean="0"/>
              <a:t>İş bu emrinin tebliği tarihinden itibaren yedi gün içinde taşınmaz/taşınırın teslim edilmesi gerekmektedir. </a:t>
            </a:r>
          </a:p>
          <a:p>
            <a:r>
              <a:rPr lang="tr-TR" dirty="0" smtClean="0"/>
              <a:t>Bu süre içinde tahliye/teslim etmezseniz, icra mahkemesinden veya ait olduğu mahkemeden yahut Yargıtay'dan icranın geri bırakılmasına dair karar sunulmazsa, İcra ve İflas Kanununun 24 ve 26. maddelerine göre ilam hükmünün zorla icra olunacağını eğer gerekirse icra emri tebliğine gerek olmadan haciz yolu ile icra olunacağı bilinmelidir.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37</TotalTime>
  <Words>1751</Words>
  <Application>Microsoft Office PowerPoint</Application>
  <PresentationFormat>Ekran Gösterisi (4:3)</PresentationFormat>
  <Paragraphs>111</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Gill Sans MT</vt:lpstr>
      <vt:lpstr>Verdana</vt:lpstr>
      <vt:lpstr>Wingdings 2</vt:lpstr>
      <vt:lpstr>Gündönümü</vt:lpstr>
      <vt:lpstr>İCRA VE İFLASA İLİŞKİN BELGE DOKÜMAN ÖRNEKLERİ</vt:lpstr>
      <vt:lpstr>İcra Takibi</vt:lpstr>
      <vt:lpstr>İcra Takip Talebi</vt:lpstr>
      <vt:lpstr>İcra Takip Talebi</vt:lpstr>
      <vt:lpstr>İcra Emirleri</vt:lpstr>
      <vt:lpstr>Takip talebinin içeriği şöyledir:</vt:lpstr>
      <vt:lpstr>ÖDEME EMİRLERİ </vt:lpstr>
      <vt:lpstr>ÖDEME EMİRLERİ </vt:lpstr>
      <vt:lpstr>Taşınır Teslimine Veya Taşınmaz Tahliye Ve Teslimine Dair İcra Emri</vt:lpstr>
      <vt:lpstr>Özet</vt:lpstr>
      <vt:lpstr>Özet</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İCRA VE İFLASA İLİŞKİN BELGE DOKÜMAN ÖRNEKLERİ</dc:title>
  <dc:creator>Hülya GÜRSOY</dc:creator>
  <cp:lastModifiedBy>Hülya Gürsoy</cp:lastModifiedBy>
  <cp:revision>5</cp:revision>
  <dcterms:created xsi:type="dcterms:W3CDTF">2013-12-03T13:13:00Z</dcterms:created>
  <dcterms:modified xsi:type="dcterms:W3CDTF">2015-12-01T11:45:15Z</dcterms:modified>
</cp:coreProperties>
</file>