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4"/>
  </p:notesMasterIdLst>
  <p:sldIdLst>
    <p:sldId id="1092" r:id="rId4"/>
    <p:sldId id="1083" r:id="rId5"/>
    <p:sldId id="1084" r:id="rId6"/>
    <p:sldId id="1093" r:id="rId7"/>
    <p:sldId id="1094" r:id="rId8"/>
    <p:sldId id="1095" r:id="rId9"/>
    <p:sldId id="1096" r:id="rId10"/>
    <p:sldId id="1097" r:id="rId11"/>
    <p:sldId id="1098" r:id="rId12"/>
    <p:sldId id="1091"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1471" autoAdjust="0"/>
  </p:normalViewPr>
  <p:slideViewPr>
    <p:cSldViewPr snapToGrid="0">
      <p:cViewPr varScale="1">
        <p:scale>
          <a:sx n="102" d="100"/>
          <a:sy n="102" d="100"/>
        </p:scale>
        <p:origin x="1740"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2</a:t>
            </a:fld>
            <a:endParaRPr lang="en-US"/>
          </a:p>
        </p:txBody>
      </p:sp>
    </p:spTree>
    <p:extLst>
      <p:ext uri="{BB962C8B-B14F-4D97-AF65-F5344CB8AC3E}">
        <p14:creationId xmlns:p14="http://schemas.microsoft.com/office/powerpoint/2010/main" val="133029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25051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413672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 id="2147483698"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206</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Ölçme Bilgisi 1</a:t>
            </a: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(3-0)3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Prof. 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Türkay</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TÜDEŞ</a:t>
            </a: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8050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13854"/>
            <a:ext cx="8012450" cy="438582"/>
          </a:xfrm>
          <a:prstGeom prst="rect">
            <a:avLst/>
          </a:prstGeom>
        </p:spPr>
        <p:txBody>
          <a:bodyPr wrap="square">
            <a:spAutoFit/>
          </a:bodyPr>
          <a:lstStyle/>
          <a:p>
            <a:pPr algn="ctr">
              <a:lnSpc>
                <a:spcPct val="150000"/>
              </a:lnSpc>
              <a:spcBef>
                <a:spcPts val="450"/>
              </a:spcBef>
              <a:spcAft>
                <a:spcPts val="450"/>
              </a:spcAft>
            </a:pPr>
            <a:r>
              <a:rPr lang="tr-TR" sz="1500" b="1" dirty="0"/>
              <a:t>Kaynaklar</a:t>
            </a:r>
            <a:endParaRPr lang="tr-TR" sz="1350" dirty="0"/>
          </a:p>
        </p:txBody>
      </p:sp>
      <p:sp>
        <p:nvSpPr>
          <p:cNvPr id="6" name="Dikdörtgen 5"/>
          <p:cNvSpPr/>
          <p:nvPr/>
        </p:nvSpPr>
        <p:spPr>
          <a:xfrm>
            <a:off x="782858" y="1465949"/>
            <a:ext cx="7557470" cy="2481449"/>
          </a:xfrm>
          <a:prstGeom prst="rect">
            <a:avLst/>
          </a:prstGeom>
        </p:spPr>
        <p:txBody>
          <a:bodyPr wrap="square">
            <a:spAutoFit/>
          </a:bodyPr>
          <a:lstStyle/>
          <a:p>
            <a:pPr marL="285750" indent="-285750">
              <a:lnSpc>
                <a:spcPct val="150000"/>
              </a:lnSpc>
              <a:buFont typeface="Wingdings" panose="05000000000000000000" pitchFamily="2" charset="2"/>
              <a:buChar char="q"/>
            </a:pPr>
            <a:r>
              <a:rPr lang="tr-TR" dirty="0">
                <a:latin typeface="Arial" panose="020B0604020202020204" pitchFamily="34" charset="0"/>
                <a:cs typeface="Arial" panose="020B0604020202020204" pitchFamily="34" charset="0"/>
              </a:rPr>
              <a:t>Ölçme Bilgisi Pratik Jeodezi, Prof. Dr. Erdoğan </a:t>
            </a:r>
            <a:r>
              <a:rPr lang="tr-TR" dirty="0" err="1">
                <a:latin typeface="Arial" panose="020B0604020202020204" pitchFamily="34" charset="0"/>
                <a:cs typeface="Arial" panose="020B0604020202020204" pitchFamily="34" charset="0"/>
              </a:rPr>
              <a:t>Özbenli</a:t>
            </a:r>
            <a:r>
              <a:rPr lang="tr-TR" dirty="0">
                <a:latin typeface="Arial" panose="020B0604020202020204" pitchFamily="34" charset="0"/>
                <a:cs typeface="Arial" panose="020B0604020202020204" pitchFamily="34" charset="0"/>
              </a:rPr>
              <a:t> ve Prof. Dr. Türkay </a:t>
            </a:r>
            <a:r>
              <a:rPr lang="tr-TR" dirty="0" err="1">
                <a:latin typeface="Arial" panose="020B0604020202020204" pitchFamily="34" charset="0"/>
                <a:cs typeface="Arial" panose="020B0604020202020204" pitchFamily="34" charset="0"/>
              </a:rPr>
              <a:t>Tüdeş</a:t>
            </a:r>
            <a:r>
              <a:rPr lang="tr-TR" dirty="0">
                <a:latin typeface="Arial" panose="020B0604020202020204" pitchFamily="34" charset="0"/>
                <a:cs typeface="Arial" panose="020B0604020202020204" pitchFamily="34" charset="0"/>
              </a:rPr>
              <a:t>, Trabzon, 2001.</a:t>
            </a:r>
          </a:p>
          <a:p>
            <a:pPr marL="285750" indent="-285750">
              <a:lnSpc>
                <a:spcPct val="150000"/>
              </a:lnSpc>
              <a:buFont typeface="Wingdings" panose="05000000000000000000" pitchFamily="2" charset="2"/>
              <a:buChar char="q"/>
            </a:pPr>
            <a:r>
              <a:rPr lang="tr-TR" dirty="0">
                <a:latin typeface="Arial" panose="020B0604020202020204" pitchFamily="34" charset="0"/>
                <a:cs typeface="Arial" panose="020B0604020202020204" pitchFamily="34" charset="0"/>
              </a:rPr>
              <a:t>Ölçme Bilgisi, Doç. Dr. İbrahim Koç, İstanbul, 1998.</a:t>
            </a:r>
          </a:p>
          <a:p>
            <a:pPr marL="285750" indent="-285750">
              <a:lnSpc>
                <a:spcPct val="150000"/>
              </a:lnSpc>
              <a:buFont typeface="Wingdings" panose="05000000000000000000" pitchFamily="2" charset="2"/>
              <a:buChar char="q"/>
            </a:pPr>
            <a:r>
              <a:rPr lang="en-US" dirty="0" err="1">
                <a:latin typeface="Arial" panose="020B0604020202020204" pitchFamily="34" charset="0"/>
                <a:cs typeface="Arial" panose="020B0604020202020204" pitchFamily="34" charset="0"/>
              </a:rPr>
              <a:t>İmar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Planı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Uygulamaları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Kentsel</a:t>
            </a:r>
            <a:r>
              <a:rPr lang="en-US" dirty="0">
                <a:latin typeface="Arial" panose="020B0604020202020204" pitchFamily="34" charset="0"/>
                <a:cs typeface="Arial" panose="020B0604020202020204" pitchFamily="34" charset="0"/>
              </a:rPr>
              <a:t> Alan </a:t>
            </a:r>
            <a:r>
              <a:rPr lang="en-US" dirty="0" err="1">
                <a:latin typeface="Arial" panose="020B0604020202020204" pitchFamily="34" charset="0"/>
                <a:cs typeface="Arial" panose="020B0604020202020204" pitchFamily="34" charset="0"/>
              </a:rPr>
              <a:t>Düzenlemesi</a:t>
            </a:r>
            <a:r>
              <a:rPr lang="en-US"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Prof. Dr. Türkay </a:t>
            </a:r>
            <a:r>
              <a:rPr lang="tr-TR" dirty="0" err="1">
                <a:latin typeface="Arial" panose="020B0604020202020204" pitchFamily="34" charset="0"/>
                <a:cs typeface="Arial" panose="020B0604020202020204" pitchFamily="34" charset="0"/>
              </a:rPr>
              <a:t>Tüdeş</a:t>
            </a:r>
            <a:r>
              <a:rPr lang="tr-TR" dirty="0">
                <a:latin typeface="Arial" panose="020B0604020202020204" pitchFamily="34" charset="0"/>
                <a:cs typeface="Arial" panose="020B0604020202020204" pitchFamily="34" charset="0"/>
              </a:rPr>
              <a:t>, Ankara, 2019.</a:t>
            </a:r>
          </a:p>
          <a:p>
            <a:pPr marL="214313" indent="-214313" algn="just">
              <a:lnSpc>
                <a:spcPct val="150000"/>
              </a:lnSpc>
              <a:buClr>
                <a:srgbClr val="C00000"/>
              </a:buClr>
              <a:buFont typeface="Arial" panose="020B0604020202020204" pitchFamily="34" charset="0"/>
              <a:buChar char="•"/>
            </a:pPr>
            <a:endParaRPr lang="tr-T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124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66572" y="2492990"/>
            <a:ext cx="7473756" cy="1348061"/>
          </a:xfrm>
          <a:prstGeom prst="rect">
            <a:avLst/>
          </a:prstGeom>
        </p:spPr>
        <p:txBody>
          <a:bodyPr wrap="square">
            <a:spAutoFit/>
          </a:bodyPr>
          <a:lstStyle/>
          <a:p>
            <a:pPr marL="0" lvl="1" algn="ctr">
              <a:spcBef>
                <a:spcPct val="20000"/>
              </a:spcBef>
              <a:buClr>
                <a:schemeClr val="accent1"/>
              </a:buClr>
            </a:pPr>
            <a:r>
              <a:rPr lang="tr-TR" sz="2400" b="1" dirty="0" smtClean="0"/>
              <a:t>GGY206</a:t>
            </a:r>
            <a:endParaRPr lang="tr-TR" sz="2400" b="1" dirty="0"/>
          </a:p>
          <a:p>
            <a:pPr marL="0" lvl="1" algn="ctr">
              <a:spcBef>
                <a:spcPct val="20000"/>
              </a:spcBef>
              <a:buClr>
                <a:schemeClr val="accent1"/>
              </a:buClr>
            </a:pPr>
            <a:r>
              <a:rPr lang="tr-TR" sz="2400" b="1" dirty="0"/>
              <a:t>Haritanın boyutları ve kapladığı </a:t>
            </a:r>
            <a:r>
              <a:rPr lang="tr-TR" sz="2400" b="1" dirty="0" smtClean="0"/>
              <a:t>alanlar</a:t>
            </a:r>
            <a:endParaRPr lang="tr-TR" sz="2400" b="1" dirty="0">
              <a:solidFill>
                <a:schemeClr val="tx2"/>
              </a:solidFill>
            </a:endParaRPr>
          </a:p>
          <a:p>
            <a:pPr marL="0" lvl="1" algn="ctr">
              <a:spcBef>
                <a:spcPct val="20000"/>
              </a:spcBef>
              <a:buClr>
                <a:schemeClr val="accent1"/>
              </a:buClr>
            </a:pPr>
            <a:endParaRPr lang="en-US" sz="2400" b="1" dirty="0">
              <a:solidFill>
                <a:schemeClr val="tx2"/>
              </a:solidFill>
            </a:endParaRPr>
          </a:p>
        </p:txBody>
      </p:sp>
    </p:spTree>
    <p:extLst>
      <p:ext uri="{BB962C8B-B14F-4D97-AF65-F5344CB8AC3E}">
        <p14:creationId xmlns:p14="http://schemas.microsoft.com/office/powerpoint/2010/main" val="208589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Harita</a:t>
            </a:r>
            <a:endParaRPr lang="tr-TR" sz="2400" b="1" dirty="0">
              <a:solidFill>
                <a:srgbClr val="002060"/>
              </a:solidFill>
            </a:endParaRPr>
          </a:p>
        </p:txBody>
      </p:sp>
      <p:sp>
        <p:nvSpPr>
          <p:cNvPr id="4" name="Dikdörtgen 3"/>
          <p:cNvSpPr/>
          <p:nvPr/>
        </p:nvSpPr>
        <p:spPr>
          <a:xfrm>
            <a:off x="782857" y="1703101"/>
            <a:ext cx="7557471" cy="2125069"/>
          </a:xfrm>
          <a:prstGeom prst="rect">
            <a:avLst/>
          </a:prstGeom>
        </p:spPr>
        <p:txBody>
          <a:bodyPr wrap="square">
            <a:spAutoFit/>
          </a:bodyPr>
          <a:lstStyle/>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a:t>Ölçme işlemlerinde, özel topoğrafya aletleri ve </a:t>
            </a:r>
            <a:r>
              <a:rPr lang="tr-TR" dirty="0" err="1"/>
              <a:t>metodları</a:t>
            </a:r>
            <a:r>
              <a:rPr lang="tr-TR" dirty="0"/>
              <a:t> kullanılır. Hesap </a:t>
            </a:r>
            <a:r>
              <a:rPr lang="tr-TR" dirty="0" smtClean="0"/>
              <a:t>işlemi, </a:t>
            </a:r>
            <a:r>
              <a:rPr lang="tr-TR" dirty="0"/>
              <a:t>genel matematik kurallara uygun olarak kolaylaştırılmış ve basitleştirilmiş özel formüller ve çizelgeler kullanılarak yapılır. Çizim işlemleri, boyut değiştirmeyen çizim altlıkları üzerine özel işaretler kullanılarak ölçeğine göre yapılır. Buna harita veya plan denir.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694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Harita</a:t>
            </a:r>
            <a:endParaRPr lang="tr-TR" sz="2400" b="1" dirty="0">
              <a:solidFill>
                <a:srgbClr val="002060"/>
              </a:solidFill>
            </a:endParaRPr>
          </a:p>
        </p:txBody>
      </p:sp>
      <p:sp>
        <p:nvSpPr>
          <p:cNvPr id="4" name="Dikdörtgen 3"/>
          <p:cNvSpPr/>
          <p:nvPr/>
        </p:nvSpPr>
        <p:spPr>
          <a:xfrm>
            <a:off x="782857" y="1703101"/>
            <a:ext cx="7557471" cy="878574"/>
          </a:xfrm>
          <a:prstGeom prst="rect">
            <a:avLst/>
          </a:prstGeom>
        </p:spPr>
        <p:txBody>
          <a:bodyPr wrap="square">
            <a:spAutoFit/>
          </a:bodyPr>
          <a:lstStyle/>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a:t>Kroki: Bir arsa ya da arazi ile üzerindeki yapıları yaklaşık ölçekle gösteren ve durumlarını belirten </a:t>
            </a:r>
            <a:r>
              <a:rPr lang="tr-TR" dirty="0" smtClean="0"/>
              <a:t>taslaktır.</a:t>
            </a:r>
            <a:endParaRPr lang="tr-TR"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957" y="2730289"/>
            <a:ext cx="4150101" cy="2701317"/>
          </a:xfrm>
          <a:prstGeom prst="rect">
            <a:avLst/>
          </a:prstGeom>
        </p:spPr>
      </p:pic>
    </p:spTree>
    <p:extLst>
      <p:ext uri="{BB962C8B-B14F-4D97-AF65-F5344CB8AC3E}">
        <p14:creationId xmlns:p14="http://schemas.microsoft.com/office/powerpoint/2010/main" val="2925582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Harita</a:t>
            </a:r>
            <a:endParaRPr lang="tr-TR" sz="2400" b="1" dirty="0">
              <a:solidFill>
                <a:srgbClr val="002060"/>
              </a:solidFill>
            </a:endParaRPr>
          </a:p>
        </p:txBody>
      </p:sp>
      <p:sp>
        <p:nvSpPr>
          <p:cNvPr id="4" name="Dikdörtgen 3"/>
          <p:cNvSpPr/>
          <p:nvPr/>
        </p:nvSpPr>
        <p:spPr>
          <a:xfrm>
            <a:off x="782857" y="1703101"/>
            <a:ext cx="7557471" cy="923330"/>
          </a:xfrm>
          <a:prstGeom prst="rect">
            <a:avLst/>
          </a:prstGeom>
        </p:spPr>
        <p:txBody>
          <a:bodyPr wrap="square">
            <a:spAutoFit/>
          </a:bodyPr>
          <a:lstStyle/>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smtClean="0"/>
              <a:t>Pafta: </a:t>
            </a:r>
            <a:r>
              <a:rPr lang="tr-TR" dirty="0"/>
              <a:t>Belirli ölçekteki büyük harita, plan veya modeli oluşturan ayrı parçalardan her birine pafta denir.</a:t>
            </a:r>
            <a:endParaRPr lang="tr-TR"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688" y="2831117"/>
            <a:ext cx="4653552" cy="2419847"/>
          </a:xfrm>
          <a:prstGeom prst="rect">
            <a:avLst/>
          </a:prstGeom>
        </p:spPr>
      </p:pic>
    </p:spTree>
    <p:extLst>
      <p:ext uri="{BB962C8B-B14F-4D97-AF65-F5344CB8AC3E}">
        <p14:creationId xmlns:p14="http://schemas.microsoft.com/office/powerpoint/2010/main" val="957550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Harita</a:t>
            </a:r>
            <a:endParaRPr lang="tr-TR" sz="2400" b="1" dirty="0">
              <a:solidFill>
                <a:srgbClr val="002060"/>
              </a:solidFill>
            </a:endParaRPr>
          </a:p>
        </p:txBody>
      </p:sp>
      <p:sp>
        <p:nvSpPr>
          <p:cNvPr id="4" name="Dikdörtgen 3"/>
          <p:cNvSpPr/>
          <p:nvPr/>
        </p:nvSpPr>
        <p:spPr>
          <a:xfrm>
            <a:off x="782857" y="1703101"/>
            <a:ext cx="7557471" cy="3913892"/>
          </a:xfrm>
          <a:prstGeom prst="rect">
            <a:avLst/>
          </a:prstGeom>
        </p:spPr>
        <p:txBody>
          <a:bodyPr wrap="square">
            <a:spAutoFit/>
          </a:bodyPr>
          <a:lstStyle/>
          <a:p>
            <a:pPr marL="285750" indent="-285750">
              <a:lnSpc>
                <a:spcPct val="150000"/>
              </a:lnSpc>
              <a:spcBef>
                <a:spcPts val="450"/>
              </a:spcBef>
              <a:spcAft>
                <a:spcPts val="450"/>
              </a:spcAft>
              <a:buClr>
                <a:schemeClr val="accent1"/>
              </a:buClr>
              <a:buFont typeface="Arial" panose="020B0604020202020204" pitchFamily="34" charset="0"/>
              <a:buChar char="•"/>
            </a:pPr>
            <a:r>
              <a:rPr lang="tr-TR" sz="1600" dirty="0"/>
              <a:t>1:1 000 000-1:250 000 arası ölçekli paftalar uluslararası sisteme göre</a:t>
            </a:r>
            <a:r>
              <a:rPr lang="tr-TR" sz="1600" dirty="0" smtClean="0"/>
              <a:t>;</a:t>
            </a:r>
          </a:p>
          <a:p>
            <a:pPr marL="285750" indent="-285750">
              <a:lnSpc>
                <a:spcPct val="150000"/>
              </a:lnSpc>
              <a:spcBef>
                <a:spcPts val="450"/>
              </a:spcBef>
              <a:spcAft>
                <a:spcPts val="450"/>
              </a:spcAft>
              <a:buClr>
                <a:schemeClr val="accent1"/>
              </a:buClr>
              <a:buFont typeface="Arial" panose="020B0604020202020204" pitchFamily="34" charset="0"/>
              <a:buChar char="•"/>
            </a:pPr>
            <a:r>
              <a:rPr lang="tr-TR" sz="1600" dirty="0" smtClean="0"/>
              <a:t>1:250 </a:t>
            </a:r>
            <a:r>
              <a:rPr lang="tr-TR" sz="1600" dirty="0"/>
              <a:t>000’den daha büyük ölçekli harita takım paftaları ise ulusal sisteme göre bölümlendirilir.</a:t>
            </a:r>
            <a:r>
              <a:rPr lang="tr-TR" sz="1600" dirty="0"/>
              <a:t/>
            </a:r>
            <a:br>
              <a:rPr lang="tr-TR" sz="1600" dirty="0"/>
            </a:br>
            <a:r>
              <a:rPr lang="tr-TR" sz="1600" dirty="0"/>
              <a:t/>
            </a:r>
            <a:br>
              <a:rPr lang="tr-TR" sz="1600" dirty="0"/>
            </a:br>
            <a:r>
              <a:rPr lang="tr-TR" sz="1600" dirty="0"/>
              <a:t>UTM ve UPS Projeksiyonlarının Kullanıldığı Bölgeler</a:t>
            </a:r>
            <a:r>
              <a:rPr lang="tr-TR" sz="1600" dirty="0"/>
              <a:t/>
            </a:r>
            <a:br>
              <a:rPr lang="tr-TR" sz="1600" dirty="0"/>
            </a:br>
            <a:r>
              <a:rPr lang="tr-TR" sz="1600" dirty="0"/>
              <a:t>Uluslararası Pafta Bölümleme Sistemi</a:t>
            </a:r>
            <a:r>
              <a:rPr lang="tr-TR" sz="1600" dirty="0"/>
              <a:t/>
            </a:r>
            <a:br>
              <a:rPr lang="tr-TR" sz="1600" dirty="0"/>
            </a:br>
            <a:r>
              <a:rPr lang="tr-TR" sz="1600" dirty="0"/>
              <a:t>Ulusal Pafta Bölümleme Sistemi</a:t>
            </a:r>
            <a:r>
              <a:rPr lang="tr-TR" sz="1600" dirty="0"/>
              <a:t/>
            </a:r>
            <a:br>
              <a:rPr lang="tr-TR" sz="1600" dirty="0"/>
            </a:br>
            <a:r>
              <a:rPr lang="tr-TR" sz="1600" dirty="0"/>
              <a:t>UTM (Universal </a:t>
            </a:r>
            <a:r>
              <a:rPr lang="tr-TR" sz="1600" dirty="0" err="1"/>
              <a:t>Transverse</a:t>
            </a:r>
            <a:r>
              <a:rPr lang="tr-TR" sz="1600" dirty="0"/>
              <a:t> </a:t>
            </a:r>
            <a:r>
              <a:rPr lang="tr-TR" sz="1600" dirty="0" err="1"/>
              <a:t>Mercator</a:t>
            </a:r>
            <a:r>
              <a:rPr lang="tr-TR" sz="1600" dirty="0"/>
              <a:t>)</a:t>
            </a:r>
            <a:r>
              <a:rPr lang="tr-TR" sz="1600" dirty="0"/>
              <a:t/>
            </a:r>
            <a:br>
              <a:rPr lang="tr-TR" sz="1600" dirty="0"/>
            </a:br>
            <a:r>
              <a:rPr lang="tr-TR" sz="1600" dirty="0"/>
              <a:t>UPS (Universal Polar </a:t>
            </a:r>
            <a:r>
              <a:rPr lang="tr-TR" sz="1600" dirty="0" err="1"/>
              <a:t>Stereographic</a:t>
            </a:r>
            <a:r>
              <a:rPr lang="tr-TR" sz="1600" dirty="0"/>
              <a:t>)</a:t>
            </a:r>
            <a:r>
              <a:rPr lang="tr-TR" sz="1600" dirty="0"/>
              <a:t/>
            </a:r>
            <a:br>
              <a:rPr lang="tr-TR" sz="1600" dirty="0"/>
            </a:b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03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Harita Boyutları</a:t>
            </a:r>
            <a:endParaRPr lang="tr-TR" sz="2400" b="1" dirty="0">
              <a:solidFill>
                <a:srgbClr val="002060"/>
              </a:solidFill>
            </a:endParaRPr>
          </a:p>
        </p:txBody>
      </p:sp>
      <p:sp>
        <p:nvSpPr>
          <p:cNvPr id="4" name="Dikdörtgen 3"/>
          <p:cNvSpPr/>
          <p:nvPr/>
        </p:nvSpPr>
        <p:spPr>
          <a:xfrm>
            <a:off x="782857" y="1703101"/>
            <a:ext cx="7557471" cy="4283224"/>
          </a:xfrm>
          <a:prstGeom prst="rect">
            <a:avLst/>
          </a:prstGeom>
        </p:spPr>
        <p:txBody>
          <a:bodyPr wrap="square">
            <a:spAutoFit/>
          </a:bodyPr>
          <a:lstStyle/>
          <a:p>
            <a:pPr>
              <a:lnSpc>
                <a:spcPct val="150000"/>
              </a:lnSpc>
              <a:spcBef>
                <a:spcPts val="450"/>
              </a:spcBef>
              <a:spcAft>
                <a:spcPts val="450"/>
              </a:spcAft>
              <a:buClr>
                <a:schemeClr val="accent1"/>
              </a:buClr>
            </a:pPr>
            <a:r>
              <a:rPr lang="tr-TR" sz="1600" dirty="0" smtClean="0"/>
              <a:t>• </a:t>
            </a:r>
            <a:r>
              <a:rPr lang="tr-TR" sz="1600" dirty="0"/>
              <a:t>Türkiye’de ülke nirengi ağına dayalı 1/25000 ölçekli temel haritalarda düzlem koordinatlar 6º’lik dilim genişlikli Gauss- </a:t>
            </a:r>
            <a:r>
              <a:rPr lang="tr-TR" sz="1600" dirty="0" err="1"/>
              <a:t>Krüger</a:t>
            </a:r>
            <a:r>
              <a:rPr lang="tr-TR" sz="1600" dirty="0"/>
              <a:t> sistemine göre üretilmiştir UTM projeksiyonunda, 180º meridyeninden başlamak üzere dünya, 6º boylam aralıklı 60 dilime ayrılmıştır.</a:t>
            </a:r>
            <a:br>
              <a:rPr lang="tr-TR" sz="1600" dirty="0"/>
            </a:br>
            <a:r>
              <a:rPr lang="tr-TR" sz="1600" dirty="0"/>
              <a:t/>
            </a:r>
            <a:br>
              <a:rPr lang="tr-TR" sz="1600" dirty="0"/>
            </a:br>
            <a:r>
              <a:rPr lang="tr-TR" sz="1600" dirty="0"/>
              <a:t>• 1 / 5.000 ölçekli Standart </a:t>
            </a:r>
            <a:r>
              <a:rPr lang="tr-TR" sz="1600" dirty="0" err="1"/>
              <a:t>Topografik</a:t>
            </a:r>
            <a:r>
              <a:rPr lang="tr-TR" sz="1600" dirty="0"/>
              <a:t> (ST) ve Standart </a:t>
            </a:r>
            <a:r>
              <a:rPr lang="tr-TR" sz="1600" dirty="0" err="1"/>
              <a:t>Topografik</a:t>
            </a:r>
            <a:r>
              <a:rPr lang="tr-TR" sz="1600" dirty="0"/>
              <a:t> </a:t>
            </a:r>
            <a:r>
              <a:rPr lang="tr-TR" sz="1600" dirty="0" err="1"/>
              <a:t>Kadastral</a:t>
            </a:r>
            <a:r>
              <a:rPr lang="tr-TR" sz="1600" dirty="0"/>
              <a:t> Haritalar (STK) 3º’lik dilimler halinde Gauss-</a:t>
            </a:r>
            <a:r>
              <a:rPr lang="tr-TR" sz="1600" dirty="0" err="1"/>
              <a:t>Krüger</a:t>
            </a:r>
            <a:r>
              <a:rPr lang="tr-TR" sz="1600" dirty="0"/>
              <a:t> sistemine göre üretilmiştir.</a:t>
            </a:r>
            <a:br>
              <a:rPr lang="tr-TR" sz="1600" dirty="0"/>
            </a:br>
            <a:r>
              <a:rPr lang="tr-TR" sz="1600" dirty="0"/>
              <a:t/>
            </a:r>
            <a:br>
              <a:rPr lang="tr-TR" sz="1600" dirty="0"/>
            </a:br>
            <a:r>
              <a:rPr lang="tr-TR" sz="1600" dirty="0"/>
              <a:t>• Türkiye 35, 36, 37, 38 </a:t>
            </a:r>
            <a:r>
              <a:rPr lang="tr-TR" sz="1600" dirty="0" err="1"/>
              <a:t>zonlarda</a:t>
            </a:r>
            <a:r>
              <a:rPr lang="tr-TR" sz="1600" dirty="0"/>
              <a:t> yer alır.</a:t>
            </a:r>
            <a:endParaRPr lang="tr-TR" sz="1600" dirty="0">
              <a:latin typeface="Arial" panose="020B0604020202020204" pitchFamily="34" charset="0"/>
              <a:cs typeface="Arial" panose="020B0604020202020204" pitchFamily="34" charset="0"/>
            </a:endParaRPr>
          </a:p>
          <a:p>
            <a:pPr>
              <a:lnSpc>
                <a:spcPct val="150000"/>
              </a:lnSpc>
              <a:spcBef>
                <a:spcPts val="450"/>
              </a:spcBef>
              <a:spcAft>
                <a:spcPts val="450"/>
              </a:spcAft>
              <a:buClr>
                <a:schemeClr val="accent1"/>
              </a:buClr>
            </a:pPr>
            <a:r>
              <a:rPr lang="tr-TR" sz="1600" dirty="0"/>
              <a:t/>
            </a:r>
            <a:br>
              <a:rPr lang="tr-TR" sz="1600" dirty="0"/>
            </a:b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39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Harita Boyutları</a:t>
            </a:r>
            <a:endParaRPr lang="tr-TR" sz="2400" b="1" dirty="0">
              <a:solidFill>
                <a:srgbClr val="002060"/>
              </a:solidFill>
            </a:endParaRPr>
          </a:p>
        </p:txBody>
      </p:sp>
      <p:sp>
        <p:nvSpPr>
          <p:cNvPr id="4" name="Dikdörtgen 3"/>
          <p:cNvSpPr/>
          <p:nvPr/>
        </p:nvSpPr>
        <p:spPr>
          <a:xfrm>
            <a:off x="782857" y="1703101"/>
            <a:ext cx="7557471" cy="4283224"/>
          </a:xfrm>
          <a:prstGeom prst="rect">
            <a:avLst/>
          </a:prstGeom>
        </p:spPr>
        <p:txBody>
          <a:bodyPr wrap="square">
            <a:spAutoFit/>
          </a:bodyPr>
          <a:lstStyle/>
          <a:p>
            <a:pPr>
              <a:lnSpc>
                <a:spcPct val="150000"/>
              </a:lnSpc>
              <a:spcBef>
                <a:spcPts val="450"/>
              </a:spcBef>
              <a:spcAft>
                <a:spcPts val="450"/>
              </a:spcAft>
              <a:buClr>
                <a:schemeClr val="accent1"/>
              </a:buClr>
            </a:pPr>
            <a:r>
              <a:rPr lang="tr-TR" sz="1600" dirty="0" smtClean="0"/>
              <a:t>• </a:t>
            </a:r>
            <a:r>
              <a:rPr lang="tr-TR" sz="1600" dirty="0"/>
              <a:t>Türkiye’de ülke nirengi ağına dayalı 1/25000 ölçekli temel haritalarda düzlem koordinatlar 6º’lik dilim genişlikli Gauss- </a:t>
            </a:r>
            <a:r>
              <a:rPr lang="tr-TR" sz="1600" dirty="0" err="1"/>
              <a:t>Krüger</a:t>
            </a:r>
            <a:r>
              <a:rPr lang="tr-TR" sz="1600" dirty="0"/>
              <a:t> sistemine göre üretilmiştir UTM projeksiyonunda, 180º meridyeninden başlamak üzere dünya, 6º boylam aralıklı 60 dilime ayrılmıştır.</a:t>
            </a:r>
            <a:br>
              <a:rPr lang="tr-TR" sz="1600" dirty="0"/>
            </a:br>
            <a:r>
              <a:rPr lang="tr-TR" sz="1600" dirty="0"/>
              <a:t/>
            </a:r>
            <a:br>
              <a:rPr lang="tr-TR" sz="1600" dirty="0"/>
            </a:br>
            <a:r>
              <a:rPr lang="tr-TR" sz="1600" dirty="0"/>
              <a:t>• 1 / 5.000 ölçekli Standart </a:t>
            </a:r>
            <a:r>
              <a:rPr lang="tr-TR" sz="1600" dirty="0" err="1"/>
              <a:t>Topografik</a:t>
            </a:r>
            <a:r>
              <a:rPr lang="tr-TR" sz="1600" dirty="0"/>
              <a:t> (ST) ve Standart </a:t>
            </a:r>
            <a:r>
              <a:rPr lang="tr-TR" sz="1600" dirty="0" err="1"/>
              <a:t>Topografik</a:t>
            </a:r>
            <a:r>
              <a:rPr lang="tr-TR" sz="1600" dirty="0"/>
              <a:t> </a:t>
            </a:r>
            <a:r>
              <a:rPr lang="tr-TR" sz="1600" dirty="0" err="1"/>
              <a:t>Kadastral</a:t>
            </a:r>
            <a:r>
              <a:rPr lang="tr-TR" sz="1600" dirty="0"/>
              <a:t> Haritalar (STK) 3º’lik dilimler halinde Gauss-</a:t>
            </a:r>
            <a:r>
              <a:rPr lang="tr-TR" sz="1600" dirty="0" err="1"/>
              <a:t>Krüger</a:t>
            </a:r>
            <a:r>
              <a:rPr lang="tr-TR" sz="1600" dirty="0"/>
              <a:t> sistemine göre üretilmiştir.</a:t>
            </a:r>
            <a:br>
              <a:rPr lang="tr-TR" sz="1600" dirty="0"/>
            </a:br>
            <a:r>
              <a:rPr lang="tr-TR" sz="1600" dirty="0"/>
              <a:t/>
            </a:r>
            <a:br>
              <a:rPr lang="tr-TR" sz="1600" dirty="0"/>
            </a:br>
            <a:r>
              <a:rPr lang="tr-TR" sz="1600" dirty="0"/>
              <a:t>• Türkiye 35, 36, 37, 38 </a:t>
            </a:r>
            <a:r>
              <a:rPr lang="tr-TR" sz="1600" dirty="0" err="1"/>
              <a:t>zonlarda</a:t>
            </a:r>
            <a:r>
              <a:rPr lang="tr-TR" sz="1600" dirty="0"/>
              <a:t> yer alır.</a:t>
            </a:r>
            <a:endParaRPr lang="tr-TR" sz="1600" dirty="0">
              <a:latin typeface="Arial" panose="020B0604020202020204" pitchFamily="34" charset="0"/>
              <a:cs typeface="Arial" panose="020B0604020202020204" pitchFamily="34" charset="0"/>
            </a:endParaRPr>
          </a:p>
          <a:p>
            <a:pPr>
              <a:lnSpc>
                <a:spcPct val="150000"/>
              </a:lnSpc>
              <a:spcBef>
                <a:spcPts val="450"/>
              </a:spcBef>
              <a:spcAft>
                <a:spcPts val="450"/>
              </a:spcAft>
              <a:buClr>
                <a:schemeClr val="accent1"/>
              </a:buClr>
            </a:pPr>
            <a:r>
              <a:rPr lang="tr-TR" sz="1600" dirty="0"/>
              <a:t/>
            </a:r>
            <a:br>
              <a:rPr lang="tr-TR" sz="1600" dirty="0"/>
            </a:b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720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Harita Boyutları</a:t>
            </a:r>
            <a:endParaRPr lang="tr-TR" sz="2400" b="1" dirty="0">
              <a:solidFill>
                <a:srgbClr val="002060"/>
              </a:solidFill>
            </a:endParaRPr>
          </a:p>
        </p:txBody>
      </p:sp>
      <p:sp>
        <p:nvSpPr>
          <p:cNvPr id="4" name="Dikdörtgen 3"/>
          <p:cNvSpPr/>
          <p:nvPr/>
        </p:nvSpPr>
        <p:spPr>
          <a:xfrm>
            <a:off x="782857" y="1703101"/>
            <a:ext cx="7557471" cy="830997"/>
          </a:xfrm>
          <a:prstGeom prst="rect">
            <a:avLst/>
          </a:prstGeom>
        </p:spPr>
        <p:txBody>
          <a:bodyPr wrap="square">
            <a:spAutoFit/>
          </a:bodyPr>
          <a:lstStyle/>
          <a:p>
            <a:pPr>
              <a:lnSpc>
                <a:spcPct val="150000"/>
              </a:lnSpc>
              <a:spcBef>
                <a:spcPts val="450"/>
              </a:spcBef>
              <a:spcAft>
                <a:spcPts val="450"/>
              </a:spcAft>
              <a:buClr>
                <a:schemeClr val="accent1"/>
              </a:buClr>
            </a:pPr>
            <a:r>
              <a:rPr lang="tr-TR" sz="1600" dirty="0"/>
              <a:t/>
            </a:r>
            <a:br>
              <a:rPr lang="tr-TR" sz="1600" dirty="0"/>
            </a:br>
            <a:endParaRPr lang="tr-TR" sz="1600"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462" y="1247775"/>
            <a:ext cx="4791075" cy="4362450"/>
          </a:xfrm>
          <a:prstGeom prst="rect">
            <a:avLst/>
          </a:prstGeom>
        </p:spPr>
      </p:pic>
    </p:spTree>
    <p:extLst>
      <p:ext uri="{BB962C8B-B14F-4D97-AF65-F5344CB8AC3E}">
        <p14:creationId xmlns:p14="http://schemas.microsoft.com/office/powerpoint/2010/main" val="33087314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12654</TotalTime>
  <Words>398</Words>
  <Application>Microsoft Office PowerPoint</Application>
  <PresentationFormat>Ekran Gösterisi (4:3)</PresentationFormat>
  <Paragraphs>29</Paragraphs>
  <Slides>10</Slides>
  <Notes>1</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10</vt:i4>
      </vt:variant>
    </vt:vector>
  </HeadingPairs>
  <TitlesOfParts>
    <vt:vector size="18" baseType="lpstr">
      <vt:lpstr>ＭＳ Ｐゴシック</vt:lpstr>
      <vt:lpstr>Arial</vt:lpstr>
      <vt:lpstr>Calibri</vt:lpstr>
      <vt:lpstr>Times New Roman</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ümit gedik</cp:lastModifiedBy>
  <cp:revision>823</cp:revision>
  <cp:lastPrinted>2016-10-24T07:53:35Z</cp:lastPrinted>
  <dcterms:created xsi:type="dcterms:W3CDTF">2016-09-18T09:35:24Z</dcterms:created>
  <dcterms:modified xsi:type="dcterms:W3CDTF">2020-02-27T11:04:53Z</dcterms:modified>
</cp:coreProperties>
</file>