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0" autoAdjust="0"/>
  </p:normalViewPr>
  <p:slideViewPr>
    <p:cSldViewPr snapToGrid="0" snapToObjects="1">
      <p:cViewPr varScale="1">
        <p:scale>
          <a:sx n="64" d="100"/>
          <a:sy n="64" d="100"/>
        </p:scale>
        <p:origin x="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3113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10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74579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171579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336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33899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0948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2384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49661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2675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07246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26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79119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64287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3469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700184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90901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047181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134323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1806394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53467916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4786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2884929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1938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02196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187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76613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6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0416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0927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9119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7044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382889" y="3329466"/>
            <a:ext cx="6166555"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B</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Amaçlara</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Göre</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Yönetim</a:t>
            </a:r>
            <a:endParaRPr lang="en-US" b="1" dirty="0">
              <a:solidFill>
                <a:srgbClr val="FF0000"/>
              </a:solidFill>
              <a:latin typeface="Palatino Linotype"/>
              <a:cs typeface="Palatino Linotype"/>
            </a:endParaRPr>
          </a:p>
        </p:txBody>
      </p:sp>
      <p:sp>
        <p:nvSpPr>
          <p:cNvPr id="5" name="Title 1"/>
          <p:cNvSpPr txBox="1">
            <a:spLocks/>
          </p:cNvSpPr>
          <p:nvPr/>
        </p:nvSpPr>
        <p:spPr>
          <a:xfrm>
            <a:off x="508000" y="6127265"/>
            <a:ext cx="7299572"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38485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Periyodik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Değerlemeler</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7201" y="1286010"/>
            <a:ext cx="4365553" cy="4524315"/>
          </a:xfrm>
          <a:prstGeom prst="rect">
            <a:avLst/>
          </a:prstGeom>
        </p:spPr>
        <p:txBody>
          <a:bodyPr wrap="square">
            <a:spAutoFit/>
          </a:bodyPr>
          <a:lstStyle/>
          <a:p>
            <a:r>
              <a:rPr lang="tr-TR" sz="2400" dirty="0">
                <a:latin typeface="Palatino Linotype"/>
                <a:cs typeface="Palatino Linotype"/>
              </a:rPr>
              <a:t>Amaçlara göre yönetim sürecinin son aşamasını periyodik değerlemeler oluşturmaktadır. </a:t>
            </a:r>
            <a:endParaRPr lang="tr-TR" sz="2400" dirty="0" smtClean="0">
              <a:latin typeface="Palatino Linotype"/>
              <a:cs typeface="Palatino Linotype"/>
            </a:endParaRPr>
          </a:p>
          <a:p>
            <a:endParaRPr lang="tr-TR" sz="2400" dirty="0">
              <a:latin typeface="Palatino Linotype"/>
              <a:cs typeface="Palatino Linotype"/>
            </a:endParaRPr>
          </a:p>
          <a:p>
            <a:r>
              <a:rPr lang="tr-TR" sz="2400" dirty="0" smtClean="0">
                <a:latin typeface="Palatino Linotype"/>
                <a:cs typeface="Palatino Linotype"/>
              </a:rPr>
              <a:t>Bu </a:t>
            </a:r>
            <a:r>
              <a:rPr lang="tr-TR" sz="2400" dirty="0">
                <a:latin typeface="Palatino Linotype"/>
                <a:cs typeface="Palatino Linotype"/>
              </a:rPr>
              <a:t>aşamada, daha önce saptanmış olan amaçların uygulamaya konulmaları sonucu ne derecede gerçekleştirildikleri belirli zaman aralıklarında değerlemeye alınır. </a:t>
            </a:r>
          </a:p>
        </p:txBody>
      </p:sp>
      <p:pic>
        <p:nvPicPr>
          <p:cNvPr id="5" name="Picture 4" descr="Ekran Resmi 2017-09-04 17.39.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386" y="1417638"/>
            <a:ext cx="4965614" cy="3761140"/>
          </a:xfrm>
          <a:prstGeom prst="rect">
            <a:avLst/>
          </a:prstGeom>
        </p:spPr>
      </p:pic>
    </p:spTree>
    <p:extLst>
      <p:ext uri="{BB962C8B-B14F-4D97-AF65-F5344CB8AC3E}">
        <p14:creationId xmlns:p14="http://schemas.microsoft.com/office/powerpoint/2010/main" val="4203179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AGY’nin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Yararları</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Sınırları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7201" y="1286010"/>
            <a:ext cx="8495999" cy="5170646"/>
          </a:xfrm>
          <a:prstGeom prst="rect">
            <a:avLst/>
          </a:prstGeom>
        </p:spPr>
        <p:txBody>
          <a:bodyPr wrap="square">
            <a:spAutoFit/>
          </a:bodyPr>
          <a:lstStyle/>
          <a:p>
            <a:r>
              <a:rPr lang="tr-TR" sz="2000" b="1" dirty="0">
                <a:latin typeface="Palatino Linotype"/>
                <a:cs typeface="Palatino Linotype"/>
              </a:rPr>
              <a:t>Amaçlara göre yönetimin sağladığı başlıca </a:t>
            </a:r>
            <a:r>
              <a:rPr lang="tr-TR" sz="2000" b="1" dirty="0" smtClean="0">
                <a:latin typeface="Palatino Linotype"/>
                <a:cs typeface="Palatino Linotype"/>
              </a:rPr>
              <a:t>yararlar;</a:t>
            </a:r>
          </a:p>
          <a:p>
            <a:endParaRPr lang="tr-TR" sz="1100" b="1" dirty="0">
              <a:latin typeface="Palatino Linotype"/>
              <a:cs typeface="Palatino Linotype"/>
            </a:endParaRPr>
          </a:p>
          <a:p>
            <a:pPr marL="342900" indent="-342900">
              <a:buFont typeface="Wingdings" charset="2"/>
              <a:buChar char="q"/>
            </a:pPr>
            <a:r>
              <a:rPr lang="tr-TR" sz="2000" dirty="0" smtClean="0">
                <a:solidFill>
                  <a:schemeClr val="tx2">
                    <a:lumMod val="60000"/>
                    <a:lumOff val="40000"/>
                  </a:schemeClr>
                </a:solidFill>
                <a:latin typeface="Palatino Linotype"/>
                <a:cs typeface="Palatino Linotype"/>
              </a:rPr>
              <a:t>AGY, </a:t>
            </a:r>
            <a:r>
              <a:rPr lang="tr-TR" sz="2000" dirty="0">
                <a:solidFill>
                  <a:schemeClr val="tx2">
                    <a:lumMod val="60000"/>
                    <a:lumOff val="40000"/>
                  </a:schemeClr>
                </a:solidFill>
                <a:latin typeface="Palatino Linotype"/>
                <a:cs typeface="Palatino Linotype"/>
              </a:rPr>
              <a:t>hiyerarşik örgüt yapılarına canlılık getirir. </a:t>
            </a:r>
            <a:endParaRPr lang="tr-TR" sz="2000" dirty="0" smtClean="0">
              <a:solidFill>
                <a:schemeClr val="tx2">
                  <a:lumMod val="60000"/>
                  <a:lumOff val="40000"/>
                </a:schemeClr>
              </a:solidFill>
              <a:latin typeface="Palatino Linotype"/>
              <a:cs typeface="Palatino Linotype"/>
            </a:endParaRPr>
          </a:p>
          <a:p>
            <a:pPr marL="342900" indent="-342900">
              <a:buFont typeface="Wingdings" charset="2"/>
              <a:buChar char="q"/>
            </a:pPr>
            <a:r>
              <a:rPr lang="tr-TR" sz="2000" dirty="0" smtClean="0">
                <a:solidFill>
                  <a:schemeClr val="tx2">
                    <a:lumMod val="60000"/>
                    <a:lumOff val="40000"/>
                  </a:schemeClr>
                </a:solidFill>
                <a:latin typeface="Palatino Linotype"/>
                <a:cs typeface="Palatino Linotype"/>
              </a:rPr>
              <a:t>AGY, </a:t>
            </a:r>
            <a:r>
              <a:rPr lang="tr-TR" sz="2000" dirty="0">
                <a:solidFill>
                  <a:schemeClr val="tx2">
                    <a:lumMod val="60000"/>
                    <a:lumOff val="40000"/>
                  </a:schemeClr>
                </a:solidFill>
                <a:latin typeface="Palatino Linotype"/>
                <a:cs typeface="Palatino Linotype"/>
              </a:rPr>
              <a:t>planlama ve kontrol fonksiyonlarını daha işler hale getirmektedir. </a:t>
            </a:r>
          </a:p>
          <a:p>
            <a:pPr marL="342900" indent="-342900">
              <a:buFont typeface="Wingdings" charset="2"/>
              <a:buChar char="q"/>
            </a:pPr>
            <a:r>
              <a:rPr lang="tr-TR" sz="2000" dirty="0" smtClean="0">
                <a:solidFill>
                  <a:schemeClr val="tx2">
                    <a:lumMod val="60000"/>
                    <a:lumOff val="40000"/>
                  </a:schemeClr>
                </a:solidFill>
                <a:latin typeface="Palatino Linotype"/>
                <a:cs typeface="Palatino Linotype"/>
              </a:rPr>
              <a:t>AGY, </a:t>
            </a:r>
            <a:r>
              <a:rPr lang="tr-TR" sz="2000" dirty="0">
                <a:solidFill>
                  <a:schemeClr val="tx2">
                    <a:lumMod val="60000"/>
                    <a:lumOff val="40000"/>
                  </a:schemeClr>
                </a:solidFill>
                <a:latin typeface="Palatino Linotype"/>
                <a:cs typeface="Palatino Linotype"/>
              </a:rPr>
              <a:t>yöneticilerin kendi kendilerini kontrolüne olanak sağlar. </a:t>
            </a:r>
            <a:endParaRPr lang="tr-TR" sz="2000" dirty="0" smtClean="0">
              <a:solidFill>
                <a:schemeClr val="tx2">
                  <a:lumMod val="60000"/>
                  <a:lumOff val="40000"/>
                </a:schemeClr>
              </a:solidFill>
              <a:latin typeface="Palatino Linotype"/>
              <a:cs typeface="Palatino Linotype"/>
            </a:endParaRPr>
          </a:p>
          <a:p>
            <a:pPr marL="342900" indent="-342900">
              <a:buFont typeface="Wingdings" charset="2"/>
              <a:buChar char="q"/>
            </a:pPr>
            <a:r>
              <a:rPr lang="tr-TR" sz="2000" dirty="0" smtClean="0">
                <a:solidFill>
                  <a:schemeClr val="tx2">
                    <a:lumMod val="60000"/>
                    <a:lumOff val="40000"/>
                  </a:schemeClr>
                </a:solidFill>
                <a:latin typeface="Palatino Linotype"/>
                <a:cs typeface="Palatino Linotype"/>
              </a:rPr>
              <a:t>AGY, </a:t>
            </a:r>
            <a:r>
              <a:rPr lang="tr-TR" sz="2000" dirty="0">
                <a:solidFill>
                  <a:schemeClr val="tx2">
                    <a:lumMod val="60000"/>
                    <a:lumOff val="40000"/>
                  </a:schemeClr>
                </a:solidFill>
                <a:latin typeface="Palatino Linotype"/>
                <a:cs typeface="Palatino Linotype"/>
              </a:rPr>
              <a:t>amaçların belirlenmesindeki ortak, çalışma ile ast ve üstlerin birbirlerinden ne beklediklerini açık olarak belirlemelerini sağlar.</a:t>
            </a:r>
          </a:p>
          <a:p>
            <a:endParaRPr lang="tr-TR" sz="1100" b="1" dirty="0" smtClean="0">
              <a:latin typeface="Palatino Linotype"/>
              <a:cs typeface="Palatino Linotype"/>
            </a:endParaRPr>
          </a:p>
          <a:p>
            <a:r>
              <a:rPr lang="tr-TR" sz="2000" b="1" dirty="0" smtClean="0">
                <a:latin typeface="Palatino Linotype"/>
                <a:cs typeface="Palatino Linotype"/>
              </a:rPr>
              <a:t>Bu </a:t>
            </a:r>
            <a:r>
              <a:rPr lang="tr-TR" sz="2000" b="1" dirty="0">
                <a:latin typeface="Palatino Linotype"/>
                <a:cs typeface="Palatino Linotype"/>
              </a:rPr>
              <a:t>yararlarına karşılık, amaçlara göre </a:t>
            </a:r>
            <a:r>
              <a:rPr lang="tr-TR" sz="2000" b="1" dirty="0" smtClean="0">
                <a:latin typeface="Palatino Linotype"/>
                <a:cs typeface="Palatino Linotype"/>
              </a:rPr>
              <a:t>yönetimin sınırları;</a:t>
            </a:r>
          </a:p>
          <a:p>
            <a:endParaRPr lang="tr-TR" sz="800" b="1" dirty="0">
              <a:latin typeface="Palatino Linotype"/>
              <a:cs typeface="Palatino Linotype"/>
            </a:endParaRPr>
          </a:p>
          <a:p>
            <a:pPr marL="342900" indent="-342900">
              <a:buFont typeface="Wingdings" charset="2"/>
              <a:buChar char="q"/>
            </a:pPr>
            <a:r>
              <a:rPr lang="tr-TR" sz="2000" dirty="0" smtClean="0">
                <a:solidFill>
                  <a:schemeClr val="accent3">
                    <a:lumMod val="75000"/>
                  </a:schemeClr>
                </a:solidFill>
                <a:latin typeface="Palatino Linotype"/>
                <a:cs typeface="Palatino Linotype"/>
              </a:rPr>
              <a:t>AGY, </a:t>
            </a:r>
            <a:r>
              <a:rPr lang="tr-TR" sz="2000" dirty="0">
                <a:solidFill>
                  <a:schemeClr val="accent3">
                    <a:lumMod val="75000"/>
                  </a:schemeClr>
                </a:solidFill>
                <a:latin typeface="Palatino Linotype"/>
                <a:cs typeface="Palatino Linotype"/>
              </a:rPr>
              <a:t>büyük ölçüde üst yönetimin katkı, destek ve isteğine bağlıdır.</a:t>
            </a:r>
          </a:p>
          <a:p>
            <a:pPr marL="342900" indent="-342900">
              <a:buFont typeface="Wingdings" charset="2"/>
              <a:buChar char="q"/>
            </a:pPr>
            <a:r>
              <a:rPr lang="tr-TR" sz="2000" dirty="0" smtClean="0">
                <a:solidFill>
                  <a:schemeClr val="accent3">
                    <a:lumMod val="75000"/>
                  </a:schemeClr>
                </a:solidFill>
                <a:latin typeface="Palatino Linotype"/>
                <a:cs typeface="Palatino Linotype"/>
              </a:rPr>
              <a:t>Amaçların </a:t>
            </a:r>
            <a:r>
              <a:rPr lang="tr-TR" sz="2000" dirty="0">
                <a:solidFill>
                  <a:schemeClr val="accent3">
                    <a:lumMod val="75000"/>
                  </a:schemeClr>
                </a:solidFill>
                <a:latin typeface="Palatino Linotype"/>
                <a:cs typeface="Palatino Linotype"/>
              </a:rPr>
              <a:t>belirlenmesindeki açıklık amaçlara göre yönetimin başarısını etkileyen diğer bir </a:t>
            </a:r>
            <a:r>
              <a:rPr lang="tr-TR" sz="2000" dirty="0" smtClean="0">
                <a:solidFill>
                  <a:schemeClr val="accent3">
                    <a:lumMod val="75000"/>
                  </a:schemeClr>
                </a:solidFill>
                <a:latin typeface="Palatino Linotype"/>
                <a:cs typeface="Palatino Linotype"/>
              </a:rPr>
              <a:t>sınırlılıktır.</a:t>
            </a:r>
          </a:p>
          <a:p>
            <a:pPr marL="342900" indent="-342900">
              <a:buFont typeface="Wingdings" charset="2"/>
              <a:buChar char="q"/>
            </a:pPr>
            <a:r>
              <a:rPr lang="tr-TR" sz="2000" dirty="0" smtClean="0">
                <a:solidFill>
                  <a:schemeClr val="accent3">
                    <a:lumMod val="75000"/>
                  </a:schemeClr>
                </a:solidFill>
                <a:latin typeface="Palatino Linotype"/>
                <a:cs typeface="Palatino Linotype"/>
              </a:rPr>
              <a:t>Yetki </a:t>
            </a:r>
            <a:r>
              <a:rPr lang="tr-TR" sz="2000" dirty="0">
                <a:solidFill>
                  <a:schemeClr val="accent3">
                    <a:lumMod val="75000"/>
                  </a:schemeClr>
                </a:solidFill>
                <a:latin typeface="Palatino Linotype"/>
                <a:cs typeface="Palatino Linotype"/>
              </a:rPr>
              <a:t>devrinin olmadığı örgütlerde amaçlara göre yönetimden beklenen yararlar sağlanamamaktadır.</a:t>
            </a:r>
          </a:p>
          <a:p>
            <a:pPr marL="342900" indent="-342900">
              <a:buFont typeface="Wingdings" charset="2"/>
              <a:buChar char="q"/>
            </a:pPr>
            <a:r>
              <a:rPr lang="tr-TR" sz="2000" dirty="0" smtClean="0">
                <a:solidFill>
                  <a:schemeClr val="accent3">
                    <a:lumMod val="75000"/>
                  </a:schemeClr>
                </a:solidFill>
                <a:latin typeface="Palatino Linotype"/>
                <a:cs typeface="Palatino Linotype"/>
              </a:rPr>
              <a:t>AGY </a:t>
            </a:r>
            <a:r>
              <a:rPr lang="tr-TR" sz="2000" dirty="0">
                <a:solidFill>
                  <a:schemeClr val="accent3">
                    <a:lumMod val="75000"/>
                  </a:schemeClr>
                </a:solidFill>
                <a:latin typeface="Palatino Linotype"/>
                <a:cs typeface="Palatino Linotype"/>
              </a:rPr>
              <a:t>maddi ve manevi açıdan masraflı bir sistemdir.</a:t>
            </a:r>
          </a:p>
          <a:p>
            <a:endParaRPr lang="tr-TR" sz="2000" dirty="0">
              <a:latin typeface="Palatino Linotype"/>
              <a:cs typeface="Palatino Linotype"/>
            </a:endParaRPr>
          </a:p>
        </p:txBody>
      </p:sp>
    </p:spTree>
    <p:extLst>
      <p:ext uri="{BB962C8B-B14F-4D97-AF65-F5344CB8AC3E}">
        <p14:creationId xmlns:p14="http://schemas.microsoft.com/office/powerpoint/2010/main" val="1914306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382889" y="3329466"/>
            <a:ext cx="6166555"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C. </a:t>
            </a:r>
          </a:p>
          <a:p>
            <a:r>
              <a:rPr lang="en-US" b="1" dirty="0" err="1" smtClean="0">
                <a:solidFill>
                  <a:srgbClr val="FF0000"/>
                </a:solidFill>
                <a:latin typeface="Palatino Linotype"/>
                <a:cs typeface="Palatino Linotype"/>
              </a:rPr>
              <a:t>Şebeke</a:t>
            </a:r>
            <a:r>
              <a:rPr lang="en-US" b="1" dirty="0" smtClean="0">
                <a:solidFill>
                  <a:srgbClr val="FF0000"/>
                </a:solidFill>
                <a:latin typeface="Palatino Linotype"/>
                <a:cs typeface="Palatino Linotype"/>
              </a:rPr>
              <a:t> (Network) </a:t>
            </a:r>
            <a:r>
              <a:rPr lang="en-US" b="1" dirty="0" err="1" smtClean="0">
                <a:solidFill>
                  <a:srgbClr val="FF0000"/>
                </a:solidFill>
                <a:latin typeface="Palatino Linotype"/>
                <a:cs typeface="Palatino Linotype"/>
              </a:rPr>
              <a:t>Örgütler</a:t>
            </a:r>
            <a:endParaRPr lang="en-US" b="1" dirty="0">
              <a:solidFill>
                <a:srgbClr val="FF0000"/>
              </a:solidFill>
              <a:latin typeface="Palatino Linotype"/>
              <a:cs typeface="Palatino Linotype"/>
            </a:endParaRPr>
          </a:p>
        </p:txBody>
      </p:sp>
      <p:sp>
        <p:nvSpPr>
          <p:cNvPr id="5" name="Title 1"/>
          <p:cNvSpPr txBox="1">
            <a:spLocks/>
          </p:cNvSpPr>
          <p:nvPr/>
        </p:nvSpPr>
        <p:spPr>
          <a:xfrm>
            <a:off x="508000" y="6127265"/>
            <a:ext cx="7299572"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824458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400" dirty="0" err="1" smtClean="0">
                <a:latin typeface="Palatino Linotype"/>
                <a:cs typeface="Palatino Linotype"/>
              </a:rPr>
              <a:t>Şebeke</a:t>
            </a:r>
            <a:r>
              <a:rPr lang="en-US" sz="2400" dirty="0" smtClean="0">
                <a:latin typeface="Palatino Linotype"/>
                <a:cs typeface="Palatino Linotype"/>
              </a:rPr>
              <a:t> </a:t>
            </a:r>
            <a:r>
              <a:rPr lang="en-US" sz="2400" dirty="0" err="1" smtClean="0">
                <a:latin typeface="Palatino Linotype"/>
                <a:cs typeface="Palatino Linotype"/>
              </a:rPr>
              <a:t>Örgütlerin</a:t>
            </a:r>
            <a:r>
              <a:rPr lang="en-US" sz="2400" dirty="0" smtClean="0">
                <a:latin typeface="Palatino Linotype"/>
                <a:cs typeface="Palatino Linotype"/>
              </a:rPr>
              <a:t> </a:t>
            </a:r>
            <a:r>
              <a:rPr lang="en-US" sz="2400" dirty="0" err="1" smtClean="0">
                <a:latin typeface="Palatino Linotype"/>
                <a:cs typeface="Palatino Linotype"/>
              </a:rPr>
              <a:t>Tanımı</a:t>
            </a:r>
            <a:endParaRPr lang="en-US" sz="2400" dirty="0" smtClean="0">
              <a:latin typeface="Palatino Linotype"/>
              <a:cs typeface="Palatino Linotype"/>
            </a:endParaRPr>
          </a:p>
          <a:p>
            <a:r>
              <a:rPr lang="en-US" sz="2400" dirty="0" err="1" smtClean="0">
                <a:latin typeface="Palatino Linotype"/>
                <a:cs typeface="Palatino Linotype"/>
              </a:rPr>
              <a:t>Şebeke</a:t>
            </a:r>
            <a:r>
              <a:rPr lang="en-US" sz="2400" dirty="0" smtClean="0">
                <a:latin typeface="Palatino Linotype"/>
                <a:cs typeface="Palatino Linotype"/>
              </a:rPr>
              <a:t> </a:t>
            </a:r>
            <a:r>
              <a:rPr lang="en-US" sz="2400" dirty="0" err="1" smtClean="0">
                <a:latin typeface="Palatino Linotype"/>
                <a:cs typeface="Palatino Linotype"/>
              </a:rPr>
              <a:t>Örgüt</a:t>
            </a:r>
            <a:r>
              <a:rPr lang="en-US" sz="2400" dirty="0" smtClean="0">
                <a:latin typeface="Palatino Linotype"/>
                <a:cs typeface="Palatino Linotype"/>
              </a:rPr>
              <a:t> </a:t>
            </a:r>
            <a:r>
              <a:rPr lang="en-US" sz="2400" dirty="0" err="1" smtClean="0">
                <a:latin typeface="Palatino Linotype"/>
                <a:cs typeface="Palatino Linotype"/>
              </a:rPr>
              <a:t>Türleri</a:t>
            </a:r>
            <a:endParaRPr lang="en-US" sz="2400" dirty="0" smtClean="0">
              <a:latin typeface="Palatino Linotype"/>
              <a:cs typeface="Palatino Linotype"/>
            </a:endParaRPr>
          </a:p>
          <a:p>
            <a:r>
              <a:rPr lang="en-US" sz="2400" dirty="0" err="1" smtClean="0">
                <a:latin typeface="Palatino Linotype"/>
                <a:cs typeface="Palatino Linotype"/>
              </a:rPr>
              <a:t>Dahili</a:t>
            </a:r>
            <a:r>
              <a:rPr lang="en-US" sz="2400" dirty="0" smtClean="0">
                <a:latin typeface="Palatino Linotype"/>
                <a:cs typeface="Palatino Linotype"/>
              </a:rPr>
              <a:t> </a:t>
            </a:r>
            <a:r>
              <a:rPr lang="en-US" sz="2400" dirty="0" err="1" smtClean="0">
                <a:latin typeface="Palatino Linotype"/>
                <a:cs typeface="Palatino Linotype"/>
              </a:rPr>
              <a:t>Şebeke</a:t>
            </a:r>
            <a:r>
              <a:rPr lang="en-US" sz="2400" dirty="0" smtClean="0">
                <a:latin typeface="Palatino Linotype"/>
                <a:cs typeface="Palatino Linotype"/>
              </a:rPr>
              <a:t> </a:t>
            </a:r>
            <a:r>
              <a:rPr lang="en-US" sz="2400" dirty="0" err="1" smtClean="0">
                <a:latin typeface="Palatino Linotype"/>
                <a:cs typeface="Palatino Linotype"/>
              </a:rPr>
              <a:t>Örgütler</a:t>
            </a:r>
            <a:endParaRPr lang="en-US" sz="2400" dirty="0" smtClean="0">
              <a:latin typeface="Palatino Linotype"/>
              <a:cs typeface="Palatino Linotype"/>
            </a:endParaRPr>
          </a:p>
          <a:p>
            <a:r>
              <a:rPr lang="en-US" sz="2400" dirty="0" err="1" smtClean="0">
                <a:latin typeface="Palatino Linotype"/>
                <a:cs typeface="Palatino Linotype"/>
              </a:rPr>
              <a:t>Dengeli</a:t>
            </a:r>
            <a:r>
              <a:rPr lang="en-US" sz="2400" dirty="0" smtClean="0">
                <a:latin typeface="Palatino Linotype"/>
                <a:cs typeface="Palatino Linotype"/>
              </a:rPr>
              <a:t> </a:t>
            </a:r>
            <a:r>
              <a:rPr lang="en-US" sz="2400" dirty="0" err="1" smtClean="0">
                <a:latin typeface="Palatino Linotype"/>
                <a:cs typeface="Palatino Linotype"/>
              </a:rPr>
              <a:t>Şebeke</a:t>
            </a:r>
            <a:r>
              <a:rPr lang="en-US" sz="2400" dirty="0" smtClean="0">
                <a:latin typeface="Palatino Linotype"/>
                <a:cs typeface="Palatino Linotype"/>
              </a:rPr>
              <a:t> </a:t>
            </a:r>
            <a:r>
              <a:rPr lang="en-US" sz="2400" dirty="0" err="1" smtClean="0">
                <a:latin typeface="Palatino Linotype"/>
                <a:cs typeface="Palatino Linotype"/>
              </a:rPr>
              <a:t>Örgütler</a:t>
            </a:r>
            <a:endParaRPr lang="en-US" sz="2400" dirty="0" smtClean="0">
              <a:latin typeface="Palatino Linotype"/>
              <a:cs typeface="Palatino Linotype"/>
            </a:endParaRPr>
          </a:p>
          <a:p>
            <a:r>
              <a:rPr lang="en-US" sz="2400" dirty="0" err="1" smtClean="0">
                <a:latin typeface="Palatino Linotype"/>
                <a:cs typeface="Palatino Linotype"/>
              </a:rPr>
              <a:t>Dinamik</a:t>
            </a:r>
            <a:r>
              <a:rPr lang="en-US" sz="2400" dirty="0" smtClean="0">
                <a:latin typeface="Palatino Linotype"/>
                <a:cs typeface="Palatino Linotype"/>
              </a:rPr>
              <a:t> </a:t>
            </a:r>
            <a:r>
              <a:rPr lang="en-US" sz="2400" dirty="0" err="1" smtClean="0">
                <a:latin typeface="Palatino Linotype"/>
                <a:cs typeface="Palatino Linotype"/>
              </a:rPr>
              <a:t>Şebeke</a:t>
            </a:r>
            <a:r>
              <a:rPr lang="en-US" sz="2400" dirty="0" smtClean="0">
                <a:latin typeface="Palatino Linotype"/>
                <a:cs typeface="Palatino Linotype"/>
              </a:rPr>
              <a:t> </a:t>
            </a:r>
            <a:r>
              <a:rPr lang="en-US" sz="2400" dirty="0" err="1" smtClean="0">
                <a:latin typeface="Palatino Linotype"/>
                <a:cs typeface="Palatino Linotype"/>
              </a:rPr>
              <a:t>Örgütler</a:t>
            </a:r>
            <a:endParaRPr lang="en-US" sz="2400" dirty="0" smtClean="0">
              <a:latin typeface="Palatino Linotype"/>
              <a:cs typeface="Palatino Linotype"/>
            </a:endParaRPr>
          </a:p>
          <a:p>
            <a:r>
              <a:rPr lang="en-US" sz="2400" dirty="0" err="1" smtClean="0">
                <a:latin typeface="Palatino Linotype"/>
                <a:cs typeface="Palatino Linotype"/>
              </a:rPr>
              <a:t>Şebeke</a:t>
            </a:r>
            <a:r>
              <a:rPr lang="en-US" sz="2400" dirty="0" smtClean="0">
                <a:latin typeface="Palatino Linotype"/>
                <a:cs typeface="Palatino Linotype"/>
              </a:rPr>
              <a:t> </a:t>
            </a:r>
            <a:r>
              <a:rPr lang="en-US" sz="2400" dirty="0" err="1" smtClean="0">
                <a:latin typeface="Palatino Linotype"/>
                <a:cs typeface="Palatino Linotype"/>
              </a:rPr>
              <a:t>Örgütlerin</a:t>
            </a:r>
            <a:r>
              <a:rPr lang="en-US" sz="2400" dirty="0" smtClean="0">
                <a:latin typeface="Palatino Linotype"/>
                <a:cs typeface="Palatino Linotype"/>
              </a:rPr>
              <a:t> </a:t>
            </a:r>
            <a:r>
              <a:rPr lang="en-US" sz="2400" dirty="0" err="1" smtClean="0">
                <a:latin typeface="Palatino Linotype"/>
                <a:cs typeface="Palatino Linotype"/>
              </a:rPr>
              <a:t>Özellikleri</a:t>
            </a:r>
            <a:endParaRPr lang="en-US" sz="2400" dirty="0" smtClean="0">
              <a:latin typeface="Palatino Linotype"/>
              <a:cs typeface="Palatino Linotype"/>
            </a:endParaRPr>
          </a:p>
          <a:p>
            <a:r>
              <a:rPr lang="en-US" sz="2400" dirty="0" err="1" smtClean="0">
                <a:latin typeface="Palatino Linotype"/>
                <a:cs typeface="Palatino Linotype"/>
              </a:rPr>
              <a:t>Şebeke</a:t>
            </a:r>
            <a:r>
              <a:rPr lang="en-US" sz="2400" dirty="0" smtClean="0">
                <a:latin typeface="Palatino Linotype"/>
                <a:cs typeface="Palatino Linotype"/>
              </a:rPr>
              <a:t> </a:t>
            </a:r>
            <a:r>
              <a:rPr lang="en-US" sz="2400" dirty="0" err="1" smtClean="0">
                <a:latin typeface="Palatino Linotype"/>
                <a:cs typeface="Palatino Linotype"/>
              </a:rPr>
              <a:t>Örgütlerin</a:t>
            </a:r>
            <a:r>
              <a:rPr lang="en-US" sz="2400" dirty="0" smtClean="0">
                <a:latin typeface="Palatino Linotype"/>
                <a:cs typeface="Palatino Linotype"/>
              </a:rPr>
              <a:t> </a:t>
            </a:r>
            <a:r>
              <a:rPr lang="en-US" sz="2400" dirty="0" err="1" smtClean="0">
                <a:latin typeface="Palatino Linotype"/>
                <a:cs typeface="Palatino Linotype"/>
              </a:rPr>
              <a:t>Yararları</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Sakıncaları</a:t>
            </a:r>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9734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Tanımı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388535"/>
            <a:ext cx="4693358" cy="4525963"/>
          </a:xfrm>
        </p:spPr>
        <p:txBody>
          <a:bodyPr>
            <a:normAutofit fontScale="85000" lnSpcReduction="10000"/>
          </a:bodyPr>
          <a:lstStyle/>
          <a:p>
            <a:pPr marL="0" indent="0">
              <a:buNone/>
            </a:pPr>
            <a:r>
              <a:rPr lang="tr-TR" sz="2800" dirty="0">
                <a:latin typeface="Palatino Linotype"/>
                <a:cs typeface="Palatino Linotype"/>
              </a:rPr>
              <a:t>Şebeke örgütler, iki ya da daha fazla sayıda bağımsız işletmenin rekabet üstünlüğü sağlamak ve bu üstünlüğü sürdürmek amacıyla, aralarında uzun dönemli anlaşarak oluşturdukları örgütlenmelerdir. </a:t>
            </a:r>
            <a:endParaRPr lang="tr-TR" sz="2800" dirty="0" smtClean="0">
              <a:latin typeface="Palatino Linotype"/>
              <a:cs typeface="Palatino Linotype"/>
            </a:endParaRPr>
          </a:p>
          <a:p>
            <a:pPr marL="0" indent="0">
              <a:buNone/>
            </a:pPr>
            <a:r>
              <a:rPr lang="tr-TR" sz="2800" dirty="0" smtClean="0">
                <a:latin typeface="Palatino Linotype"/>
                <a:cs typeface="Palatino Linotype"/>
              </a:rPr>
              <a:t>Buna </a:t>
            </a:r>
            <a:r>
              <a:rPr lang="tr-TR" sz="2800" dirty="0">
                <a:latin typeface="Palatino Linotype"/>
                <a:cs typeface="Palatino Linotype"/>
              </a:rPr>
              <a:t>göre şebeke oluşturacak tarzda işletme faaliyetlerinin düzenlenmesi, dış kaynaklardan yararlanma, stratejik ittifaklar, yalın ve sanal örgüt yapıları gibi uygulamaları da </a:t>
            </a:r>
            <a:r>
              <a:rPr lang="tr-TR" sz="2800" dirty="0" smtClean="0">
                <a:latin typeface="Palatino Linotype"/>
                <a:cs typeface="Palatino Linotype"/>
              </a:rPr>
              <a:t>zorunlu kılmaktadır.</a:t>
            </a:r>
            <a:endParaRPr lang="en-US" dirty="0" smtClean="0">
              <a:latin typeface="Palatino Linotype"/>
              <a:cs typeface="Palatino Linotype"/>
            </a:endParaRPr>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4 17.53.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780" y="1388535"/>
            <a:ext cx="4109726" cy="4058354"/>
          </a:xfrm>
          <a:prstGeom prst="rect">
            <a:avLst/>
          </a:prstGeom>
        </p:spPr>
      </p:pic>
    </p:spTree>
    <p:extLst>
      <p:ext uri="{BB962C8B-B14F-4D97-AF65-F5344CB8AC3E}">
        <p14:creationId xmlns:p14="http://schemas.microsoft.com/office/powerpoint/2010/main" val="2846803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388535"/>
            <a:ext cx="4481687" cy="4525963"/>
          </a:xfrm>
        </p:spPr>
        <p:txBody>
          <a:bodyPr>
            <a:normAutofit fontScale="92500" lnSpcReduction="10000"/>
          </a:bodyPr>
          <a:lstStyle/>
          <a:p>
            <a:pPr marL="0" indent="0">
              <a:buNone/>
            </a:pPr>
            <a:r>
              <a:rPr lang="tr-TR" sz="2400" dirty="0">
                <a:latin typeface="Palatino Linotype"/>
                <a:cs typeface="Palatino Linotype"/>
              </a:rPr>
              <a:t>Şebeke örgüt yapıları, her biri belirli bir fonksiyonda ya da bir faaliyet konusunda uzmanlaşmış işletmelerin tanımlanmış rol ve sorumluluklar ile bir araya gelmesi ve bir örgütler ağının oluşturulmasını ifade etmektedir. Bu tür yapının temel özelliği; bir mal veya hizmet üretebilmek için yapılması gereken iş ve faaliyetlerin ve bunun için gerekli olan kaynakların tek bir işletmenin bünyesinde toplanmasının yerine, farklı işletmelere dağıtılmış </a:t>
            </a:r>
            <a:r>
              <a:rPr lang="tr-TR" sz="2400" dirty="0" smtClean="0">
                <a:latin typeface="Palatino Linotype"/>
                <a:cs typeface="Palatino Linotype"/>
              </a:rPr>
              <a:t>olmasıdır.</a:t>
            </a:r>
            <a:endParaRPr lang="en-US" dirty="0" smtClean="0">
              <a:latin typeface="Palatino Linotype"/>
              <a:cs typeface="Palatino Linotype"/>
            </a:endParaRP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4 17.57.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885" y="1453445"/>
            <a:ext cx="4219223" cy="4109156"/>
          </a:xfrm>
          <a:prstGeom prst="rect">
            <a:avLst/>
          </a:prstGeom>
        </p:spPr>
      </p:pic>
    </p:spTree>
    <p:extLst>
      <p:ext uri="{BB962C8B-B14F-4D97-AF65-F5344CB8AC3E}">
        <p14:creationId xmlns:p14="http://schemas.microsoft.com/office/powerpoint/2010/main" val="1536929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Geleneksel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Hiyerarşik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Yapıları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9" name="Group 8"/>
          <p:cNvGrpSpPr>
            <a:grpSpLocks/>
          </p:cNvGrpSpPr>
          <p:nvPr/>
        </p:nvGrpSpPr>
        <p:grpSpPr bwMode="auto">
          <a:xfrm>
            <a:off x="457202" y="1848556"/>
            <a:ext cx="4086576" cy="2991555"/>
            <a:chOff x="2808" y="8252"/>
            <a:chExt cx="3224" cy="2551"/>
          </a:xfrm>
        </p:grpSpPr>
        <p:sp>
          <p:nvSpPr>
            <p:cNvPr id="10" name="Isosceles Triangle 9"/>
            <p:cNvSpPr>
              <a:spLocks noChangeArrowheads="1"/>
            </p:cNvSpPr>
            <p:nvPr/>
          </p:nvSpPr>
          <p:spPr bwMode="auto">
            <a:xfrm>
              <a:off x="3175" y="8252"/>
              <a:ext cx="2510" cy="2512"/>
            </a:xfrm>
            <a:prstGeom prst="triangle">
              <a:avLst>
                <a:gd name="adj" fmla="val 50000"/>
              </a:avLst>
            </a:prstGeom>
            <a:solidFill>
              <a:srgbClr val="FFFFFF"/>
            </a:solidFill>
            <a:ln w="9525">
              <a:solidFill>
                <a:srgbClr val="4A7EBB"/>
              </a:solidFill>
              <a:miter lim="800000"/>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endParaRPr lang="en-US"/>
            </a:p>
          </p:txBody>
        </p:sp>
        <p:cxnSp>
          <p:nvCxnSpPr>
            <p:cNvPr id="11" name="Straight Arrow Connector 10"/>
            <p:cNvCxnSpPr>
              <a:cxnSpLocks noChangeShapeType="1"/>
            </p:cNvCxnSpPr>
            <p:nvPr/>
          </p:nvCxnSpPr>
          <p:spPr bwMode="auto">
            <a:xfrm>
              <a:off x="4785" y="8252"/>
              <a:ext cx="1247" cy="2551"/>
            </a:xfrm>
            <a:prstGeom prst="straightConnector1">
              <a:avLst/>
            </a:prstGeom>
            <a:noFill/>
            <a:ln w="127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2" name="Straight Arrow Connector 11"/>
            <p:cNvCxnSpPr>
              <a:cxnSpLocks noChangeShapeType="1"/>
            </p:cNvCxnSpPr>
            <p:nvPr/>
          </p:nvCxnSpPr>
          <p:spPr bwMode="auto">
            <a:xfrm flipH="1">
              <a:off x="2808" y="8252"/>
              <a:ext cx="1304" cy="2551"/>
            </a:xfrm>
            <a:prstGeom prst="straightConnector1">
              <a:avLst/>
            </a:prstGeom>
            <a:noFill/>
            <a:ln w="127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3" name="Rectangle 12"/>
            <p:cNvSpPr>
              <a:spLocks noChangeArrowheads="1"/>
            </p:cNvSpPr>
            <p:nvPr/>
          </p:nvSpPr>
          <p:spPr bwMode="auto">
            <a:xfrm>
              <a:off x="4158" y="9092"/>
              <a:ext cx="540" cy="36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endParaRPr lang="en-US"/>
            </a:p>
          </p:txBody>
        </p:sp>
        <p:sp>
          <p:nvSpPr>
            <p:cNvPr id="14" name="Rectangle 13"/>
            <p:cNvSpPr>
              <a:spLocks noChangeArrowheads="1"/>
            </p:cNvSpPr>
            <p:nvPr/>
          </p:nvSpPr>
          <p:spPr bwMode="auto">
            <a:xfrm>
              <a:off x="3868" y="9632"/>
              <a:ext cx="540" cy="36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endParaRPr lang="en-US"/>
            </a:p>
          </p:txBody>
        </p:sp>
        <p:sp>
          <p:nvSpPr>
            <p:cNvPr id="15" name="Rectangle 14"/>
            <p:cNvSpPr>
              <a:spLocks noChangeArrowheads="1"/>
            </p:cNvSpPr>
            <p:nvPr/>
          </p:nvSpPr>
          <p:spPr bwMode="auto">
            <a:xfrm>
              <a:off x="4448" y="9632"/>
              <a:ext cx="540" cy="36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endParaRPr lang="en-US"/>
            </a:p>
          </p:txBody>
        </p:sp>
        <p:sp>
          <p:nvSpPr>
            <p:cNvPr id="16" name="Rectangle 15"/>
            <p:cNvSpPr>
              <a:spLocks noChangeArrowheads="1"/>
            </p:cNvSpPr>
            <p:nvPr/>
          </p:nvSpPr>
          <p:spPr bwMode="auto">
            <a:xfrm>
              <a:off x="3568" y="10172"/>
              <a:ext cx="540" cy="36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endParaRPr lang="en-US"/>
            </a:p>
          </p:txBody>
        </p:sp>
        <p:sp>
          <p:nvSpPr>
            <p:cNvPr id="17" name="Rectangle 16"/>
            <p:cNvSpPr>
              <a:spLocks noChangeArrowheads="1"/>
            </p:cNvSpPr>
            <p:nvPr/>
          </p:nvSpPr>
          <p:spPr bwMode="auto">
            <a:xfrm>
              <a:off x="4158" y="10172"/>
              <a:ext cx="540" cy="36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endParaRPr lang="en-US"/>
            </a:p>
          </p:txBody>
        </p:sp>
        <p:sp>
          <p:nvSpPr>
            <p:cNvPr id="18" name="Rectangle 17"/>
            <p:cNvSpPr>
              <a:spLocks noChangeArrowheads="1"/>
            </p:cNvSpPr>
            <p:nvPr/>
          </p:nvSpPr>
          <p:spPr bwMode="auto">
            <a:xfrm>
              <a:off x="4738" y="10172"/>
              <a:ext cx="540" cy="36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endParaRPr lang="en-US"/>
            </a:p>
          </p:txBody>
        </p:sp>
      </p:grpSp>
      <p:grpSp>
        <p:nvGrpSpPr>
          <p:cNvPr id="19" name="Group 18"/>
          <p:cNvGrpSpPr>
            <a:grpSpLocks/>
          </p:cNvGrpSpPr>
          <p:nvPr/>
        </p:nvGrpSpPr>
        <p:grpSpPr bwMode="auto">
          <a:xfrm>
            <a:off x="4967109" y="1848556"/>
            <a:ext cx="3697111" cy="2947655"/>
            <a:chOff x="6188" y="7695"/>
            <a:chExt cx="3380" cy="2650"/>
          </a:xfrm>
        </p:grpSpPr>
        <p:sp>
          <p:nvSpPr>
            <p:cNvPr id="20" name="Oval 19"/>
            <p:cNvSpPr>
              <a:spLocks noChangeArrowheads="1"/>
            </p:cNvSpPr>
            <p:nvPr/>
          </p:nvSpPr>
          <p:spPr bwMode="auto">
            <a:xfrm>
              <a:off x="7488" y="7695"/>
              <a:ext cx="720" cy="72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r>
                <a:rPr lang="tr-TR" b="1">
                  <a:effectLst/>
                </a:rPr>
                <a:t>A</a:t>
              </a:r>
              <a:endParaRPr lang="tr-TR">
                <a:effectLst/>
              </a:endParaRPr>
            </a:p>
          </p:txBody>
        </p:sp>
        <p:sp>
          <p:nvSpPr>
            <p:cNvPr id="21" name="Oval 20"/>
            <p:cNvSpPr>
              <a:spLocks noChangeArrowheads="1"/>
            </p:cNvSpPr>
            <p:nvPr/>
          </p:nvSpPr>
          <p:spPr bwMode="auto">
            <a:xfrm>
              <a:off x="8848" y="8415"/>
              <a:ext cx="720" cy="72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r>
                <a:rPr lang="tr-TR" b="1">
                  <a:effectLst/>
                </a:rPr>
                <a:t>B</a:t>
              </a:r>
              <a:endParaRPr lang="tr-TR">
                <a:effectLst/>
              </a:endParaRPr>
            </a:p>
          </p:txBody>
        </p:sp>
        <p:sp>
          <p:nvSpPr>
            <p:cNvPr id="22" name="Oval 21"/>
            <p:cNvSpPr>
              <a:spLocks noChangeArrowheads="1"/>
            </p:cNvSpPr>
            <p:nvPr/>
          </p:nvSpPr>
          <p:spPr bwMode="auto">
            <a:xfrm>
              <a:off x="6188" y="8415"/>
              <a:ext cx="720" cy="72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r>
                <a:rPr lang="tr-TR" b="1">
                  <a:effectLst/>
                </a:rPr>
                <a:t>E</a:t>
              </a:r>
              <a:endParaRPr lang="tr-TR">
                <a:effectLst/>
              </a:endParaRPr>
            </a:p>
          </p:txBody>
        </p:sp>
        <p:sp>
          <p:nvSpPr>
            <p:cNvPr id="23" name="Oval 22"/>
            <p:cNvSpPr>
              <a:spLocks noChangeArrowheads="1"/>
            </p:cNvSpPr>
            <p:nvPr/>
          </p:nvSpPr>
          <p:spPr bwMode="auto">
            <a:xfrm>
              <a:off x="8178" y="9625"/>
              <a:ext cx="720" cy="72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r>
                <a:rPr lang="tr-TR" b="1">
                  <a:effectLst/>
                </a:rPr>
                <a:t>C</a:t>
              </a:r>
              <a:endParaRPr lang="tr-TR">
                <a:effectLst/>
              </a:endParaRPr>
            </a:p>
          </p:txBody>
        </p:sp>
        <p:sp>
          <p:nvSpPr>
            <p:cNvPr id="24" name="Oval 23"/>
            <p:cNvSpPr>
              <a:spLocks noChangeArrowheads="1"/>
            </p:cNvSpPr>
            <p:nvPr/>
          </p:nvSpPr>
          <p:spPr bwMode="auto">
            <a:xfrm>
              <a:off x="6828" y="9605"/>
              <a:ext cx="720" cy="72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r>
                <a:rPr lang="tr-TR" b="1">
                  <a:effectLst/>
                </a:rPr>
                <a:t>D</a:t>
              </a:r>
              <a:endParaRPr lang="tr-TR">
                <a:effectLst/>
              </a:endParaRPr>
            </a:p>
          </p:txBody>
        </p:sp>
        <p:cxnSp>
          <p:nvCxnSpPr>
            <p:cNvPr id="25" name="Straight Arrow Connector 24"/>
            <p:cNvCxnSpPr>
              <a:cxnSpLocks noChangeShapeType="1"/>
            </p:cNvCxnSpPr>
            <p:nvPr/>
          </p:nvCxnSpPr>
          <p:spPr bwMode="auto">
            <a:xfrm flipV="1">
              <a:off x="6840" y="8211"/>
              <a:ext cx="720" cy="360"/>
            </a:xfrm>
            <a:prstGeom prst="straightConnector1">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6" name="Straight Connector 25"/>
            <p:cNvCxnSpPr/>
            <p:nvPr/>
          </p:nvCxnSpPr>
          <p:spPr bwMode="auto">
            <a:xfrm>
              <a:off x="8168" y="8198"/>
              <a:ext cx="720" cy="397"/>
            </a:xfrm>
            <a:prstGeom prst="line">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7" name="Straight Arrow Connector 26"/>
            <p:cNvCxnSpPr>
              <a:cxnSpLocks noChangeShapeType="1"/>
            </p:cNvCxnSpPr>
            <p:nvPr/>
          </p:nvCxnSpPr>
          <p:spPr bwMode="auto">
            <a:xfrm>
              <a:off x="6674" y="9095"/>
              <a:ext cx="454" cy="510"/>
            </a:xfrm>
            <a:prstGeom prst="straightConnector1">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8" name="Straight Arrow Connector 27"/>
            <p:cNvCxnSpPr/>
            <p:nvPr/>
          </p:nvCxnSpPr>
          <p:spPr bwMode="auto">
            <a:xfrm flipH="1">
              <a:off x="8598" y="9105"/>
              <a:ext cx="454" cy="510"/>
            </a:xfrm>
            <a:prstGeom prst="straightConnector1">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9" name="Straight Arrow Connector 28"/>
            <p:cNvCxnSpPr>
              <a:cxnSpLocks noChangeShapeType="1"/>
            </p:cNvCxnSpPr>
            <p:nvPr/>
          </p:nvCxnSpPr>
          <p:spPr bwMode="auto">
            <a:xfrm>
              <a:off x="7548" y="9992"/>
              <a:ext cx="624" cy="0"/>
            </a:xfrm>
            <a:prstGeom prst="straightConnector1">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0" name="Straight Arrow Connector 29"/>
            <p:cNvCxnSpPr>
              <a:cxnSpLocks noChangeShapeType="1"/>
            </p:cNvCxnSpPr>
            <p:nvPr/>
          </p:nvCxnSpPr>
          <p:spPr bwMode="auto">
            <a:xfrm>
              <a:off x="6808" y="8955"/>
              <a:ext cx="1417" cy="900"/>
            </a:xfrm>
            <a:prstGeom prst="straightConnector1">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1" name="Straight Arrow Connector 30"/>
            <p:cNvCxnSpPr/>
            <p:nvPr/>
          </p:nvCxnSpPr>
          <p:spPr bwMode="auto">
            <a:xfrm>
              <a:off x="6898" y="8775"/>
              <a:ext cx="1980" cy="0"/>
            </a:xfrm>
            <a:prstGeom prst="straightConnector1">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2" name="Straight Arrow Connector 31"/>
            <p:cNvCxnSpPr/>
            <p:nvPr/>
          </p:nvCxnSpPr>
          <p:spPr bwMode="auto">
            <a:xfrm flipV="1">
              <a:off x="7358" y="8355"/>
              <a:ext cx="360" cy="1304"/>
            </a:xfrm>
            <a:prstGeom prst="straightConnector1">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3" name="Straight Arrow Connector 32"/>
            <p:cNvCxnSpPr/>
            <p:nvPr/>
          </p:nvCxnSpPr>
          <p:spPr bwMode="auto">
            <a:xfrm>
              <a:off x="8028" y="8385"/>
              <a:ext cx="360" cy="1260"/>
            </a:xfrm>
            <a:prstGeom prst="straightConnector1">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4" name="Straight Arrow Connector 33"/>
            <p:cNvCxnSpPr>
              <a:cxnSpLocks noChangeShapeType="1"/>
            </p:cNvCxnSpPr>
            <p:nvPr/>
          </p:nvCxnSpPr>
          <p:spPr bwMode="auto">
            <a:xfrm flipV="1">
              <a:off x="7468" y="8985"/>
              <a:ext cx="1440" cy="720"/>
            </a:xfrm>
            <a:prstGeom prst="straightConnector1">
              <a:avLst/>
            </a:prstGeom>
            <a:noFill/>
            <a:ln w="12700">
              <a:solidFill>
                <a:srgbClr val="000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35" name="Rectangle 34"/>
          <p:cNvSpPr/>
          <p:nvPr/>
        </p:nvSpPr>
        <p:spPr>
          <a:xfrm>
            <a:off x="5832007" y="5078779"/>
            <a:ext cx="2243899" cy="369332"/>
          </a:xfrm>
          <a:prstGeom prst="rect">
            <a:avLst/>
          </a:prstGeom>
        </p:spPr>
        <p:txBody>
          <a:bodyPr wrap="none">
            <a:spAutoFit/>
          </a:bodyPr>
          <a:lstStyle/>
          <a:p>
            <a:r>
              <a:rPr lang="tr-TR" dirty="0">
                <a:latin typeface="Palatino Linotype"/>
                <a:cs typeface="Palatino Linotype"/>
              </a:rPr>
              <a:t>Şebeke </a:t>
            </a:r>
            <a:r>
              <a:rPr lang="tr-TR" dirty="0" smtClean="0">
                <a:latin typeface="Palatino Linotype"/>
                <a:cs typeface="Palatino Linotype"/>
              </a:rPr>
              <a:t>Örgüt Yapısı</a:t>
            </a:r>
            <a:r>
              <a:rPr lang="tr-TR" dirty="0" smtClean="0"/>
              <a:t> </a:t>
            </a:r>
            <a:endParaRPr lang="en-US" dirty="0"/>
          </a:p>
        </p:txBody>
      </p:sp>
      <p:sp>
        <p:nvSpPr>
          <p:cNvPr id="36" name="Rectangle 35"/>
          <p:cNvSpPr/>
          <p:nvPr/>
        </p:nvSpPr>
        <p:spPr>
          <a:xfrm>
            <a:off x="1344147" y="5078779"/>
            <a:ext cx="2620354" cy="369332"/>
          </a:xfrm>
          <a:prstGeom prst="rect">
            <a:avLst/>
          </a:prstGeom>
        </p:spPr>
        <p:txBody>
          <a:bodyPr wrap="none">
            <a:spAutoFit/>
          </a:bodyPr>
          <a:lstStyle/>
          <a:p>
            <a:r>
              <a:rPr lang="tr-TR" dirty="0" smtClean="0">
                <a:latin typeface="Palatino Linotype"/>
                <a:cs typeface="Palatino Linotype"/>
              </a:rPr>
              <a:t>Hiyerarşik Örgüt </a:t>
            </a:r>
            <a:r>
              <a:rPr lang="tr-TR" dirty="0">
                <a:latin typeface="Palatino Linotype"/>
                <a:cs typeface="Palatino Linotype"/>
              </a:rPr>
              <a:t>Yapısı</a:t>
            </a:r>
            <a:endParaRPr lang="en-US" dirty="0"/>
          </a:p>
        </p:txBody>
      </p:sp>
    </p:spTree>
    <p:extLst>
      <p:ext uri="{BB962C8B-B14F-4D97-AF65-F5344CB8AC3E}">
        <p14:creationId xmlns:p14="http://schemas.microsoft.com/office/powerpoint/2010/main" val="421092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Türleri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3800005" y="5585550"/>
            <a:ext cx="1748195" cy="369332"/>
          </a:xfrm>
          <a:prstGeom prst="rect">
            <a:avLst/>
          </a:prstGeom>
        </p:spPr>
        <p:txBody>
          <a:bodyPr wrap="none">
            <a:spAutoFit/>
          </a:bodyPr>
          <a:lstStyle/>
          <a:p>
            <a:r>
              <a:rPr lang="tr-TR" dirty="0" smtClean="0">
                <a:latin typeface="Palatino Linotype"/>
                <a:cs typeface="Palatino Linotype"/>
              </a:rPr>
              <a:t>Dengeli Şebeke</a:t>
            </a:r>
            <a:endParaRPr lang="en-US" dirty="0"/>
          </a:p>
        </p:txBody>
      </p:sp>
      <p:sp>
        <p:nvSpPr>
          <p:cNvPr id="36" name="Rectangle 35"/>
          <p:cNvSpPr/>
          <p:nvPr/>
        </p:nvSpPr>
        <p:spPr>
          <a:xfrm>
            <a:off x="920817" y="5586775"/>
            <a:ext cx="1581270" cy="369332"/>
          </a:xfrm>
          <a:prstGeom prst="rect">
            <a:avLst/>
          </a:prstGeom>
        </p:spPr>
        <p:txBody>
          <a:bodyPr wrap="none">
            <a:spAutoFit/>
          </a:bodyPr>
          <a:lstStyle/>
          <a:p>
            <a:r>
              <a:rPr lang="tr-TR" dirty="0" smtClean="0">
                <a:latin typeface="Palatino Linotype"/>
                <a:cs typeface="Palatino Linotype"/>
              </a:rPr>
              <a:t>Dahili Şebeke</a:t>
            </a:r>
            <a:endParaRPr lang="en-US" dirty="0"/>
          </a:p>
        </p:txBody>
      </p:sp>
      <p:pic>
        <p:nvPicPr>
          <p:cNvPr id="3" name="Picture 2" descr="Ekran Resmi 2017-09-05 11.42.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91" y="1339844"/>
            <a:ext cx="8234309" cy="4178300"/>
          </a:xfrm>
          <a:prstGeom prst="rect">
            <a:avLst/>
          </a:prstGeom>
        </p:spPr>
      </p:pic>
      <p:sp>
        <p:nvSpPr>
          <p:cNvPr id="37" name="Rectangle 36"/>
          <p:cNvSpPr/>
          <p:nvPr/>
        </p:nvSpPr>
        <p:spPr>
          <a:xfrm>
            <a:off x="6499343" y="5585550"/>
            <a:ext cx="1846254" cy="369332"/>
          </a:xfrm>
          <a:prstGeom prst="rect">
            <a:avLst/>
          </a:prstGeom>
        </p:spPr>
        <p:txBody>
          <a:bodyPr wrap="none">
            <a:spAutoFit/>
          </a:bodyPr>
          <a:lstStyle/>
          <a:p>
            <a:r>
              <a:rPr lang="tr-TR" dirty="0" smtClean="0">
                <a:latin typeface="Palatino Linotype"/>
                <a:cs typeface="Palatino Linotype"/>
              </a:rPr>
              <a:t>Dinamik Şebeke</a:t>
            </a:r>
            <a:endParaRPr lang="en-US" dirty="0"/>
          </a:p>
        </p:txBody>
      </p:sp>
    </p:spTree>
    <p:extLst>
      <p:ext uri="{BB962C8B-B14F-4D97-AF65-F5344CB8AC3E}">
        <p14:creationId xmlns:p14="http://schemas.microsoft.com/office/powerpoint/2010/main" val="3829483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Dahili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1" y="1417976"/>
            <a:ext cx="4255910" cy="4154983"/>
          </a:xfrm>
          <a:prstGeom prst="rect">
            <a:avLst/>
          </a:prstGeom>
        </p:spPr>
        <p:txBody>
          <a:bodyPr wrap="square">
            <a:spAutoFit/>
          </a:bodyPr>
          <a:lstStyle/>
          <a:p>
            <a:r>
              <a:rPr lang="tr-TR" sz="2400" dirty="0" smtClean="0">
                <a:latin typeface="Palatino Linotype"/>
                <a:cs typeface="Palatino Linotype"/>
              </a:rPr>
              <a:t>Dahili şebeke </a:t>
            </a:r>
            <a:r>
              <a:rPr lang="tr-TR" sz="2400" dirty="0">
                <a:latin typeface="Palatino Linotype"/>
                <a:cs typeface="Palatino Linotype"/>
              </a:rPr>
              <a:t>örgüt yapısında, kaynaklar aynı işletme bünyesinde kalmakla birlikte işlevler, birbirinden bağımsız hareket etme yeteneğine sahip olan işletmeler tarafından yürütülmektedir. Birbirinden bağımsız hareket eden dahili işletmeler, merkezi işletme tarafından koordine </a:t>
            </a:r>
            <a:r>
              <a:rPr lang="tr-TR" sz="2400" dirty="0" smtClean="0">
                <a:latin typeface="Palatino Linotype"/>
                <a:cs typeface="Palatino Linotype"/>
              </a:rPr>
              <a:t>edilir.</a:t>
            </a:r>
            <a:endParaRPr lang="en-US" sz="2400" dirty="0">
              <a:latin typeface="Palatino Linotype"/>
              <a:cs typeface="Palatino Linotype"/>
            </a:endParaRPr>
          </a:p>
        </p:txBody>
      </p:sp>
      <p:grpSp>
        <p:nvGrpSpPr>
          <p:cNvPr id="11" name="Group 10"/>
          <p:cNvGrpSpPr>
            <a:grpSpLocks/>
          </p:cNvGrpSpPr>
          <p:nvPr/>
        </p:nvGrpSpPr>
        <p:grpSpPr bwMode="auto">
          <a:xfrm>
            <a:off x="4388556" y="1550298"/>
            <a:ext cx="4511473" cy="2584258"/>
            <a:chOff x="2294" y="4119"/>
            <a:chExt cx="7174" cy="4658"/>
          </a:xfrm>
        </p:grpSpPr>
        <p:sp>
          <p:nvSpPr>
            <p:cNvPr id="12" name="Oval 11"/>
            <p:cNvSpPr>
              <a:spLocks noChangeArrowheads="1"/>
            </p:cNvSpPr>
            <p:nvPr/>
          </p:nvSpPr>
          <p:spPr bwMode="auto">
            <a:xfrm>
              <a:off x="8028" y="7337"/>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Satın Alma İşletmesi</a:t>
              </a:r>
            </a:p>
          </p:txBody>
        </p:sp>
        <p:sp>
          <p:nvSpPr>
            <p:cNvPr id="13" name="Oval 12"/>
            <p:cNvSpPr>
              <a:spLocks noChangeArrowheads="1"/>
            </p:cNvSpPr>
            <p:nvPr/>
          </p:nvSpPr>
          <p:spPr bwMode="auto">
            <a:xfrm>
              <a:off x="2308" y="4145"/>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Üretim İşletmesi</a:t>
              </a:r>
            </a:p>
          </p:txBody>
        </p:sp>
        <p:sp>
          <p:nvSpPr>
            <p:cNvPr id="14" name="Oval 13"/>
            <p:cNvSpPr>
              <a:spLocks noChangeArrowheads="1"/>
            </p:cNvSpPr>
            <p:nvPr/>
          </p:nvSpPr>
          <p:spPr bwMode="auto">
            <a:xfrm>
              <a:off x="8028" y="4119"/>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Pazarlama İşletmesi</a:t>
              </a:r>
            </a:p>
          </p:txBody>
        </p:sp>
        <p:sp>
          <p:nvSpPr>
            <p:cNvPr id="15" name="Oval 14"/>
            <p:cNvSpPr>
              <a:spLocks noChangeArrowheads="1"/>
            </p:cNvSpPr>
            <p:nvPr/>
          </p:nvSpPr>
          <p:spPr bwMode="auto">
            <a:xfrm>
              <a:off x="2294" y="7337"/>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Lojistik İşletmesi</a:t>
              </a:r>
            </a:p>
          </p:txBody>
        </p:sp>
        <p:sp>
          <p:nvSpPr>
            <p:cNvPr id="16" name="Oval 15"/>
            <p:cNvSpPr>
              <a:spLocks noChangeArrowheads="1"/>
            </p:cNvSpPr>
            <p:nvPr/>
          </p:nvSpPr>
          <p:spPr bwMode="auto">
            <a:xfrm>
              <a:off x="5151" y="5715"/>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1050" b="1" dirty="0">
                  <a:effectLst/>
                  <a:latin typeface="Palatino Linotype"/>
                  <a:cs typeface="Palatino Linotype"/>
                </a:rPr>
                <a:t>Ana </a:t>
              </a:r>
              <a:endParaRPr lang="tr-TR" sz="1050" dirty="0">
                <a:effectLst/>
                <a:latin typeface="Palatino Linotype"/>
                <a:cs typeface="Palatino Linotype"/>
              </a:endParaRPr>
            </a:p>
            <a:p>
              <a:pPr algn="ctr"/>
              <a:r>
                <a:rPr lang="tr-TR" sz="1050" b="1" dirty="0">
                  <a:effectLst/>
                  <a:latin typeface="Palatino Linotype"/>
                  <a:cs typeface="Palatino Linotype"/>
                </a:rPr>
                <a:t>İşletme</a:t>
              </a:r>
              <a:endParaRPr lang="tr-TR" sz="1050" dirty="0">
                <a:effectLst/>
                <a:latin typeface="Palatino Linotype"/>
                <a:cs typeface="Palatino Linotype"/>
              </a:endParaRPr>
            </a:p>
          </p:txBody>
        </p:sp>
        <p:cxnSp>
          <p:nvCxnSpPr>
            <p:cNvPr id="17" name="Straight Arrow Connector 16"/>
            <p:cNvCxnSpPr/>
            <p:nvPr/>
          </p:nvCxnSpPr>
          <p:spPr bwMode="auto">
            <a:xfrm>
              <a:off x="3529" y="5355"/>
              <a:ext cx="1620" cy="900"/>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8" name="Straight Arrow Connector 17"/>
            <p:cNvCxnSpPr/>
            <p:nvPr/>
          </p:nvCxnSpPr>
          <p:spPr bwMode="auto">
            <a:xfrm flipH="1">
              <a:off x="6562" y="5394"/>
              <a:ext cx="1701" cy="850"/>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9" name="Straight Arrow Connector 18"/>
            <p:cNvCxnSpPr/>
            <p:nvPr/>
          </p:nvCxnSpPr>
          <p:spPr bwMode="auto">
            <a:xfrm flipV="1">
              <a:off x="3708" y="6797"/>
              <a:ext cx="1531" cy="1080"/>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0" name="Straight Arrow Connector 19"/>
            <p:cNvCxnSpPr/>
            <p:nvPr/>
          </p:nvCxnSpPr>
          <p:spPr bwMode="auto">
            <a:xfrm flipH="1" flipV="1">
              <a:off x="6434" y="6821"/>
              <a:ext cx="1587" cy="1134"/>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8" name="Rectangle 7"/>
          <p:cNvSpPr/>
          <p:nvPr/>
        </p:nvSpPr>
        <p:spPr>
          <a:xfrm>
            <a:off x="5472518" y="4134556"/>
            <a:ext cx="2467968" cy="369332"/>
          </a:xfrm>
          <a:prstGeom prst="rect">
            <a:avLst/>
          </a:prstGeom>
        </p:spPr>
        <p:txBody>
          <a:bodyPr wrap="none">
            <a:spAutoFit/>
          </a:bodyPr>
          <a:lstStyle/>
          <a:p>
            <a:r>
              <a:rPr lang="tr-TR" dirty="0">
                <a:latin typeface="Palatino Linotype"/>
                <a:cs typeface="Palatino Linotype"/>
              </a:rPr>
              <a:t>Dahili Ş</a:t>
            </a:r>
            <a:r>
              <a:rPr lang="tr-TR" dirty="0" smtClean="0">
                <a:latin typeface="Palatino Linotype"/>
                <a:cs typeface="Palatino Linotype"/>
              </a:rPr>
              <a:t>ebeke örgütler </a:t>
            </a:r>
            <a:endParaRPr lang="en-US" dirty="0">
              <a:latin typeface="Palatino Linotype"/>
              <a:cs typeface="Palatino Linotype"/>
            </a:endParaRPr>
          </a:p>
        </p:txBody>
      </p:sp>
    </p:spTree>
    <p:extLst>
      <p:ext uri="{BB962C8B-B14F-4D97-AF65-F5344CB8AC3E}">
        <p14:creationId xmlns:p14="http://schemas.microsoft.com/office/powerpoint/2010/main" val="2464509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Dahili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1" y="1389754"/>
            <a:ext cx="5342466" cy="4893647"/>
          </a:xfrm>
          <a:prstGeom prst="rect">
            <a:avLst/>
          </a:prstGeom>
        </p:spPr>
        <p:txBody>
          <a:bodyPr wrap="square">
            <a:spAutoFit/>
          </a:bodyPr>
          <a:lstStyle/>
          <a:p>
            <a:r>
              <a:rPr lang="tr-TR" sz="2400" dirty="0">
                <a:latin typeface="Palatino Linotype"/>
                <a:cs typeface="Palatino Linotype"/>
              </a:rPr>
              <a:t>Dahili şebeke örgütlerde bir ana işletme ve bu ana işletmeye bağlı farklı uzmanlıkları bulunan yan işletmeler bulunmaktadır. Her bir işletme üretim ve yönetim süreçlerinde bağımsız hareket ederler. Bu işletmeler ana işletmenin ihtiyacı olan mal ya da hizmeti üretmenin yayında piyasadaki diğer işletmeler için de tedarikçi durumunda olabilirler. Dolayısıyla rekabet koşulları açısından bir bağımsızlık söz konusudur.</a:t>
            </a:r>
          </a:p>
        </p:txBody>
      </p:sp>
      <p:sp>
        <p:nvSpPr>
          <p:cNvPr id="21" name="Text Box 178"/>
          <p:cNvSpPr txBox="1">
            <a:spLocks noChangeArrowheads="1"/>
          </p:cNvSpPr>
          <p:nvPr/>
        </p:nvSpPr>
        <p:spPr bwMode="auto">
          <a:xfrm>
            <a:off x="6096001" y="1532537"/>
            <a:ext cx="2590800" cy="3978867"/>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endParaRPr lang="en-US" dirty="0" smtClean="0">
              <a:effectLst/>
            </a:endParaRPr>
          </a:p>
          <a:p>
            <a:pPr algn="l"/>
            <a:endParaRPr lang="en-US" dirty="0"/>
          </a:p>
          <a:p>
            <a:pPr algn="l"/>
            <a:endParaRPr lang="en-US" dirty="0">
              <a:effectLst/>
            </a:endParaRPr>
          </a:p>
          <a:p>
            <a:pPr algn="l"/>
            <a:endParaRPr lang="tr-TR" sz="1000" dirty="0" smtClean="0">
              <a:solidFill>
                <a:srgbClr val="262626"/>
              </a:solidFill>
              <a:effectLst/>
            </a:endParaRPr>
          </a:p>
          <a:p>
            <a:pPr algn="l"/>
            <a:endParaRPr lang="tr-TR" sz="1000" dirty="0">
              <a:solidFill>
                <a:srgbClr val="262626"/>
              </a:solidFill>
            </a:endParaRPr>
          </a:p>
          <a:p>
            <a:pPr algn="l"/>
            <a:endParaRPr lang="tr-TR" sz="1000" dirty="0" smtClean="0">
              <a:solidFill>
                <a:srgbClr val="262626"/>
              </a:solidFill>
              <a:effectLst/>
            </a:endParaRPr>
          </a:p>
          <a:p>
            <a:pPr algn="l"/>
            <a:r>
              <a:rPr lang="tr-TR" sz="1400" dirty="0" smtClean="0">
                <a:solidFill>
                  <a:srgbClr val="262626"/>
                </a:solidFill>
                <a:effectLst/>
                <a:latin typeface="Palatino Linotype"/>
                <a:cs typeface="Palatino Linotype"/>
              </a:rPr>
              <a:t>İstikbal </a:t>
            </a:r>
            <a:r>
              <a:rPr lang="tr-TR" sz="1400" dirty="0">
                <a:solidFill>
                  <a:srgbClr val="262626"/>
                </a:solidFill>
                <a:effectLst/>
                <a:latin typeface="Palatino Linotype"/>
                <a:cs typeface="Palatino Linotype"/>
              </a:rPr>
              <a:t>Mobilya, bine yakın mağazası ve 70'i aşkın ülkeye İstikbal markası ile ürün sunan bir Türk markasıdır</a:t>
            </a:r>
            <a:r>
              <a:rPr lang="tr-TR" sz="1400" dirty="0" smtClean="0">
                <a:solidFill>
                  <a:srgbClr val="262626"/>
                </a:solidFill>
                <a:effectLst/>
                <a:latin typeface="Palatino Linotype"/>
                <a:cs typeface="Palatino Linotype"/>
              </a:rPr>
              <a:t>.</a:t>
            </a:r>
          </a:p>
          <a:p>
            <a:pPr algn="l"/>
            <a:r>
              <a:rPr lang="tr-TR" sz="1400" dirty="0" smtClean="0">
                <a:solidFill>
                  <a:srgbClr val="262626"/>
                </a:solidFill>
                <a:latin typeface="Palatino Linotype"/>
                <a:cs typeface="Palatino Linotype"/>
              </a:rPr>
              <a:t>Şirket bünyesinde bulunan farklı özellik ve uzmanlık alanlarına sahip üretim işletmeleri bulunmaktadır. Bu sayede her bir alt işletme ana işletme olan İstikbal Mobilya için farklı üretimler gerçekleştirmektedir.</a:t>
            </a:r>
            <a:endParaRPr lang="tr-TR" sz="3200" dirty="0">
              <a:effectLst/>
              <a:latin typeface="Palatino Linotype"/>
              <a:cs typeface="Palatino Linotype"/>
            </a:endParaRPr>
          </a:p>
        </p:txBody>
      </p:sp>
      <p:pic>
        <p:nvPicPr>
          <p:cNvPr id="22" name="Picture 21" descr="Ekran Resmi 2017-01-17 15"/>
          <p:cNvPicPr/>
          <p:nvPr/>
        </p:nvPicPr>
        <p:blipFill>
          <a:blip r:embed="rId3">
            <a:extLst>
              <a:ext uri="{28A0092B-C50C-407E-A947-70E740481C1C}">
                <a14:useLocalDpi xmlns:a14="http://schemas.microsoft.com/office/drawing/2010/main" val="0"/>
              </a:ext>
            </a:extLst>
          </a:blip>
          <a:srcRect/>
          <a:stretch>
            <a:fillRect/>
          </a:stretch>
        </p:blipFill>
        <p:spPr bwMode="auto">
          <a:xfrm>
            <a:off x="6251223" y="1671461"/>
            <a:ext cx="2262222" cy="854428"/>
          </a:xfrm>
          <a:prstGeom prst="rect">
            <a:avLst/>
          </a:prstGeom>
          <a:noFill/>
          <a:ln>
            <a:noFill/>
          </a:ln>
        </p:spPr>
      </p:pic>
    </p:spTree>
    <p:extLst>
      <p:ext uri="{BB962C8B-B14F-4D97-AF65-F5344CB8AC3E}">
        <p14:creationId xmlns:p14="http://schemas.microsoft.com/office/powerpoint/2010/main" val="1862938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400" dirty="0" err="1" smtClean="0">
                <a:latin typeface="Palatino Linotype"/>
                <a:cs typeface="Palatino Linotype"/>
              </a:rPr>
              <a:t>Amaçlara</a:t>
            </a:r>
            <a:r>
              <a:rPr lang="en-US" sz="2400" dirty="0" smtClean="0">
                <a:latin typeface="Palatino Linotype"/>
                <a:cs typeface="Palatino Linotype"/>
              </a:rPr>
              <a:t> </a:t>
            </a:r>
            <a:r>
              <a:rPr lang="en-US" sz="2400" dirty="0" err="1" smtClean="0">
                <a:latin typeface="Palatino Linotype"/>
                <a:cs typeface="Palatino Linotype"/>
              </a:rPr>
              <a:t>Göre</a:t>
            </a:r>
            <a:r>
              <a:rPr lang="en-US" sz="2400" dirty="0" smtClean="0">
                <a:latin typeface="Palatino Linotype"/>
                <a:cs typeface="Palatino Linotype"/>
              </a:rPr>
              <a:t> </a:t>
            </a:r>
            <a:r>
              <a:rPr lang="en-US" sz="2400" dirty="0" err="1" smtClean="0">
                <a:latin typeface="Palatino Linotype"/>
                <a:cs typeface="Palatino Linotype"/>
              </a:rPr>
              <a:t>Yönetim</a:t>
            </a:r>
            <a:r>
              <a:rPr lang="en-US" sz="2400" dirty="0" smtClean="0">
                <a:latin typeface="Palatino Linotype"/>
                <a:cs typeface="Palatino Linotype"/>
              </a:rPr>
              <a:t> </a:t>
            </a:r>
            <a:r>
              <a:rPr lang="en-US" sz="2400" dirty="0" err="1" smtClean="0">
                <a:latin typeface="Palatino Linotype"/>
                <a:cs typeface="Palatino Linotype"/>
              </a:rPr>
              <a:t>Kavramı</a:t>
            </a:r>
            <a:endParaRPr lang="en-US" sz="2400" dirty="0" smtClean="0">
              <a:latin typeface="Palatino Linotype"/>
              <a:cs typeface="Palatino Linotype"/>
            </a:endParaRPr>
          </a:p>
          <a:p>
            <a:r>
              <a:rPr lang="en-US" sz="2400" dirty="0" err="1" smtClean="0">
                <a:latin typeface="Palatino Linotype"/>
                <a:cs typeface="Palatino Linotype"/>
              </a:rPr>
              <a:t>Bir</a:t>
            </a:r>
            <a:r>
              <a:rPr lang="en-US" sz="2400" dirty="0" smtClean="0">
                <a:latin typeface="Palatino Linotype"/>
                <a:cs typeface="Palatino Linotype"/>
              </a:rPr>
              <a:t> </a:t>
            </a:r>
            <a:r>
              <a:rPr lang="en-US" sz="2400" dirty="0" err="1" smtClean="0">
                <a:latin typeface="Palatino Linotype"/>
                <a:cs typeface="Palatino Linotype"/>
              </a:rPr>
              <a:t>Süreç</a:t>
            </a:r>
            <a:r>
              <a:rPr lang="en-US" sz="2400" dirty="0" smtClean="0">
                <a:latin typeface="Palatino Linotype"/>
                <a:cs typeface="Palatino Linotype"/>
              </a:rPr>
              <a:t> </a:t>
            </a:r>
            <a:r>
              <a:rPr lang="en-US" sz="2400" dirty="0" err="1" smtClean="0">
                <a:latin typeface="Palatino Linotype"/>
                <a:cs typeface="Palatino Linotype"/>
              </a:rPr>
              <a:t>Olarak</a:t>
            </a:r>
            <a:r>
              <a:rPr lang="en-US" sz="2400" dirty="0" smtClean="0">
                <a:latin typeface="Palatino Linotype"/>
                <a:cs typeface="Palatino Linotype"/>
              </a:rPr>
              <a:t> </a:t>
            </a:r>
            <a:r>
              <a:rPr lang="en-US" sz="2400" dirty="0" err="1" smtClean="0">
                <a:latin typeface="Palatino Linotype"/>
                <a:cs typeface="Palatino Linotype"/>
              </a:rPr>
              <a:t>Amaçlara</a:t>
            </a:r>
            <a:r>
              <a:rPr lang="en-US" sz="2400" dirty="0" smtClean="0">
                <a:latin typeface="Palatino Linotype"/>
                <a:cs typeface="Palatino Linotype"/>
              </a:rPr>
              <a:t> </a:t>
            </a:r>
            <a:r>
              <a:rPr lang="en-US" sz="2400" dirty="0" err="1" smtClean="0">
                <a:latin typeface="Palatino Linotype"/>
                <a:cs typeface="Palatino Linotype"/>
              </a:rPr>
              <a:t>Göre</a:t>
            </a:r>
            <a:r>
              <a:rPr lang="en-US" sz="2400" dirty="0" smtClean="0">
                <a:latin typeface="Palatino Linotype"/>
                <a:cs typeface="Palatino Linotype"/>
              </a:rPr>
              <a:t> </a:t>
            </a:r>
            <a:r>
              <a:rPr lang="en-US" sz="2400" dirty="0" err="1" smtClean="0">
                <a:latin typeface="Palatino Linotype"/>
                <a:cs typeface="Palatino Linotype"/>
              </a:rPr>
              <a:t>Yönetim</a:t>
            </a:r>
            <a:endParaRPr lang="en-US" sz="2400" dirty="0" smtClean="0">
              <a:latin typeface="Palatino Linotype"/>
              <a:cs typeface="Palatino Linotype"/>
            </a:endParaRPr>
          </a:p>
          <a:p>
            <a:r>
              <a:rPr lang="en-US" sz="2400" dirty="0" err="1" smtClean="0">
                <a:latin typeface="Palatino Linotype"/>
                <a:cs typeface="Palatino Linotype"/>
              </a:rPr>
              <a:t>Amaçların</a:t>
            </a:r>
            <a:r>
              <a:rPr lang="en-US" sz="2400" dirty="0" smtClean="0">
                <a:latin typeface="Palatino Linotype"/>
                <a:cs typeface="Palatino Linotype"/>
              </a:rPr>
              <a:t> </a:t>
            </a:r>
            <a:r>
              <a:rPr lang="en-US" sz="2400" dirty="0" err="1" smtClean="0">
                <a:latin typeface="Palatino Linotype"/>
                <a:cs typeface="Palatino Linotype"/>
              </a:rPr>
              <a:t>Belirlenmesi</a:t>
            </a:r>
            <a:endParaRPr lang="en-US" sz="2400" dirty="0" smtClean="0">
              <a:latin typeface="Palatino Linotype"/>
              <a:cs typeface="Palatino Linotype"/>
            </a:endParaRPr>
          </a:p>
          <a:p>
            <a:r>
              <a:rPr lang="en-US" sz="2400" dirty="0" err="1" smtClean="0">
                <a:latin typeface="Palatino Linotype"/>
                <a:cs typeface="Palatino Linotype"/>
              </a:rPr>
              <a:t>Faaliyet</a:t>
            </a:r>
            <a:r>
              <a:rPr lang="en-US" sz="2400" dirty="0" smtClean="0">
                <a:latin typeface="Palatino Linotype"/>
                <a:cs typeface="Palatino Linotype"/>
              </a:rPr>
              <a:t> </a:t>
            </a:r>
            <a:r>
              <a:rPr lang="en-US" sz="2400" dirty="0" err="1" smtClean="0">
                <a:latin typeface="Palatino Linotype"/>
                <a:cs typeface="Palatino Linotype"/>
              </a:rPr>
              <a:t>Planlaması</a:t>
            </a:r>
            <a:endParaRPr lang="en-US" sz="2400" dirty="0" smtClean="0">
              <a:latin typeface="Palatino Linotype"/>
              <a:cs typeface="Palatino Linotype"/>
            </a:endParaRPr>
          </a:p>
          <a:p>
            <a:r>
              <a:rPr lang="en-US" sz="2400" dirty="0" err="1" smtClean="0">
                <a:latin typeface="Palatino Linotype"/>
                <a:cs typeface="Palatino Linotype"/>
              </a:rPr>
              <a:t>Uygulama</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Kendi</a:t>
            </a:r>
            <a:r>
              <a:rPr lang="en-US" sz="2400" dirty="0" smtClean="0">
                <a:latin typeface="Palatino Linotype"/>
                <a:cs typeface="Palatino Linotype"/>
              </a:rPr>
              <a:t> </a:t>
            </a:r>
            <a:r>
              <a:rPr lang="en-US" sz="2400" dirty="0" err="1" smtClean="0">
                <a:latin typeface="Palatino Linotype"/>
                <a:cs typeface="Palatino Linotype"/>
              </a:rPr>
              <a:t>Kendini</a:t>
            </a:r>
            <a:r>
              <a:rPr lang="en-US" sz="2400" dirty="0" smtClean="0">
                <a:latin typeface="Palatino Linotype"/>
                <a:cs typeface="Palatino Linotype"/>
              </a:rPr>
              <a:t> </a:t>
            </a:r>
            <a:r>
              <a:rPr lang="en-US" sz="2400" dirty="0" err="1" smtClean="0">
                <a:latin typeface="Palatino Linotype"/>
                <a:cs typeface="Palatino Linotype"/>
              </a:rPr>
              <a:t>Kontrol</a:t>
            </a:r>
            <a:endParaRPr lang="en-US" sz="2400" dirty="0" smtClean="0">
              <a:latin typeface="Palatino Linotype"/>
              <a:cs typeface="Palatino Linotype"/>
            </a:endParaRPr>
          </a:p>
          <a:p>
            <a:r>
              <a:rPr lang="en-US" sz="2400" dirty="0" err="1" smtClean="0">
                <a:latin typeface="Palatino Linotype"/>
                <a:cs typeface="Palatino Linotype"/>
              </a:rPr>
              <a:t>Periyodik</a:t>
            </a:r>
            <a:r>
              <a:rPr lang="en-US" sz="2400" dirty="0" smtClean="0">
                <a:latin typeface="Palatino Linotype"/>
                <a:cs typeface="Palatino Linotype"/>
              </a:rPr>
              <a:t> </a:t>
            </a:r>
            <a:r>
              <a:rPr lang="en-US" sz="2400" dirty="0" err="1" smtClean="0">
                <a:latin typeface="Palatino Linotype"/>
                <a:cs typeface="Palatino Linotype"/>
              </a:rPr>
              <a:t>Değerlendirmeler</a:t>
            </a:r>
            <a:endParaRPr lang="en-US" sz="2400" dirty="0" smtClean="0">
              <a:latin typeface="Palatino Linotype"/>
              <a:cs typeface="Palatino Linotype"/>
            </a:endParaRPr>
          </a:p>
          <a:p>
            <a:r>
              <a:rPr lang="en-US" sz="2400" dirty="0" err="1" smtClean="0">
                <a:latin typeface="Palatino Linotype"/>
                <a:cs typeface="Palatino Linotype"/>
              </a:rPr>
              <a:t>Amaçlara</a:t>
            </a:r>
            <a:r>
              <a:rPr lang="en-US" sz="2400" dirty="0" smtClean="0">
                <a:latin typeface="Palatino Linotype"/>
                <a:cs typeface="Palatino Linotype"/>
              </a:rPr>
              <a:t> </a:t>
            </a:r>
            <a:r>
              <a:rPr lang="en-US" sz="2400" dirty="0" err="1" smtClean="0">
                <a:latin typeface="Palatino Linotype"/>
                <a:cs typeface="Palatino Linotype"/>
              </a:rPr>
              <a:t>Göre</a:t>
            </a:r>
            <a:r>
              <a:rPr lang="en-US" sz="2400" dirty="0" smtClean="0">
                <a:latin typeface="Palatino Linotype"/>
                <a:cs typeface="Palatino Linotype"/>
              </a:rPr>
              <a:t> </a:t>
            </a:r>
            <a:r>
              <a:rPr lang="en-US" sz="2400" dirty="0" err="1" smtClean="0">
                <a:latin typeface="Palatino Linotype"/>
                <a:cs typeface="Palatino Linotype"/>
              </a:rPr>
              <a:t>Yönetimin</a:t>
            </a:r>
            <a:r>
              <a:rPr lang="en-US" sz="2400" dirty="0" smtClean="0">
                <a:latin typeface="Palatino Linotype"/>
                <a:cs typeface="Palatino Linotype"/>
              </a:rPr>
              <a:t> </a:t>
            </a:r>
            <a:r>
              <a:rPr lang="en-US" sz="2400" dirty="0" err="1" smtClean="0">
                <a:latin typeface="Palatino Linotype"/>
                <a:cs typeface="Palatino Linotype"/>
              </a:rPr>
              <a:t>Yararları</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Sınırları</a:t>
            </a:r>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0732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Dengeli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2" y="1417976"/>
            <a:ext cx="3973688" cy="4893647"/>
          </a:xfrm>
          <a:prstGeom prst="rect">
            <a:avLst/>
          </a:prstGeom>
        </p:spPr>
        <p:txBody>
          <a:bodyPr wrap="square">
            <a:spAutoFit/>
          </a:bodyPr>
          <a:lstStyle/>
          <a:p>
            <a:r>
              <a:rPr lang="tr-TR" sz="2400" dirty="0">
                <a:latin typeface="Palatino Linotype"/>
                <a:cs typeface="Palatino Linotype"/>
              </a:rPr>
              <a:t>Bu yapının bir öncekinden temel farkı, belirli bir mal veya hizmeti üretmek için gerekli olan kaynakların birbirinden tamamen bağımsız olan işletmelerin bünyesinde olmasıdır. Diğer bir ifade ile bu tür örgütte, bir şebeke halinde birebir ilişki kuran işletmeler, yönetim ve sahiplik olarak birbirinden bağımsızdır. </a:t>
            </a:r>
            <a:endParaRPr lang="en-US" sz="2400" dirty="0">
              <a:latin typeface="Palatino Linotype"/>
              <a:cs typeface="Palatino Linotype"/>
            </a:endParaRPr>
          </a:p>
        </p:txBody>
      </p:sp>
      <p:sp>
        <p:nvSpPr>
          <p:cNvPr id="8" name="Rectangle 7"/>
          <p:cNvSpPr/>
          <p:nvPr/>
        </p:nvSpPr>
        <p:spPr>
          <a:xfrm>
            <a:off x="5303186" y="4614330"/>
            <a:ext cx="2690347" cy="369332"/>
          </a:xfrm>
          <a:prstGeom prst="rect">
            <a:avLst/>
          </a:prstGeom>
        </p:spPr>
        <p:txBody>
          <a:bodyPr wrap="none">
            <a:spAutoFit/>
          </a:bodyPr>
          <a:lstStyle/>
          <a:p>
            <a:r>
              <a:rPr lang="tr-TR" dirty="0" smtClean="0">
                <a:latin typeface="Palatino Linotype"/>
                <a:cs typeface="Palatino Linotype"/>
              </a:rPr>
              <a:t>Dengeli Şebeke Örgütler </a:t>
            </a:r>
            <a:endParaRPr lang="en-US" dirty="0">
              <a:latin typeface="Palatino Linotype"/>
              <a:cs typeface="Palatino Linotype"/>
            </a:endParaRPr>
          </a:p>
        </p:txBody>
      </p:sp>
      <p:grpSp>
        <p:nvGrpSpPr>
          <p:cNvPr id="21" name="Group 20"/>
          <p:cNvGrpSpPr>
            <a:grpSpLocks/>
          </p:cNvGrpSpPr>
          <p:nvPr/>
        </p:nvGrpSpPr>
        <p:grpSpPr bwMode="auto">
          <a:xfrm>
            <a:off x="4162779" y="1477952"/>
            <a:ext cx="4790422" cy="2967991"/>
            <a:chOff x="2294" y="4119"/>
            <a:chExt cx="7174" cy="4658"/>
          </a:xfrm>
        </p:grpSpPr>
        <p:sp>
          <p:nvSpPr>
            <p:cNvPr id="22" name="Oval 21"/>
            <p:cNvSpPr>
              <a:spLocks noChangeArrowheads="1"/>
            </p:cNvSpPr>
            <p:nvPr/>
          </p:nvSpPr>
          <p:spPr bwMode="auto">
            <a:xfrm>
              <a:off x="8028" y="7337"/>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Oyuncak Üretim İşletmesi</a:t>
              </a:r>
            </a:p>
          </p:txBody>
        </p:sp>
        <p:sp>
          <p:nvSpPr>
            <p:cNvPr id="23" name="Oval 22"/>
            <p:cNvSpPr>
              <a:spLocks noChangeArrowheads="1"/>
            </p:cNvSpPr>
            <p:nvPr/>
          </p:nvSpPr>
          <p:spPr bwMode="auto">
            <a:xfrm>
              <a:off x="2308" y="4145"/>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Mobilya </a:t>
              </a:r>
            </a:p>
            <a:p>
              <a:pPr algn="ctr"/>
              <a:r>
                <a:rPr lang="tr-TR" sz="900" dirty="0">
                  <a:effectLst/>
                  <a:latin typeface="Palatino Linotype"/>
                  <a:cs typeface="Palatino Linotype"/>
                </a:rPr>
                <a:t>Üretim İşletmesi</a:t>
              </a:r>
            </a:p>
          </p:txBody>
        </p:sp>
        <p:sp>
          <p:nvSpPr>
            <p:cNvPr id="24" name="Oval 23"/>
            <p:cNvSpPr>
              <a:spLocks noChangeArrowheads="1"/>
            </p:cNvSpPr>
            <p:nvPr/>
          </p:nvSpPr>
          <p:spPr bwMode="auto">
            <a:xfrm>
              <a:off x="8028" y="4119"/>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Tekstil </a:t>
              </a:r>
            </a:p>
            <a:p>
              <a:pPr algn="ctr"/>
              <a:r>
                <a:rPr lang="tr-TR" sz="900" dirty="0">
                  <a:effectLst/>
                  <a:latin typeface="Palatino Linotype"/>
                  <a:cs typeface="Palatino Linotype"/>
                </a:rPr>
                <a:t>Üretim İşletmesi</a:t>
              </a:r>
            </a:p>
          </p:txBody>
        </p:sp>
        <p:sp>
          <p:nvSpPr>
            <p:cNvPr id="25" name="Oval 24"/>
            <p:cNvSpPr>
              <a:spLocks noChangeArrowheads="1"/>
            </p:cNvSpPr>
            <p:nvPr/>
          </p:nvSpPr>
          <p:spPr bwMode="auto">
            <a:xfrm>
              <a:off x="2294" y="7337"/>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Aksesuar Üretim İşletmesi</a:t>
              </a:r>
            </a:p>
          </p:txBody>
        </p:sp>
        <p:sp>
          <p:nvSpPr>
            <p:cNvPr id="26" name="Oval 25"/>
            <p:cNvSpPr>
              <a:spLocks noChangeArrowheads="1"/>
            </p:cNvSpPr>
            <p:nvPr/>
          </p:nvSpPr>
          <p:spPr bwMode="auto">
            <a:xfrm>
              <a:off x="5151" y="5715"/>
              <a:ext cx="1440" cy="1440"/>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1100" b="1" dirty="0">
                  <a:effectLst/>
                  <a:latin typeface="Palatino Linotype"/>
                  <a:cs typeface="Palatino Linotype"/>
                </a:rPr>
                <a:t>Ana </a:t>
              </a:r>
              <a:endParaRPr lang="tr-TR" sz="1100" dirty="0">
                <a:effectLst/>
                <a:latin typeface="Palatino Linotype"/>
                <a:cs typeface="Palatino Linotype"/>
              </a:endParaRPr>
            </a:p>
            <a:p>
              <a:pPr algn="ctr"/>
              <a:r>
                <a:rPr lang="tr-TR" sz="1100" b="1" dirty="0">
                  <a:effectLst/>
                  <a:latin typeface="Palatino Linotype"/>
                  <a:cs typeface="Palatino Linotype"/>
                </a:rPr>
                <a:t>İşletme</a:t>
              </a:r>
              <a:endParaRPr lang="tr-TR" sz="1100" dirty="0">
                <a:effectLst/>
                <a:latin typeface="Palatino Linotype"/>
                <a:cs typeface="Palatino Linotype"/>
              </a:endParaRPr>
            </a:p>
          </p:txBody>
        </p:sp>
        <p:cxnSp>
          <p:nvCxnSpPr>
            <p:cNvPr id="27" name="Straight Arrow Connector 26"/>
            <p:cNvCxnSpPr/>
            <p:nvPr/>
          </p:nvCxnSpPr>
          <p:spPr bwMode="auto">
            <a:xfrm>
              <a:off x="3529" y="5355"/>
              <a:ext cx="1620" cy="900"/>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8" name="Straight Arrow Connector 27"/>
            <p:cNvCxnSpPr/>
            <p:nvPr/>
          </p:nvCxnSpPr>
          <p:spPr bwMode="auto">
            <a:xfrm flipH="1">
              <a:off x="6562" y="5394"/>
              <a:ext cx="1701" cy="850"/>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9" name="Straight Arrow Connector 28"/>
            <p:cNvCxnSpPr/>
            <p:nvPr/>
          </p:nvCxnSpPr>
          <p:spPr bwMode="auto">
            <a:xfrm flipV="1">
              <a:off x="3708" y="6797"/>
              <a:ext cx="1531" cy="1080"/>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0" name="Straight Arrow Connector 29"/>
            <p:cNvCxnSpPr/>
            <p:nvPr/>
          </p:nvCxnSpPr>
          <p:spPr bwMode="auto">
            <a:xfrm flipH="1" flipV="1">
              <a:off x="6434" y="6821"/>
              <a:ext cx="1587" cy="1134"/>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4138051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Dengeli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1" y="1417976"/>
            <a:ext cx="4961465" cy="4524315"/>
          </a:xfrm>
          <a:prstGeom prst="rect">
            <a:avLst/>
          </a:prstGeom>
        </p:spPr>
        <p:txBody>
          <a:bodyPr wrap="square">
            <a:spAutoFit/>
          </a:bodyPr>
          <a:lstStyle/>
          <a:p>
            <a:r>
              <a:rPr lang="tr-TR" sz="2400" dirty="0">
                <a:latin typeface="Palatino Linotype"/>
                <a:cs typeface="Palatino Linotype"/>
              </a:rPr>
              <a:t>Ana işletme nihai ürünü oluşturan mal ya da hizmetin mümkün olan en uygun fiyata ve en yüksek kalitede üretilmesi için alanında uzmanlaşmış küçük işletmeler ile bir şebeke oluşturmaktadır. </a:t>
            </a:r>
            <a:endParaRPr lang="tr-TR" sz="2400" dirty="0" smtClean="0">
              <a:latin typeface="Palatino Linotype"/>
              <a:cs typeface="Palatino Linotype"/>
            </a:endParaRPr>
          </a:p>
          <a:p>
            <a:endParaRPr lang="tr-TR" sz="2400" dirty="0">
              <a:latin typeface="Palatino Linotype"/>
              <a:cs typeface="Palatino Linotype"/>
            </a:endParaRPr>
          </a:p>
          <a:p>
            <a:r>
              <a:rPr lang="tr-TR" sz="2400" dirty="0" smtClean="0">
                <a:latin typeface="Palatino Linotype"/>
                <a:cs typeface="Palatino Linotype"/>
              </a:rPr>
              <a:t>Üretici </a:t>
            </a:r>
            <a:r>
              <a:rPr lang="tr-TR" sz="2400" dirty="0">
                <a:latin typeface="Palatino Linotype"/>
                <a:cs typeface="Palatino Linotype"/>
              </a:rPr>
              <a:t>işletmeler ana işletmenin belirlemiş olduğu standartlarda ve markalar ile bu dengeli şebeke örgütün bir </a:t>
            </a:r>
            <a:r>
              <a:rPr lang="tr-TR" sz="2400" dirty="0" smtClean="0">
                <a:latin typeface="Palatino Linotype"/>
                <a:cs typeface="Palatino Linotype"/>
              </a:rPr>
              <a:t>parçasını oluşturmaktadır</a:t>
            </a:r>
            <a:r>
              <a:rPr lang="tr-TR" sz="2400" dirty="0">
                <a:latin typeface="Palatino Linotype"/>
                <a:cs typeface="Palatino Linotype"/>
              </a:rPr>
              <a:t>.</a:t>
            </a:r>
          </a:p>
        </p:txBody>
      </p:sp>
      <p:sp>
        <p:nvSpPr>
          <p:cNvPr id="18" name="Text Box 189"/>
          <p:cNvSpPr txBox="1">
            <a:spLocks noChangeArrowheads="1"/>
          </p:cNvSpPr>
          <p:nvPr/>
        </p:nvSpPr>
        <p:spPr bwMode="auto">
          <a:xfrm>
            <a:off x="5954890" y="1508160"/>
            <a:ext cx="2843089" cy="4305618"/>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dirty="0" smtClean="0">
              <a:effectLst/>
            </a:endParaRPr>
          </a:p>
          <a:p>
            <a:pPr algn="l">
              <a:spcBef>
                <a:spcPts val="600"/>
              </a:spcBef>
            </a:pPr>
            <a:endParaRPr lang="en-US" dirty="0"/>
          </a:p>
          <a:p>
            <a:pPr algn="l">
              <a:spcBef>
                <a:spcPts val="600"/>
              </a:spcBef>
            </a:pPr>
            <a:endParaRPr lang="en-US" dirty="0" smtClean="0">
              <a:effectLst/>
            </a:endParaRPr>
          </a:p>
          <a:p>
            <a:pPr algn="l">
              <a:spcBef>
                <a:spcPts val="600"/>
              </a:spcBef>
            </a:pPr>
            <a:endParaRPr lang="en-US" dirty="0" smtClean="0">
              <a:effectLst/>
            </a:endParaRPr>
          </a:p>
          <a:p>
            <a:pPr algn="l">
              <a:spcBef>
                <a:spcPts val="600"/>
              </a:spcBef>
            </a:pPr>
            <a:endParaRPr lang="en-US" dirty="0">
              <a:effectLst/>
            </a:endParaRPr>
          </a:p>
          <a:p>
            <a:pPr algn="l">
              <a:spcBef>
                <a:spcPts val="1200"/>
              </a:spcBef>
            </a:pPr>
            <a:r>
              <a:rPr lang="tr-TR" sz="1400" b="1" dirty="0">
                <a:effectLst/>
                <a:latin typeface="Palatino Linotype"/>
                <a:cs typeface="Palatino Linotype"/>
              </a:rPr>
              <a:t>IKEA</a:t>
            </a:r>
            <a:r>
              <a:rPr lang="tr-TR" sz="1400" dirty="0" smtClean="0">
                <a:effectLst/>
                <a:latin typeface="Palatino Linotype"/>
                <a:cs typeface="Palatino Linotype"/>
              </a:rPr>
              <a:t>, İsveç kökenli </a:t>
            </a:r>
            <a:r>
              <a:rPr lang="tr-TR" sz="1400" dirty="0">
                <a:effectLst/>
                <a:latin typeface="Palatino Linotype"/>
                <a:cs typeface="Palatino Linotype"/>
              </a:rPr>
              <a:t>uluslararası bir mağazalar zinciridir. Çoğu </a:t>
            </a:r>
            <a:r>
              <a:rPr lang="tr-TR" sz="1400" dirty="0" smtClean="0">
                <a:effectLst/>
                <a:latin typeface="Palatino Linotype"/>
                <a:cs typeface="Palatino Linotype"/>
              </a:rPr>
              <a:t>Avrupa’da olmak </a:t>
            </a:r>
            <a:r>
              <a:rPr lang="tr-TR" sz="1400" dirty="0">
                <a:effectLst/>
                <a:latin typeface="Palatino Linotype"/>
                <a:cs typeface="Palatino Linotype"/>
              </a:rPr>
              <a:t>üzere, 43 ülkede 235 mağazası bulunmaktadır. Mağazalarında yaklaşık 12.000 ürün çeşidi ile hizmet veren IKEA, </a:t>
            </a:r>
            <a:r>
              <a:rPr lang="tr-TR" sz="1400" dirty="0" smtClean="0">
                <a:effectLst/>
                <a:latin typeface="Palatino Linotype"/>
                <a:cs typeface="Palatino Linotype"/>
              </a:rPr>
              <a:t>Dünyanın farklı bölgelerindeki üreticiler </a:t>
            </a:r>
            <a:r>
              <a:rPr lang="tr-TR" sz="1400" dirty="0">
                <a:effectLst/>
                <a:latin typeface="Palatino Linotype"/>
                <a:cs typeface="Palatino Linotype"/>
              </a:rPr>
              <a:t>ile Orijinal Ürün Üreticisi anlaşmaları yaparak kendi mağazaları için üretim yaptırmaktadır.</a:t>
            </a:r>
            <a:endParaRPr lang="tr-TR" sz="3200" dirty="0">
              <a:effectLst/>
              <a:latin typeface="Palatino Linotype"/>
              <a:cs typeface="Palatino Linotype"/>
            </a:endParaRPr>
          </a:p>
        </p:txBody>
      </p:sp>
      <p:pic>
        <p:nvPicPr>
          <p:cNvPr id="19" name="Picture 18" descr="Macintosh HD:Users:hakankoc:Desktop:Ekran Resmi 2017-01-16 22.39.32.png"/>
          <p:cNvPicPr/>
          <p:nvPr/>
        </p:nvPicPr>
        <p:blipFill>
          <a:blip r:embed="rId3">
            <a:extLst>
              <a:ext uri="{28A0092B-C50C-407E-A947-70E740481C1C}">
                <a14:useLocalDpi xmlns:a14="http://schemas.microsoft.com/office/drawing/2010/main" val="0"/>
              </a:ext>
            </a:extLst>
          </a:blip>
          <a:srcRect/>
          <a:stretch>
            <a:fillRect/>
          </a:stretch>
        </p:blipFill>
        <p:spPr bwMode="auto">
          <a:xfrm>
            <a:off x="6049417" y="1660348"/>
            <a:ext cx="2632075" cy="1533525"/>
          </a:xfrm>
          <a:prstGeom prst="rect">
            <a:avLst/>
          </a:prstGeom>
          <a:noFill/>
          <a:ln>
            <a:noFill/>
          </a:ln>
        </p:spPr>
      </p:pic>
    </p:spTree>
    <p:extLst>
      <p:ext uri="{BB962C8B-B14F-4D97-AF65-F5344CB8AC3E}">
        <p14:creationId xmlns:p14="http://schemas.microsoft.com/office/powerpoint/2010/main" val="3288979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Dinamik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1" y="1163978"/>
            <a:ext cx="4665132" cy="5262979"/>
          </a:xfrm>
          <a:prstGeom prst="rect">
            <a:avLst/>
          </a:prstGeom>
        </p:spPr>
        <p:txBody>
          <a:bodyPr wrap="square">
            <a:spAutoFit/>
          </a:bodyPr>
          <a:lstStyle/>
          <a:p>
            <a:r>
              <a:rPr lang="tr-TR" sz="2400" dirty="0">
                <a:latin typeface="Palatino Linotype"/>
                <a:cs typeface="Palatino Linotype"/>
              </a:rPr>
              <a:t>Bu tür şebeke örgütlerde </a:t>
            </a:r>
            <a:r>
              <a:rPr lang="tr-TR" sz="2400" dirty="0" smtClean="0">
                <a:latin typeface="Palatino Linotype"/>
                <a:cs typeface="Palatino Linotype"/>
              </a:rPr>
              <a:t>bir</a:t>
            </a:r>
          </a:p>
          <a:p>
            <a:r>
              <a:rPr lang="tr-TR" sz="2400" dirty="0" smtClean="0">
                <a:latin typeface="Palatino Linotype"/>
                <a:cs typeface="Palatino Linotype"/>
              </a:rPr>
              <a:t>ana </a:t>
            </a:r>
            <a:r>
              <a:rPr lang="tr-TR" sz="2400" dirty="0">
                <a:latin typeface="Palatino Linotype"/>
                <a:cs typeface="Palatino Linotype"/>
              </a:rPr>
              <a:t>işletme yoktur. </a:t>
            </a:r>
            <a:endParaRPr lang="tr-TR" sz="2400" dirty="0" smtClean="0">
              <a:latin typeface="Palatino Linotype"/>
              <a:cs typeface="Palatino Linotype"/>
            </a:endParaRPr>
          </a:p>
          <a:p>
            <a:r>
              <a:rPr lang="tr-TR" sz="2400" dirty="0" smtClean="0">
                <a:latin typeface="Palatino Linotype"/>
                <a:cs typeface="Palatino Linotype"/>
              </a:rPr>
              <a:t>İşletmeler </a:t>
            </a:r>
            <a:r>
              <a:rPr lang="tr-TR" sz="2400" dirty="0">
                <a:latin typeface="Palatino Linotype"/>
                <a:cs typeface="Palatino Linotype"/>
              </a:rPr>
              <a:t>herhangi bir organizatör (broker) işletmenin koordinasyonu altında şebeke oluştururlar. Ortak girişimler (</a:t>
            </a:r>
            <a:r>
              <a:rPr lang="tr-TR" sz="2400" dirty="0" err="1">
                <a:latin typeface="Palatino Linotype"/>
                <a:cs typeface="Palatino Linotype"/>
              </a:rPr>
              <a:t>joint</a:t>
            </a:r>
            <a:r>
              <a:rPr lang="tr-TR" sz="2400" dirty="0">
                <a:latin typeface="Palatino Linotype"/>
                <a:cs typeface="Palatino Linotype"/>
              </a:rPr>
              <a:t> </a:t>
            </a:r>
            <a:r>
              <a:rPr lang="tr-TR" sz="2400" dirty="0" err="1">
                <a:latin typeface="Palatino Linotype"/>
                <a:cs typeface="Palatino Linotype"/>
              </a:rPr>
              <a:t>ventures</a:t>
            </a:r>
            <a:r>
              <a:rPr lang="tr-TR" sz="2400" dirty="0">
                <a:latin typeface="Palatino Linotype"/>
                <a:cs typeface="Palatino Linotype"/>
              </a:rPr>
              <a:t>) bu tür girişimin yaygın örnekleridir. Şebeke kapsamında her biri kendi alanında uzmanlaşmış işletmeler arasındaki ilişkiler merkezi bir plan ya da koordinasyona göre değil, pazar mekanizması içinde hareket ederler. </a:t>
            </a:r>
            <a:endParaRPr lang="en-US" sz="2400" dirty="0">
              <a:latin typeface="Palatino Linotype"/>
              <a:cs typeface="Palatino Linotype"/>
            </a:endParaRPr>
          </a:p>
        </p:txBody>
      </p:sp>
      <p:sp>
        <p:nvSpPr>
          <p:cNvPr id="8" name="Rectangle 7"/>
          <p:cNvSpPr/>
          <p:nvPr/>
        </p:nvSpPr>
        <p:spPr>
          <a:xfrm>
            <a:off x="5373741" y="4882439"/>
            <a:ext cx="2788406" cy="369332"/>
          </a:xfrm>
          <a:prstGeom prst="rect">
            <a:avLst/>
          </a:prstGeom>
        </p:spPr>
        <p:txBody>
          <a:bodyPr wrap="none">
            <a:spAutoFit/>
          </a:bodyPr>
          <a:lstStyle/>
          <a:p>
            <a:r>
              <a:rPr lang="tr-TR" dirty="0" smtClean="0">
                <a:latin typeface="Palatino Linotype"/>
                <a:cs typeface="Palatino Linotype"/>
              </a:rPr>
              <a:t>Dinamik Şebeke Örgütler </a:t>
            </a:r>
            <a:endParaRPr lang="en-US" dirty="0">
              <a:latin typeface="Palatino Linotype"/>
              <a:cs typeface="Palatino Linotype"/>
            </a:endParaRPr>
          </a:p>
        </p:txBody>
      </p:sp>
      <p:grpSp>
        <p:nvGrpSpPr>
          <p:cNvPr id="18" name="Group 17"/>
          <p:cNvGrpSpPr>
            <a:grpSpLocks/>
          </p:cNvGrpSpPr>
          <p:nvPr/>
        </p:nvGrpSpPr>
        <p:grpSpPr bwMode="auto">
          <a:xfrm>
            <a:off x="4517727" y="1611414"/>
            <a:ext cx="4435473" cy="3002916"/>
            <a:chOff x="0" y="0"/>
            <a:chExt cx="3760407" cy="2755265"/>
          </a:xfrm>
        </p:grpSpPr>
        <p:sp>
          <p:nvSpPr>
            <p:cNvPr id="19" name="Oval 18"/>
            <p:cNvSpPr>
              <a:spLocks noChangeArrowheads="1"/>
            </p:cNvSpPr>
            <p:nvPr/>
          </p:nvSpPr>
          <p:spPr bwMode="auto">
            <a:xfrm>
              <a:off x="1478915" y="2125980"/>
              <a:ext cx="755650" cy="629285"/>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Yiyecek </a:t>
              </a:r>
            </a:p>
            <a:p>
              <a:pPr algn="ctr"/>
              <a:r>
                <a:rPr lang="tr-TR" sz="900" dirty="0">
                  <a:effectLst/>
                  <a:latin typeface="Palatino Linotype"/>
                  <a:cs typeface="Palatino Linotype"/>
                </a:rPr>
                <a:t>İçecek </a:t>
              </a:r>
            </a:p>
            <a:p>
              <a:pPr algn="ctr"/>
              <a:r>
                <a:rPr lang="tr-TR" sz="900" dirty="0">
                  <a:effectLst/>
                  <a:latin typeface="Palatino Linotype"/>
                  <a:cs typeface="Palatino Linotype"/>
                </a:rPr>
                <a:t>İşletmesi</a:t>
              </a:r>
            </a:p>
          </p:txBody>
        </p:sp>
        <p:sp>
          <p:nvSpPr>
            <p:cNvPr id="20" name="Oval 19"/>
            <p:cNvSpPr>
              <a:spLocks noChangeArrowheads="1"/>
            </p:cNvSpPr>
            <p:nvPr/>
          </p:nvSpPr>
          <p:spPr bwMode="auto">
            <a:xfrm>
              <a:off x="0" y="10795"/>
              <a:ext cx="756222" cy="629754"/>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Seyahat İşletmesi</a:t>
              </a:r>
            </a:p>
          </p:txBody>
        </p:sp>
        <p:sp>
          <p:nvSpPr>
            <p:cNvPr id="31" name="Oval 30"/>
            <p:cNvSpPr>
              <a:spLocks noChangeArrowheads="1"/>
            </p:cNvSpPr>
            <p:nvPr/>
          </p:nvSpPr>
          <p:spPr bwMode="auto">
            <a:xfrm>
              <a:off x="3004185" y="0"/>
              <a:ext cx="756222" cy="629754"/>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dirty="0">
                  <a:effectLst/>
                  <a:latin typeface="Palatino Linotype"/>
                  <a:cs typeface="Palatino Linotype"/>
                </a:rPr>
                <a:t>Konaklama İşletmesi</a:t>
              </a:r>
            </a:p>
          </p:txBody>
        </p:sp>
        <p:sp>
          <p:nvSpPr>
            <p:cNvPr id="32" name="Oval 31"/>
            <p:cNvSpPr>
              <a:spLocks noChangeArrowheads="1"/>
            </p:cNvSpPr>
            <p:nvPr/>
          </p:nvSpPr>
          <p:spPr bwMode="auto">
            <a:xfrm>
              <a:off x="1314138" y="697865"/>
              <a:ext cx="1040819" cy="629754"/>
            </a:xfrm>
            <a:prstGeom prst="ellipse">
              <a:avLst/>
            </a:prstGeom>
            <a:solidFill>
              <a:srgbClr val="FFFFFF"/>
            </a:solidFill>
            <a:ln w="9525">
              <a:solidFill>
                <a:srgbClr val="4A7EBB"/>
              </a:solidFill>
              <a:round/>
              <a:headEnd/>
              <a:tailEnd/>
            </a:ln>
            <a:effectLst>
              <a:outerShdw blurRad="63500" dist="23000" dir="5400000" rotWithShape="0">
                <a:srgbClr val="000000">
                  <a:alpha val="34998"/>
                </a:srgbClr>
              </a:outerShdw>
            </a:effectLst>
          </p:spPr>
          <p:txBody>
            <a:bodyPr rot="0" vert="horz" wrap="square" lIns="91440" tIns="45720" rIns="91440" bIns="45720" anchor="ctr" anchorCtr="0" upright="1">
              <a:noAutofit/>
            </a:bodyPr>
            <a:lstStyle/>
            <a:p>
              <a:pPr algn="ctr"/>
              <a:r>
                <a:rPr lang="tr-TR" sz="900" b="1" dirty="0">
                  <a:effectLst/>
                  <a:latin typeface="Palatino Linotype"/>
                  <a:cs typeface="Palatino Linotype"/>
                </a:rPr>
                <a:t>Organizatör</a:t>
              </a:r>
              <a:endParaRPr lang="tr-TR" sz="900" dirty="0">
                <a:effectLst/>
                <a:latin typeface="Palatino Linotype"/>
                <a:cs typeface="Palatino Linotype"/>
              </a:endParaRPr>
            </a:p>
            <a:p>
              <a:pPr algn="ctr"/>
              <a:r>
                <a:rPr lang="tr-TR" sz="900" b="1" dirty="0">
                  <a:effectLst/>
                  <a:latin typeface="Palatino Linotype"/>
                  <a:cs typeface="Palatino Linotype"/>
                </a:rPr>
                <a:t>İşletme</a:t>
              </a:r>
              <a:endParaRPr lang="tr-TR" sz="900" dirty="0">
                <a:effectLst/>
                <a:latin typeface="Palatino Linotype"/>
                <a:cs typeface="Palatino Linotype"/>
              </a:endParaRPr>
            </a:p>
          </p:txBody>
        </p:sp>
        <p:cxnSp>
          <p:nvCxnSpPr>
            <p:cNvPr id="33" name="Straight Arrow Connector 32"/>
            <p:cNvCxnSpPr/>
            <p:nvPr/>
          </p:nvCxnSpPr>
          <p:spPr bwMode="auto">
            <a:xfrm>
              <a:off x="641350" y="540385"/>
              <a:ext cx="672788" cy="388875"/>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4" name="Straight Arrow Connector 33"/>
            <p:cNvCxnSpPr>
              <a:endCxn id="32" idx="6"/>
            </p:cNvCxnSpPr>
            <p:nvPr/>
          </p:nvCxnSpPr>
          <p:spPr bwMode="auto">
            <a:xfrm flipH="1">
              <a:off x="2354957" y="557530"/>
              <a:ext cx="772261" cy="455212"/>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5" name="Straight Arrow Connector 34"/>
            <p:cNvCxnSpPr/>
            <p:nvPr/>
          </p:nvCxnSpPr>
          <p:spPr bwMode="auto">
            <a:xfrm flipH="1" flipV="1">
              <a:off x="1878965" y="1306195"/>
              <a:ext cx="0" cy="824865"/>
            </a:xfrm>
            <a:prstGeom prst="straightConnector1">
              <a:avLst/>
            </a:prstGeom>
            <a:noFill/>
            <a:ln w="25400">
              <a:solidFill>
                <a:srgbClr val="000000"/>
              </a:solidFill>
              <a:round/>
              <a:headEnd/>
              <a:tailEnd type="triangle"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2687263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Dinamik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1" y="1488531"/>
            <a:ext cx="4961465" cy="4154983"/>
          </a:xfrm>
          <a:prstGeom prst="rect">
            <a:avLst/>
          </a:prstGeom>
        </p:spPr>
        <p:txBody>
          <a:bodyPr wrap="square">
            <a:spAutoFit/>
          </a:bodyPr>
          <a:lstStyle/>
          <a:p>
            <a:r>
              <a:rPr lang="tr-TR" sz="2400" dirty="0">
                <a:latin typeface="Palatino Linotype"/>
                <a:cs typeface="Palatino Linotype"/>
              </a:rPr>
              <a:t>Dahili ve dengeli şebeke örgütlerden farklı olarak bu şebeke yapıda çok daha yaygın bir dış kaynak kullanım şekli vardır. Bu yapıda işletmeler, geçici anlaşmalar ile bir takım projeleri gerçekleştirmek üzere bir araya gelirler. Dolayısı ile diğer şebeke yapılara göre dinamik şebeke örgütlerde daha kısa ve geçici bir ilişki söz konusu </a:t>
            </a:r>
            <a:r>
              <a:rPr lang="tr-TR" sz="2400" dirty="0" smtClean="0">
                <a:latin typeface="Palatino Linotype"/>
                <a:cs typeface="Palatino Linotype"/>
              </a:rPr>
              <a:t>olmaktadır.</a:t>
            </a:r>
            <a:endParaRPr lang="tr-TR" sz="2400" dirty="0">
              <a:latin typeface="Palatino Linotype"/>
              <a:cs typeface="Palatino Linotype"/>
            </a:endParaRPr>
          </a:p>
        </p:txBody>
      </p:sp>
      <p:sp>
        <p:nvSpPr>
          <p:cNvPr id="9" name="Text Box 189"/>
          <p:cNvSpPr txBox="1">
            <a:spLocks noChangeArrowheads="1"/>
          </p:cNvSpPr>
          <p:nvPr/>
        </p:nvSpPr>
        <p:spPr bwMode="auto">
          <a:xfrm>
            <a:off x="5700889" y="1567461"/>
            <a:ext cx="2985911" cy="4203983"/>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dirty="0" smtClean="0">
              <a:effectLst/>
            </a:endParaRPr>
          </a:p>
          <a:p>
            <a:pPr algn="l">
              <a:spcBef>
                <a:spcPts val="600"/>
              </a:spcBef>
            </a:pPr>
            <a:endParaRPr lang="en-US" dirty="0"/>
          </a:p>
          <a:p>
            <a:pPr algn="l">
              <a:spcBef>
                <a:spcPts val="600"/>
              </a:spcBef>
            </a:pPr>
            <a:endParaRPr lang="en-US" dirty="0" smtClean="0">
              <a:effectLst/>
            </a:endParaRPr>
          </a:p>
          <a:p>
            <a:pPr algn="l">
              <a:spcBef>
                <a:spcPts val="600"/>
              </a:spcBef>
            </a:pPr>
            <a:endParaRPr lang="en-US" dirty="0">
              <a:effectLst/>
            </a:endParaRPr>
          </a:p>
          <a:p>
            <a:pPr algn="l">
              <a:spcBef>
                <a:spcPts val="600"/>
              </a:spcBef>
            </a:pPr>
            <a:endParaRPr lang="tr-TR" sz="1400" dirty="0" smtClean="0">
              <a:effectLst/>
              <a:latin typeface="Palatino Linotype"/>
              <a:cs typeface="Palatino Linotype"/>
            </a:endParaRPr>
          </a:p>
          <a:p>
            <a:pPr algn="l">
              <a:spcBef>
                <a:spcPts val="600"/>
              </a:spcBef>
            </a:pPr>
            <a:r>
              <a:rPr lang="tr-TR" sz="1400" dirty="0" smtClean="0">
                <a:effectLst/>
                <a:latin typeface="Palatino Linotype"/>
                <a:cs typeface="Palatino Linotype"/>
              </a:rPr>
              <a:t>1991 </a:t>
            </a:r>
            <a:r>
              <a:rPr lang="tr-TR" sz="1400" dirty="0">
                <a:effectLst/>
                <a:latin typeface="Palatino Linotype"/>
                <a:cs typeface="Palatino Linotype"/>
              </a:rPr>
              <a:t>yılında kurulan </a:t>
            </a:r>
            <a:r>
              <a:rPr lang="tr-TR" sz="1400" dirty="0" err="1">
                <a:effectLst/>
                <a:latin typeface="Palatino Linotype"/>
                <a:cs typeface="Palatino Linotype"/>
              </a:rPr>
              <a:t>Etstur</a:t>
            </a:r>
            <a:r>
              <a:rPr lang="tr-TR" sz="1400" dirty="0">
                <a:effectLst/>
                <a:latin typeface="Palatino Linotype"/>
                <a:cs typeface="Palatino Linotype"/>
              </a:rPr>
              <a:t>, Türkiye’deki organize seyahat sektörünün %56’lık pazar payına sahip kuruluşudur. Yurt içinde 130’u tek yetkili olmak üzere 1.000’i aşkın otel pazarlamaktadır. Türkiye’de 60, yurt dışında ise yaklaşık 40 destinasyonu kapsayan yüzlerce tur paketi üreten marka, çatısı altında birçok markaya da ev sahipliği </a:t>
            </a:r>
            <a:r>
              <a:rPr lang="tr-TR" sz="1400" dirty="0" smtClean="0">
                <a:latin typeface="Palatino Linotype"/>
                <a:cs typeface="Palatino Linotype"/>
              </a:rPr>
              <a:t>ve organizatörlük </a:t>
            </a:r>
            <a:r>
              <a:rPr lang="tr-TR" sz="1400" dirty="0" smtClean="0">
                <a:effectLst/>
                <a:latin typeface="Palatino Linotype"/>
                <a:cs typeface="Palatino Linotype"/>
              </a:rPr>
              <a:t>yapmaktadır</a:t>
            </a:r>
            <a:r>
              <a:rPr lang="tr-TR" sz="1400" dirty="0">
                <a:effectLst/>
                <a:latin typeface="Palatino Linotype"/>
                <a:cs typeface="Palatino Linotype"/>
              </a:rPr>
              <a:t>.</a:t>
            </a:r>
          </a:p>
        </p:txBody>
      </p:sp>
      <p:pic>
        <p:nvPicPr>
          <p:cNvPr id="10" name="Picture 9" descr="Macintosh HD:Users:hakankoc:Desktop:Ekran Resmi 2017-01-17 21.33.35.png"/>
          <p:cNvPicPr/>
          <p:nvPr/>
        </p:nvPicPr>
        <p:blipFill>
          <a:blip r:embed="rId3">
            <a:extLst>
              <a:ext uri="{28A0092B-C50C-407E-A947-70E740481C1C}">
                <a14:useLocalDpi xmlns:a14="http://schemas.microsoft.com/office/drawing/2010/main" val="0"/>
              </a:ext>
            </a:extLst>
          </a:blip>
          <a:srcRect/>
          <a:stretch>
            <a:fillRect/>
          </a:stretch>
        </p:blipFill>
        <p:spPr bwMode="auto">
          <a:xfrm>
            <a:off x="5912556" y="1680210"/>
            <a:ext cx="2579474" cy="1339568"/>
          </a:xfrm>
          <a:prstGeom prst="rect">
            <a:avLst/>
          </a:prstGeom>
          <a:noFill/>
          <a:ln>
            <a:noFill/>
          </a:ln>
        </p:spPr>
      </p:pic>
    </p:spTree>
    <p:extLst>
      <p:ext uri="{BB962C8B-B14F-4D97-AF65-F5344CB8AC3E}">
        <p14:creationId xmlns:p14="http://schemas.microsoft.com/office/powerpoint/2010/main" val="1594622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890731"/>
          </a:xfrm>
        </p:spPr>
        <p:txBody>
          <a:bodyPr>
            <a:normAutofit/>
          </a:bodyPr>
          <a:lstStyle/>
          <a:p>
            <a:pPr algn="l"/>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Özellikleri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310709"/>
            <a:ext cx="1219200" cy="535354"/>
          </a:xfrm>
          <a:prstGeom prst="rect">
            <a:avLst/>
          </a:prstGeom>
        </p:spPr>
      </p:pic>
      <p:cxnSp>
        <p:nvCxnSpPr>
          <p:cNvPr id="6" name="Straight Connector 5"/>
          <p:cNvCxnSpPr/>
          <p:nvPr/>
        </p:nvCxnSpPr>
        <p:spPr>
          <a:xfrm flipV="1">
            <a:off x="457201" y="939593"/>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568600"/>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1" y="1064864"/>
            <a:ext cx="839046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a:solidFill>
                  <a:schemeClr val="tx2">
                    <a:lumMod val="60000"/>
                    <a:lumOff val="40000"/>
                  </a:schemeClr>
                </a:solidFill>
                <a:latin typeface="Palatino Linotype"/>
                <a:cs typeface="Palatino Linotype"/>
              </a:rPr>
              <a:t>Bu tip örgütler, klasik örgütlerden bütünü ile ayrı özellikler ve hatta tezatlıklar taşımaktadır. Bu çerçevede şebeke örgütlerin özellikleri aşağıdaki gibi sıralanabilir</a:t>
            </a:r>
            <a:r>
              <a:rPr lang="tr-TR" dirty="0" smtClean="0">
                <a:solidFill>
                  <a:schemeClr val="tx2">
                    <a:lumMod val="60000"/>
                    <a:lumOff val="40000"/>
                  </a:schemeClr>
                </a:solidFill>
                <a:latin typeface="Palatino Linotype"/>
                <a:cs typeface="Palatino Linotype"/>
              </a:rPr>
              <a:t>:</a:t>
            </a:r>
            <a:endParaRPr lang="tr-TR" dirty="0">
              <a:solidFill>
                <a:srgbClr val="77933C"/>
              </a:solidFill>
              <a:latin typeface="Palatino Linotype"/>
              <a:cs typeface="Palatino Linotype"/>
            </a:endParaRPr>
          </a:p>
        </p:txBody>
      </p:sp>
      <p:sp>
        <p:nvSpPr>
          <p:cNvPr id="11" name="Rectangle 10"/>
          <p:cNvSpPr/>
          <p:nvPr/>
        </p:nvSpPr>
        <p:spPr>
          <a:xfrm>
            <a:off x="452491" y="2075307"/>
            <a:ext cx="839046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dirty="0" smtClean="0">
                <a:solidFill>
                  <a:srgbClr val="77933C"/>
                </a:solidFill>
                <a:latin typeface="Palatino Linotype"/>
                <a:cs typeface="Palatino Linotype"/>
              </a:rPr>
              <a:t>1.Bu </a:t>
            </a:r>
            <a:r>
              <a:rPr lang="tr-TR" dirty="0">
                <a:solidFill>
                  <a:srgbClr val="77933C"/>
                </a:solidFill>
                <a:latin typeface="Palatino Linotype"/>
                <a:cs typeface="Palatino Linotype"/>
              </a:rPr>
              <a:t>örgütler fonksiyonel olarak bir dağılma ve her işletme fonksiyonunu ulusal veya uluslararası değişik bölgelerde yapılabilmektedir</a:t>
            </a:r>
            <a:r>
              <a:rPr lang="tr-TR" dirty="0" smtClean="0">
                <a:solidFill>
                  <a:srgbClr val="77933C"/>
                </a:solidFill>
                <a:latin typeface="Palatino Linotype"/>
                <a:cs typeface="Palatino Linotype"/>
              </a:rPr>
              <a:t>.</a:t>
            </a:r>
            <a:endParaRPr lang="tr-TR" dirty="0">
              <a:solidFill>
                <a:srgbClr val="77933C"/>
              </a:solidFill>
              <a:latin typeface="Palatino Linotype"/>
              <a:cs typeface="Palatino Linotype"/>
            </a:endParaRPr>
          </a:p>
        </p:txBody>
      </p:sp>
      <p:sp>
        <p:nvSpPr>
          <p:cNvPr id="12" name="Rectangle 11"/>
          <p:cNvSpPr/>
          <p:nvPr/>
        </p:nvSpPr>
        <p:spPr>
          <a:xfrm>
            <a:off x="452491" y="2814451"/>
            <a:ext cx="8390466"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dirty="0" smtClean="0">
                <a:solidFill>
                  <a:srgbClr val="77933C"/>
                </a:solidFill>
                <a:latin typeface="Palatino Linotype"/>
                <a:cs typeface="Palatino Linotype"/>
              </a:rPr>
              <a:t>2.Şebeke </a:t>
            </a:r>
            <a:r>
              <a:rPr lang="tr-TR" dirty="0">
                <a:solidFill>
                  <a:srgbClr val="77933C"/>
                </a:solidFill>
                <a:latin typeface="Palatino Linotype"/>
                <a:cs typeface="Palatino Linotype"/>
              </a:rPr>
              <a:t>örgütlerin en önemli özelliği birbirleriyle ilişkisi olmayan bağımsız yapıların yaptıkları işleri birbirleriyle uyumlaştıracak bir ana işletme veya organizatöre ihtiyaç duymasıdır</a:t>
            </a:r>
            <a:r>
              <a:rPr lang="tr-TR" dirty="0" smtClean="0">
                <a:solidFill>
                  <a:srgbClr val="77933C"/>
                </a:solidFill>
                <a:latin typeface="Palatino Linotype"/>
                <a:cs typeface="Palatino Linotype"/>
              </a:rPr>
              <a:t>.</a:t>
            </a:r>
            <a:endParaRPr lang="tr-TR" dirty="0">
              <a:solidFill>
                <a:srgbClr val="77933C"/>
              </a:solidFill>
              <a:latin typeface="Palatino Linotype"/>
              <a:cs typeface="Palatino Linotype"/>
            </a:endParaRPr>
          </a:p>
        </p:txBody>
      </p:sp>
      <p:sp>
        <p:nvSpPr>
          <p:cNvPr id="13" name="Rectangle 12"/>
          <p:cNvSpPr/>
          <p:nvPr/>
        </p:nvSpPr>
        <p:spPr>
          <a:xfrm>
            <a:off x="452491" y="3835799"/>
            <a:ext cx="839046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dirty="0" smtClean="0">
                <a:solidFill>
                  <a:srgbClr val="77933C"/>
                </a:solidFill>
                <a:latin typeface="Palatino Linotype"/>
                <a:cs typeface="Palatino Linotype"/>
              </a:rPr>
              <a:t>3.Şebeke </a:t>
            </a:r>
            <a:r>
              <a:rPr lang="tr-TR" dirty="0">
                <a:solidFill>
                  <a:srgbClr val="77933C"/>
                </a:solidFill>
                <a:latin typeface="Palatino Linotype"/>
                <a:cs typeface="Palatino Linotype"/>
              </a:rPr>
              <a:t>örgütlerin bir diğer özelliği ise pazar koşulları ve mekanizmaları ile uyumlu olmasıdır</a:t>
            </a:r>
            <a:r>
              <a:rPr lang="tr-TR" dirty="0" smtClean="0">
                <a:solidFill>
                  <a:srgbClr val="77933C"/>
                </a:solidFill>
                <a:latin typeface="Palatino Linotype"/>
                <a:cs typeface="Palatino Linotype"/>
              </a:rPr>
              <a:t>.</a:t>
            </a:r>
            <a:endParaRPr lang="tr-TR" dirty="0">
              <a:solidFill>
                <a:srgbClr val="77933C"/>
              </a:solidFill>
              <a:latin typeface="Palatino Linotype"/>
              <a:cs typeface="Palatino Linotype"/>
            </a:endParaRPr>
          </a:p>
        </p:txBody>
      </p:sp>
      <p:sp>
        <p:nvSpPr>
          <p:cNvPr id="14" name="Rectangle 13"/>
          <p:cNvSpPr/>
          <p:nvPr/>
        </p:nvSpPr>
        <p:spPr>
          <a:xfrm>
            <a:off x="457201" y="4573420"/>
            <a:ext cx="839046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dirty="0" smtClean="0">
                <a:solidFill>
                  <a:srgbClr val="77933C"/>
                </a:solidFill>
                <a:latin typeface="Palatino Linotype"/>
                <a:cs typeface="Palatino Linotype"/>
              </a:rPr>
              <a:t>4.Şebeke </a:t>
            </a:r>
            <a:r>
              <a:rPr lang="tr-TR" dirty="0">
                <a:solidFill>
                  <a:srgbClr val="77933C"/>
                </a:solidFill>
                <a:latin typeface="Palatino Linotype"/>
                <a:cs typeface="Palatino Linotype"/>
              </a:rPr>
              <a:t>örgütler birbirleri ile olan ilişkilerinde dikey iletişim yerine yatay iletişim ilişkileri içerisinde bulunurlar</a:t>
            </a:r>
            <a:r>
              <a:rPr lang="tr-TR" dirty="0" smtClean="0">
                <a:solidFill>
                  <a:srgbClr val="77933C"/>
                </a:solidFill>
                <a:latin typeface="Palatino Linotype"/>
                <a:cs typeface="Palatino Linotype"/>
              </a:rPr>
              <a:t>.</a:t>
            </a:r>
            <a:endParaRPr lang="tr-TR" dirty="0">
              <a:solidFill>
                <a:srgbClr val="77933C"/>
              </a:solidFill>
              <a:latin typeface="Palatino Linotype"/>
              <a:cs typeface="Palatino Linotype"/>
            </a:endParaRPr>
          </a:p>
        </p:txBody>
      </p:sp>
      <p:sp>
        <p:nvSpPr>
          <p:cNvPr id="15" name="Rectangle 14"/>
          <p:cNvSpPr/>
          <p:nvPr/>
        </p:nvSpPr>
        <p:spPr>
          <a:xfrm>
            <a:off x="465666" y="5313786"/>
            <a:ext cx="8390466"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dirty="0" smtClean="0">
                <a:solidFill>
                  <a:srgbClr val="77933C"/>
                </a:solidFill>
                <a:latin typeface="Palatino Linotype"/>
                <a:cs typeface="Palatino Linotype"/>
              </a:rPr>
              <a:t>5.Şebeke </a:t>
            </a:r>
            <a:r>
              <a:rPr lang="tr-TR" dirty="0">
                <a:solidFill>
                  <a:srgbClr val="77933C"/>
                </a:solidFill>
                <a:latin typeface="Palatino Linotype"/>
                <a:cs typeface="Palatino Linotype"/>
              </a:rPr>
              <a:t>örgütlerin başarılı olmasında temel koşul işbirliği ilişkisinde olduğu ana veya organizatör işletme ile diğer işletmeler arasında yüksek dereceli bir güven ilişkisinin var olmasıdır</a:t>
            </a:r>
            <a:r>
              <a:rPr lang="tr-TR" dirty="0" smtClean="0">
                <a:solidFill>
                  <a:srgbClr val="77933C"/>
                </a:solidFill>
                <a:latin typeface="Palatino Linotype"/>
                <a:cs typeface="Palatino Linotype"/>
              </a:rPr>
              <a:t>.</a:t>
            </a:r>
            <a:endParaRPr lang="tr-TR" dirty="0">
              <a:solidFill>
                <a:srgbClr val="77933C"/>
              </a:solidFill>
              <a:latin typeface="Palatino Linotype"/>
              <a:cs typeface="Palatino Linotype"/>
            </a:endParaRPr>
          </a:p>
        </p:txBody>
      </p:sp>
    </p:spTree>
    <p:extLst>
      <p:ext uri="{BB962C8B-B14F-4D97-AF65-F5344CB8AC3E}">
        <p14:creationId xmlns:p14="http://schemas.microsoft.com/office/powerpoint/2010/main" val="2641023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890731"/>
          </a:xfrm>
        </p:spPr>
        <p:txBody>
          <a:bodyPr>
            <a:normAutofit/>
          </a:bodyPr>
          <a:lstStyle/>
          <a:p>
            <a:pPr algn="l"/>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Yararları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939593"/>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1" y="1248307"/>
            <a:ext cx="839046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solidFill>
                  <a:srgbClr val="558ED5"/>
                </a:solidFill>
                <a:latin typeface="Palatino Linotype"/>
                <a:cs typeface="Palatino Linotype"/>
              </a:rPr>
              <a:t>1. Küreselleşme </a:t>
            </a:r>
            <a:r>
              <a:rPr lang="tr-TR" sz="2000" dirty="0">
                <a:solidFill>
                  <a:srgbClr val="558ED5"/>
                </a:solidFill>
                <a:latin typeface="Palatino Linotype"/>
                <a:cs typeface="Palatino Linotype"/>
              </a:rPr>
              <a:t>eğilimlerine en iyi cevap verebilen yapılardır. </a:t>
            </a:r>
          </a:p>
        </p:txBody>
      </p:sp>
      <p:sp>
        <p:nvSpPr>
          <p:cNvPr id="11" name="Rectangle 10"/>
          <p:cNvSpPr/>
          <p:nvPr/>
        </p:nvSpPr>
        <p:spPr>
          <a:xfrm>
            <a:off x="452491" y="1849531"/>
            <a:ext cx="839046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solidFill>
                  <a:srgbClr val="558ED5"/>
                </a:solidFill>
                <a:latin typeface="Palatino Linotype"/>
                <a:cs typeface="Palatino Linotype"/>
              </a:rPr>
              <a:t>2. Dünya’daki </a:t>
            </a:r>
            <a:r>
              <a:rPr lang="tr-TR" sz="2000" dirty="0">
                <a:solidFill>
                  <a:srgbClr val="558ED5"/>
                </a:solidFill>
                <a:latin typeface="Palatino Linotype"/>
                <a:cs typeface="Palatino Linotype"/>
              </a:rPr>
              <a:t>tüm işletmeler ile iş ilişkisi kurularak onların sahip olduğu teknoloji ve </a:t>
            </a:r>
            <a:r>
              <a:rPr lang="tr-TR" sz="2000" dirty="0" err="1">
                <a:solidFill>
                  <a:srgbClr val="558ED5"/>
                </a:solidFill>
                <a:latin typeface="Palatino Linotype"/>
                <a:cs typeface="Palatino Linotype"/>
              </a:rPr>
              <a:t>know</a:t>
            </a:r>
            <a:r>
              <a:rPr lang="tr-TR" sz="2000" dirty="0">
                <a:solidFill>
                  <a:srgbClr val="558ED5"/>
                </a:solidFill>
                <a:latin typeface="Palatino Linotype"/>
                <a:cs typeface="Palatino Linotype"/>
              </a:rPr>
              <a:t>-how dan yararlanılabilir. </a:t>
            </a:r>
          </a:p>
        </p:txBody>
      </p:sp>
      <p:sp>
        <p:nvSpPr>
          <p:cNvPr id="12" name="Rectangle 11"/>
          <p:cNvSpPr/>
          <p:nvPr/>
        </p:nvSpPr>
        <p:spPr>
          <a:xfrm>
            <a:off x="452491" y="2743896"/>
            <a:ext cx="839046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solidFill>
                  <a:srgbClr val="558ED5"/>
                </a:solidFill>
                <a:latin typeface="Palatino Linotype"/>
                <a:cs typeface="Palatino Linotype"/>
              </a:rPr>
              <a:t>3. Az </a:t>
            </a:r>
            <a:r>
              <a:rPr lang="tr-TR" sz="2000" dirty="0">
                <a:solidFill>
                  <a:srgbClr val="558ED5"/>
                </a:solidFill>
                <a:latin typeface="Palatino Linotype"/>
                <a:cs typeface="Palatino Linotype"/>
              </a:rPr>
              <a:t>sermaye ve organizasyon gücü ile büyük ölçekli iş ve iş ilişkileri kurulabilir. </a:t>
            </a:r>
          </a:p>
        </p:txBody>
      </p:sp>
      <p:sp>
        <p:nvSpPr>
          <p:cNvPr id="13" name="Rectangle 12"/>
          <p:cNvSpPr/>
          <p:nvPr/>
        </p:nvSpPr>
        <p:spPr>
          <a:xfrm>
            <a:off x="452491" y="3610023"/>
            <a:ext cx="839046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solidFill>
                  <a:srgbClr val="558ED5"/>
                </a:solidFill>
                <a:latin typeface="Palatino Linotype"/>
                <a:cs typeface="Palatino Linotype"/>
              </a:rPr>
              <a:t>4. İşletmenin </a:t>
            </a:r>
            <a:r>
              <a:rPr lang="tr-TR" sz="2000" dirty="0">
                <a:solidFill>
                  <a:srgbClr val="558ED5"/>
                </a:solidFill>
                <a:latin typeface="Palatino Linotype"/>
                <a:cs typeface="Palatino Linotype"/>
              </a:rPr>
              <a:t>var olan imkanlarının üstünde, düşük maliyet, tasarım, kalite ve dağıtım olanaklarına sahip olunabilir. </a:t>
            </a:r>
          </a:p>
        </p:txBody>
      </p:sp>
      <p:sp>
        <p:nvSpPr>
          <p:cNvPr id="14" name="Rectangle 13"/>
          <p:cNvSpPr/>
          <p:nvPr/>
        </p:nvSpPr>
        <p:spPr>
          <a:xfrm>
            <a:off x="457201" y="4460532"/>
            <a:ext cx="839046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solidFill>
                  <a:srgbClr val="558ED5"/>
                </a:solidFill>
                <a:latin typeface="Palatino Linotype"/>
                <a:cs typeface="Palatino Linotype"/>
              </a:rPr>
              <a:t>5. Şebekeyi </a:t>
            </a:r>
            <a:r>
              <a:rPr lang="tr-TR" sz="2000" dirty="0">
                <a:solidFill>
                  <a:srgbClr val="558ED5"/>
                </a:solidFill>
                <a:latin typeface="Palatino Linotype"/>
                <a:cs typeface="Palatino Linotype"/>
              </a:rPr>
              <a:t>oluşturan işletmelerin birbirleri ile sürekli etkileşim halinde olmaları rekabet avantajı sağlayabilir. </a:t>
            </a:r>
          </a:p>
        </p:txBody>
      </p:sp>
      <p:sp>
        <p:nvSpPr>
          <p:cNvPr id="15" name="Rectangle 14"/>
          <p:cNvSpPr/>
          <p:nvPr/>
        </p:nvSpPr>
        <p:spPr>
          <a:xfrm>
            <a:off x="465666" y="5313786"/>
            <a:ext cx="839046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000" dirty="0" smtClean="0">
                <a:solidFill>
                  <a:srgbClr val="558ED5"/>
                </a:solidFill>
                <a:latin typeface="Palatino Linotype"/>
                <a:cs typeface="Palatino Linotype"/>
              </a:rPr>
              <a:t>6. Küresel </a:t>
            </a:r>
            <a:r>
              <a:rPr lang="tr-TR" sz="2000" dirty="0">
                <a:solidFill>
                  <a:srgbClr val="558ED5"/>
                </a:solidFill>
                <a:latin typeface="Palatino Linotype"/>
                <a:cs typeface="Palatino Linotype"/>
              </a:rPr>
              <a:t>ölçekte tüm kaynakları, fırsat ve imkanları değerlendirmek mümkün olabilir. </a:t>
            </a:r>
          </a:p>
        </p:txBody>
      </p:sp>
    </p:spTree>
    <p:extLst>
      <p:ext uri="{BB962C8B-B14F-4D97-AF65-F5344CB8AC3E}">
        <p14:creationId xmlns:p14="http://schemas.microsoft.com/office/powerpoint/2010/main" val="3012103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890731"/>
          </a:xfrm>
        </p:spPr>
        <p:txBody>
          <a:bodyPr>
            <a:normAutofit/>
          </a:bodyPr>
          <a:lstStyle/>
          <a:p>
            <a:pPr algn="l"/>
            <a:r>
              <a:rPr lang="en-US" sz="2700" b="1" dirty="0" err="1" smtClean="0">
                <a:solidFill>
                  <a:schemeClr val="tx2">
                    <a:lumMod val="60000"/>
                    <a:lumOff val="40000"/>
                  </a:schemeClr>
                </a:solidFill>
                <a:latin typeface="Palatino Linotype"/>
                <a:cs typeface="Palatino Linotype"/>
              </a:rPr>
              <a:t>Şebeke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Örgütlerin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Sakıncaları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939593"/>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1" y="1248307"/>
            <a:ext cx="8390466"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000" dirty="0" smtClean="0">
                <a:solidFill>
                  <a:srgbClr val="FF0000"/>
                </a:solidFill>
                <a:latin typeface="Palatino Linotype"/>
                <a:cs typeface="Palatino Linotype"/>
              </a:rPr>
              <a:t>1. Şebekeyi </a:t>
            </a:r>
            <a:r>
              <a:rPr lang="tr-TR" sz="2000" dirty="0">
                <a:solidFill>
                  <a:srgbClr val="FF0000"/>
                </a:solidFill>
                <a:latin typeface="Palatino Linotype"/>
                <a:cs typeface="Palatino Linotype"/>
              </a:rPr>
              <a:t>oluşturan işletmeler arasında yaşanacak herhangi bir koordinasyonsuzluk şebekenin etkinliğini yok edebilir. </a:t>
            </a:r>
            <a:r>
              <a:rPr lang="tr-TR" sz="2000" dirty="0" smtClean="0">
                <a:solidFill>
                  <a:srgbClr val="FF0000"/>
                </a:solidFill>
                <a:latin typeface="Palatino Linotype"/>
                <a:cs typeface="Palatino Linotype"/>
              </a:rPr>
              <a:t> </a:t>
            </a:r>
            <a:endParaRPr lang="tr-TR" sz="2000" dirty="0">
              <a:solidFill>
                <a:srgbClr val="FF0000"/>
              </a:solidFill>
              <a:latin typeface="Palatino Linotype"/>
              <a:cs typeface="Palatino Linotype"/>
            </a:endParaRPr>
          </a:p>
        </p:txBody>
      </p:sp>
      <p:sp>
        <p:nvSpPr>
          <p:cNvPr id="11" name="Rectangle 10"/>
          <p:cNvSpPr/>
          <p:nvPr/>
        </p:nvSpPr>
        <p:spPr>
          <a:xfrm>
            <a:off x="452491" y="2216417"/>
            <a:ext cx="8390466"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000" dirty="0" smtClean="0">
                <a:solidFill>
                  <a:srgbClr val="FF0000"/>
                </a:solidFill>
                <a:latin typeface="Palatino Linotype"/>
                <a:cs typeface="Palatino Linotype"/>
              </a:rPr>
              <a:t>2. Şebekeyi </a:t>
            </a:r>
            <a:r>
              <a:rPr lang="tr-TR" sz="2000" dirty="0">
                <a:solidFill>
                  <a:srgbClr val="FF0000"/>
                </a:solidFill>
                <a:latin typeface="Palatino Linotype"/>
                <a:cs typeface="Palatino Linotype"/>
              </a:rPr>
              <a:t>oluşturan örgütlerin birbirleri ile olan bağlarının artması rekabet imkanını ve esnekliği azaltabilir. </a:t>
            </a:r>
            <a:r>
              <a:rPr lang="tr-TR" sz="2000" dirty="0" smtClean="0">
                <a:solidFill>
                  <a:srgbClr val="FF0000"/>
                </a:solidFill>
                <a:latin typeface="Palatino Linotype"/>
                <a:cs typeface="Palatino Linotype"/>
              </a:rPr>
              <a:t> </a:t>
            </a:r>
            <a:endParaRPr lang="tr-TR" sz="2000" dirty="0">
              <a:solidFill>
                <a:srgbClr val="FF0000"/>
              </a:solidFill>
              <a:latin typeface="Palatino Linotype"/>
              <a:cs typeface="Palatino Linotype"/>
            </a:endParaRPr>
          </a:p>
        </p:txBody>
      </p:sp>
      <p:sp>
        <p:nvSpPr>
          <p:cNvPr id="12" name="Rectangle 11"/>
          <p:cNvSpPr/>
          <p:nvPr/>
        </p:nvSpPr>
        <p:spPr>
          <a:xfrm>
            <a:off x="452491" y="3124893"/>
            <a:ext cx="8390466"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000" dirty="0" smtClean="0">
                <a:solidFill>
                  <a:srgbClr val="FF0000"/>
                </a:solidFill>
                <a:latin typeface="Palatino Linotype"/>
                <a:cs typeface="Palatino Linotype"/>
              </a:rPr>
              <a:t>3. Şebekeyi </a:t>
            </a:r>
            <a:r>
              <a:rPr lang="tr-TR" sz="2000" dirty="0">
                <a:solidFill>
                  <a:srgbClr val="FF0000"/>
                </a:solidFill>
                <a:latin typeface="Palatino Linotype"/>
                <a:cs typeface="Palatino Linotype"/>
              </a:rPr>
              <a:t>oluşturan işletmelerin uluslararası olması, zaman içerisinde ilgili devletler arasındaki sorunlardan ya da yasal düzenlemelerden olumsuz etkilenebilir. </a:t>
            </a:r>
          </a:p>
        </p:txBody>
      </p:sp>
      <p:sp>
        <p:nvSpPr>
          <p:cNvPr id="13" name="Rectangle 12"/>
          <p:cNvSpPr/>
          <p:nvPr/>
        </p:nvSpPr>
        <p:spPr>
          <a:xfrm>
            <a:off x="452491" y="4329684"/>
            <a:ext cx="8390466"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000" dirty="0" smtClean="0">
                <a:solidFill>
                  <a:srgbClr val="FF0000"/>
                </a:solidFill>
                <a:latin typeface="Palatino Linotype"/>
                <a:cs typeface="Palatino Linotype"/>
              </a:rPr>
              <a:t>4. Şebekeyi </a:t>
            </a:r>
            <a:r>
              <a:rPr lang="tr-TR" sz="2000" dirty="0">
                <a:solidFill>
                  <a:srgbClr val="FF0000"/>
                </a:solidFill>
                <a:latin typeface="Palatino Linotype"/>
                <a:cs typeface="Palatino Linotype"/>
              </a:rPr>
              <a:t>oluşturan işletmelerin sürekli aynı kalması zaman içerisinde yeniliği ve teknolojik gelişmeleri engelleyebilir. </a:t>
            </a:r>
            <a:r>
              <a:rPr lang="tr-TR" sz="2000" dirty="0" smtClean="0">
                <a:solidFill>
                  <a:srgbClr val="FF0000"/>
                </a:solidFill>
                <a:latin typeface="Palatino Linotype"/>
                <a:cs typeface="Palatino Linotype"/>
              </a:rPr>
              <a:t> </a:t>
            </a:r>
            <a:endParaRPr lang="tr-TR" sz="2000" dirty="0">
              <a:solidFill>
                <a:srgbClr val="FF0000"/>
              </a:solidFill>
              <a:latin typeface="Palatino Linotype"/>
              <a:cs typeface="Palatino Linotype"/>
            </a:endParaRPr>
          </a:p>
        </p:txBody>
      </p:sp>
    </p:spTree>
    <p:extLst>
      <p:ext uri="{BB962C8B-B14F-4D97-AF65-F5344CB8AC3E}">
        <p14:creationId xmlns:p14="http://schemas.microsoft.com/office/powerpoint/2010/main" val="1764649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87314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Amaçlara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Kavramı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8" y="1388535"/>
            <a:ext cx="4693358" cy="4525963"/>
          </a:xfrm>
        </p:spPr>
        <p:txBody>
          <a:bodyPr>
            <a:normAutofit/>
          </a:bodyPr>
          <a:lstStyle/>
          <a:p>
            <a:pPr marL="0" indent="0">
              <a:buNone/>
            </a:pPr>
            <a:r>
              <a:rPr lang="tr-TR" sz="3000" dirty="0">
                <a:latin typeface="Palatino Linotype"/>
                <a:cs typeface="Palatino Linotype"/>
              </a:rPr>
              <a:t>Örgütün tüm birimleri ve bireyleriyle ortak bir amaç belirlemesi ve bu amaçlar doğrultusunda yönetsel etkinlikleri yerine getirmesi “Amaçlara Göre Yönetim” kavramını ortaya çıkarmıştır.</a:t>
            </a:r>
          </a:p>
          <a:p>
            <a:pPr marL="0" indent="0">
              <a:buNone/>
            </a:pPr>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 Box 123"/>
          <p:cNvSpPr txBox="1">
            <a:spLocks noChangeArrowheads="1"/>
          </p:cNvSpPr>
          <p:nvPr/>
        </p:nvSpPr>
        <p:spPr bwMode="auto">
          <a:xfrm>
            <a:off x="5277555" y="1417639"/>
            <a:ext cx="3675645" cy="4369860"/>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r>
              <a:rPr lang="tr-TR" sz="2200" b="1" dirty="0" smtClean="0">
                <a:effectLst/>
                <a:latin typeface="Palatino Linotype"/>
                <a:cs typeface="Palatino Linotype"/>
              </a:rPr>
              <a:t>Amaçlara </a:t>
            </a:r>
            <a:r>
              <a:rPr lang="tr-TR" sz="2200" b="1" dirty="0">
                <a:effectLst/>
                <a:latin typeface="Palatino Linotype"/>
                <a:cs typeface="Palatino Linotype"/>
              </a:rPr>
              <a:t>göre yönetim</a:t>
            </a:r>
            <a:r>
              <a:rPr lang="tr-TR" sz="2200" dirty="0">
                <a:effectLst/>
                <a:latin typeface="Palatino Linotype"/>
                <a:cs typeface="Palatino Linotype"/>
              </a:rPr>
              <a:t>, bir organizasyonda üst ve astların amaçlarını birlikte belirledikleri, sorumluluk alanları ve ulaşacakları sonuçları birlikte kararlaştırdıkları ve belirli dönemlerde bu amaçlar ve sonuçların gerçekleşip gerçekleşmediğini birlikte inceledikleri bir süreçtir.</a:t>
            </a:r>
          </a:p>
        </p:txBody>
      </p:sp>
    </p:spTree>
    <p:extLst>
      <p:ext uri="{BB962C8B-B14F-4D97-AF65-F5344CB8AC3E}">
        <p14:creationId xmlns:p14="http://schemas.microsoft.com/office/powerpoint/2010/main" val="3579220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Amaçlara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Ekran Resmi 2017-09-04 13.3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450" y="1600200"/>
            <a:ext cx="3750549" cy="3471333"/>
          </a:xfrm>
          <a:prstGeom prst="rect">
            <a:avLst/>
          </a:prstGeom>
        </p:spPr>
      </p:pic>
      <p:sp>
        <p:nvSpPr>
          <p:cNvPr id="15" name="Rectangle 14"/>
          <p:cNvSpPr/>
          <p:nvPr/>
        </p:nvSpPr>
        <p:spPr>
          <a:xfrm>
            <a:off x="457201" y="1470756"/>
            <a:ext cx="4572000" cy="4154983"/>
          </a:xfrm>
          <a:prstGeom prst="rect">
            <a:avLst/>
          </a:prstGeom>
        </p:spPr>
        <p:txBody>
          <a:bodyPr>
            <a:spAutoFit/>
          </a:bodyPr>
          <a:lstStyle/>
          <a:p>
            <a:r>
              <a:rPr lang="en-US" sz="2200" dirty="0">
                <a:solidFill>
                  <a:schemeClr val="tx2">
                    <a:lumMod val="60000"/>
                    <a:lumOff val="40000"/>
                  </a:schemeClr>
                </a:solidFill>
                <a:latin typeface="Palatino Linotype"/>
                <a:cs typeface="Palatino Linotype"/>
              </a:rPr>
              <a:t>1954 </a:t>
            </a:r>
            <a:r>
              <a:rPr lang="en-US" sz="2200" dirty="0" err="1">
                <a:solidFill>
                  <a:schemeClr val="tx2">
                    <a:lumMod val="60000"/>
                    <a:lumOff val="40000"/>
                  </a:schemeClr>
                </a:solidFill>
                <a:latin typeface="Palatino Linotype"/>
                <a:cs typeface="Palatino Linotype"/>
              </a:rPr>
              <a:t>yılında</a:t>
            </a:r>
            <a:r>
              <a:rPr lang="en-US" sz="2200" dirty="0">
                <a:solidFill>
                  <a:schemeClr val="tx2">
                    <a:lumMod val="60000"/>
                    <a:lumOff val="40000"/>
                  </a:schemeClr>
                </a:solidFill>
                <a:latin typeface="Palatino Linotype"/>
                <a:cs typeface="Palatino Linotype"/>
              </a:rPr>
              <a:t> Peter </a:t>
            </a:r>
            <a:r>
              <a:rPr lang="en-US" sz="2200" dirty="0" err="1">
                <a:solidFill>
                  <a:schemeClr val="tx2">
                    <a:lumMod val="60000"/>
                    <a:lumOff val="40000"/>
                  </a:schemeClr>
                </a:solidFill>
                <a:latin typeface="Palatino Linotype"/>
                <a:cs typeface="Palatino Linotype"/>
              </a:rPr>
              <a:t>Drucker</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ile</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ortaya</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çıkan</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bir</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yaklaşım</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olan</a:t>
            </a:r>
            <a:r>
              <a:rPr lang="en-US" sz="2200" dirty="0">
                <a:solidFill>
                  <a:schemeClr val="tx2">
                    <a:lumMod val="60000"/>
                    <a:lumOff val="40000"/>
                  </a:schemeClr>
                </a:solidFill>
                <a:latin typeface="Palatino Linotype"/>
                <a:cs typeface="Palatino Linotype"/>
              </a:rPr>
              <a:t> AGY, </a:t>
            </a:r>
            <a:r>
              <a:rPr lang="en-US" sz="2200" dirty="0" err="1">
                <a:solidFill>
                  <a:schemeClr val="tx2">
                    <a:lumMod val="60000"/>
                    <a:lumOff val="40000"/>
                  </a:schemeClr>
                </a:solidFill>
                <a:latin typeface="Palatino Linotype"/>
                <a:cs typeface="Palatino Linotype"/>
              </a:rPr>
              <a:t>örgütsel</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amaçlar</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arasında</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dengeyi</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ve</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faaliyetler</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arasında</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birleşmeyi</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sağlayan</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bir</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sistemdir</a:t>
            </a:r>
            <a:r>
              <a:rPr lang="en-US" sz="2200" dirty="0">
                <a:solidFill>
                  <a:schemeClr val="tx2">
                    <a:lumMod val="60000"/>
                    <a:lumOff val="40000"/>
                  </a:schemeClr>
                </a:solidFill>
                <a:latin typeface="Palatino Linotype"/>
                <a:cs typeface="Palatino Linotype"/>
              </a:rPr>
              <a:t>.</a:t>
            </a:r>
          </a:p>
          <a:p>
            <a:endParaRPr lang="en-US" sz="2200" dirty="0">
              <a:solidFill>
                <a:schemeClr val="tx2">
                  <a:lumMod val="60000"/>
                  <a:lumOff val="40000"/>
                </a:schemeClr>
              </a:solidFill>
              <a:latin typeface="Palatino Linotype"/>
              <a:cs typeface="Palatino Linotype"/>
            </a:endParaRPr>
          </a:p>
          <a:p>
            <a:r>
              <a:rPr lang="en-US" sz="2200" dirty="0">
                <a:solidFill>
                  <a:schemeClr val="tx2">
                    <a:lumMod val="60000"/>
                    <a:lumOff val="40000"/>
                  </a:schemeClr>
                </a:solidFill>
                <a:latin typeface="Palatino Linotype"/>
                <a:cs typeface="Palatino Linotype"/>
              </a:rPr>
              <a:t>AGY, </a:t>
            </a:r>
            <a:r>
              <a:rPr lang="en-US" sz="2200" dirty="0" err="1">
                <a:solidFill>
                  <a:schemeClr val="tx2">
                    <a:lumMod val="60000"/>
                    <a:lumOff val="40000"/>
                  </a:schemeClr>
                </a:solidFill>
                <a:latin typeface="Palatino Linotype"/>
                <a:cs typeface="Palatino Linotype"/>
              </a:rPr>
              <a:t>üst</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yöneticilerin</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hedefleri</a:t>
            </a:r>
            <a:r>
              <a:rPr lang="en-US" sz="2200" dirty="0">
                <a:solidFill>
                  <a:schemeClr val="tx2">
                    <a:lumMod val="60000"/>
                    <a:lumOff val="40000"/>
                  </a:schemeClr>
                </a:solidFill>
                <a:latin typeface="Palatino Linotype"/>
                <a:cs typeface="Palatino Linotype"/>
              </a:rPr>
              <a:t> alt </a:t>
            </a:r>
            <a:r>
              <a:rPr lang="en-US" sz="2200" dirty="0" err="1">
                <a:solidFill>
                  <a:schemeClr val="tx2">
                    <a:lumMod val="60000"/>
                    <a:lumOff val="40000"/>
                  </a:schemeClr>
                </a:solidFill>
                <a:latin typeface="Palatino Linotype"/>
                <a:cs typeface="Palatino Linotype"/>
              </a:rPr>
              <a:t>yöneticilerle</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birlikte</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belirlemesi</a:t>
            </a:r>
            <a:r>
              <a:rPr lang="en-US" sz="2200" dirty="0">
                <a:solidFill>
                  <a:schemeClr val="tx2">
                    <a:lumMod val="60000"/>
                    <a:lumOff val="40000"/>
                  </a:schemeClr>
                </a:solidFill>
                <a:latin typeface="Palatino Linotype"/>
                <a:cs typeface="Palatino Linotype"/>
              </a:rPr>
              <a:t>, her </a:t>
            </a:r>
            <a:r>
              <a:rPr lang="en-US" sz="2200" dirty="0" err="1">
                <a:solidFill>
                  <a:schemeClr val="tx2">
                    <a:lumMod val="60000"/>
                    <a:lumOff val="40000"/>
                  </a:schemeClr>
                </a:solidFill>
                <a:latin typeface="Palatino Linotype"/>
                <a:cs typeface="Palatino Linotype"/>
              </a:rPr>
              <a:t>birinin</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görev</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alanlarıyla</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kendilerinden</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beklenen</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sonuçlara</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göre</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sorumluluklarının</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saptanması</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süreci</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olarak</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ifade</a:t>
            </a:r>
            <a:r>
              <a:rPr lang="en-US" sz="2200" dirty="0">
                <a:solidFill>
                  <a:schemeClr val="tx2">
                    <a:lumMod val="60000"/>
                    <a:lumOff val="40000"/>
                  </a:schemeClr>
                </a:solidFill>
                <a:latin typeface="Palatino Linotype"/>
                <a:cs typeface="Palatino Linotype"/>
              </a:rPr>
              <a:t> </a:t>
            </a:r>
            <a:r>
              <a:rPr lang="en-US" sz="2200" dirty="0" err="1">
                <a:solidFill>
                  <a:schemeClr val="tx2">
                    <a:lumMod val="60000"/>
                    <a:lumOff val="40000"/>
                  </a:schemeClr>
                </a:solidFill>
                <a:latin typeface="Palatino Linotype"/>
                <a:cs typeface="Palatino Linotype"/>
              </a:rPr>
              <a:t>edilmektedir</a:t>
            </a:r>
            <a:r>
              <a:rPr lang="en-US" sz="2200" dirty="0">
                <a:solidFill>
                  <a:schemeClr val="tx2">
                    <a:lumMod val="60000"/>
                    <a:lumOff val="40000"/>
                  </a:schemeClr>
                </a:solidFill>
                <a:latin typeface="Palatino Linotype"/>
                <a:cs typeface="Palatino Linotype"/>
              </a:rPr>
              <a:t>.</a:t>
            </a:r>
          </a:p>
        </p:txBody>
      </p:sp>
      <p:sp>
        <p:nvSpPr>
          <p:cNvPr id="16" name="Rectangle 15"/>
          <p:cNvSpPr/>
          <p:nvPr/>
        </p:nvSpPr>
        <p:spPr>
          <a:xfrm>
            <a:off x="6199439" y="5126756"/>
            <a:ext cx="1831150" cy="369332"/>
          </a:xfrm>
          <a:prstGeom prst="rect">
            <a:avLst/>
          </a:prstGeom>
        </p:spPr>
        <p:txBody>
          <a:bodyPr wrap="none">
            <a:spAutoFit/>
          </a:bodyPr>
          <a:lstStyle/>
          <a:p>
            <a:r>
              <a:rPr lang="en-US" dirty="0">
                <a:latin typeface="Palatino Linotype"/>
                <a:cs typeface="Palatino Linotype"/>
              </a:rPr>
              <a:t>Peter </a:t>
            </a:r>
            <a:r>
              <a:rPr lang="en-US" dirty="0" smtClean="0">
                <a:latin typeface="Palatino Linotype"/>
                <a:cs typeface="Palatino Linotype"/>
              </a:rPr>
              <a:t>F. </a:t>
            </a:r>
            <a:r>
              <a:rPr lang="en-US" dirty="0" err="1" smtClean="0">
                <a:latin typeface="Palatino Linotype"/>
                <a:cs typeface="Palatino Linotype"/>
              </a:rPr>
              <a:t>Drucker</a:t>
            </a:r>
            <a:r>
              <a:rPr lang="en-US" dirty="0" smtClean="0">
                <a:latin typeface="Palatino Linotype"/>
                <a:cs typeface="Palatino Linotype"/>
              </a:rPr>
              <a:t> </a:t>
            </a:r>
            <a:endParaRPr lang="en-US" dirty="0"/>
          </a:p>
        </p:txBody>
      </p:sp>
    </p:spTree>
    <p:extLst>
      <p:ext uri="{BB962C8B-B14F-4D97-AF65-F5344CB8AC3E}">
        <p14:creationId xmlns:p14="http://schemas.microsoft.com/office/powerpoint/2010/main" val="3408046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Amaçlara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7201" y="1413009"/>
            <a:ext cx="5751688" cy="4401205"/>
          </a:xfrm>
          <a:prstGeom prst="rect">
            <a:avLst/>
          </a:prstGeom>
        </p:spPr>
        <p:txBody>
          <a:bodyPr wrap="square">
            <a:spAutoFit/>
          </a:bodyPr>
          <a:lstStyle/>
          <a:p>
            <a:r>
              <a:rPr lang="tr-TR" sz="2000" dirty="0" err="1">
                <a:latin typeface="Palatino Linotype"/>
                <a:cs typeface="Palatino Linotype"/>
              </a:rPr>
              <a:t>Drucker’e</a:t>
            </a:r>
            <a:r>
              <a:rPr lang="tr-TR" sz="2000" dirty="0">
                <a:latin typeface="Palatino Linotype"/>
                <a:cs typeface="Palatino Linotype"/>
              </a:rPr>
              <a:t> göre amaçlara göre yönetim, örgütsel amaçlar arasında dengelemeyi ve faaliyetler arasında birleşmeyi sağlayan bir sistemdir. </a:t>
            </a:r>
            <a:endParaRPr lang="tr-TR" sz="2000" dirty="0" smtClean="0">
              <a:latin typeface="Palatino Linotype"/>
              <a:cs typeface="Palatino Linotype"/>
            </a:endParaRPr>
          </a:p>
          <a:p>
            <a:endParaRPr lang="tr-TR" sz="2000" dirty="0">
              <a:latin typeface="Palatino Linotype"/>
              <a:cs typeface="Palatino Linotype"/>
            </a:endParaRPr>
          </a:p>
          <a:p>
            <a:r>
              <a:rPr lang="tr-TR" sz="2000" dirty="0" smtClean="0">
                <a:latin typeface="Palatino Linotype"/>
                <a:cs typeface="Palatino Linotype"/>
              </a:rPr>
              <a:t>Amaçlara </a:t>
            </a:r>
            <a:r>
              <a:rPr lang="tr-TR" sz="2000" dirty="0">
                <a:latin typeface="Palatino Linotype"/>
                <a:cs typeface="Palatino Linotype"/>
              </a:rPr>
              <a:t>göre yönetim, üst yöneticilerin hedefleri alt yöneticilerle belirlemesi, her birinin görev alanlarıyla kendilerinden beklenen sonuçlara göre sorumluluklarını saptaması süreci olarak tanımlanmaktadır. </a:t>
            </a:r>
            <a:endParaRPr lang="tr-TR" sz="2000" dirty="0" smtClean="0">
              <a:latin typeface="Palatino Linotype"/>
              <a:cs typeface="Palatino Linotype"/>
            </a:endParaRPr>
          </a:p>
          <a:p>
            <a:endParaRPr lang="tr-TR" sz="2000" dirty="0">
              <a:latin typeface="Palatino Linotype"/>
              <a:cs typeface="Palatino Linotype"/>
            </a:endParaRPr>
          </a:p>
          <a:p>
            <a:r>
              <a:rPr lang="tr-TR" sz="2000" dirty="0" smtClean="0">
                <a:latin typeface="Palatino Linotype"/>
                <a:cs typeface="Palatino Linotype"/>
              </a:rPr>
              <a:t>Bu </a:t>
            </a:r>
            <a:r>
              <a:rPr lang="tr-TR" sz="2000" dirty="0">
                <a:latin typeface="Palatino Linotype"/>
                <a:cs typeface="Palatino Linotype"/>
              </a:rPr>
              <a:t>açıdan “Amaçlara Göre Yönetim” ile aynı anlamı taşıyan, “Sonuçlara Göre Yönetim”, “Sonuçlarla Yönetim”, “Amaçlar ve Sonuçlara Göre Yönetim” gibi görüşler ortaya </a:t>
            </a:r>
            <a:r>
              <a:rPr lang="tr-TR" sz="2000" dirty="0" smtClean="0">
                <a:latin typeface="Palatino Linotype"/>
                <a:cs typeface="Palatino Linotype"/>
              </a:rPr>
              <a:t>atılmıştır.</a:t>
            </a:r>
            <a:endParaRPr lang="en-US" sz="2000" dirty="0">
              <a:latin typeface="Palatino Linotype"/>
              <a:cs typeface="Palatino Linotype"/>
            </a:endParaRPr>
          </a:p>
        </p:txBody>
      </p:sp>
      <p:pic>
        <p:nvPicPr>
          <p:cNvPr id="5" name="Picture 4" descr="Ekran Resmi 2017-09-04 17.20.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677" y="1417638"/>
            <a:ext cx="2528523" cy="3767667"/>
          </a:xfrm>
          <a:prstGeom prst="rect">
            <a:avLst/>
          </a:prstGeom>
        </p:spPr>
      </p:pic>
    </p:spTree>
    <p:extLst>
      <p:ext uri="{BB962C8B-B14F-4D97-AF65-F5344CB8AC3E}">
        <p14:creationId xmlns:p14="http://schemas.microsoft.com/office/powerpoint/2010/main" val="655747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Bir</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Süreç</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Olarak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Amaçlara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7"/>
          <p:cNvGrpSpPr>
            <a:grpSpLocks/>
          </p:cNvGrpSpPr>
          <p:nvPr/>
        </p:nvGrpSpPr>
        <p:grpSpPr bwMode="auto">
          <a:xfrm>
            <a:off x="457202" y="1693334"/>
            <a:ext cx="8334020" cy="3725333"/>
            <a:chOff x="1134" y="5742"/>
            <a:chExt cx="9731" cy="2700"/>
          </a:xfrm>
        </p:grpSpPr>
        <p:sp>
          <p:nvSpPr>
            <p:cNvPr id="9" name="Text Box 126"/>
            <p:cNvSpPr txBox="1">
              <a:spLocks noChangeArrowheads="1"/>
            </p:cNvSpPr>
            <p:nvPr/>
          </p:nvSpPr>
          <p:spPr bwMode="auto">
            <a:xfrm>
              <a:off x="1134" y="5742"/>
              <a:ext cx="2285" cy="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tr-TR" dirty="0">
                  <a:effectLst/>
                  <a:latin typeface="Palatino Linotype"/>
                  <a:cs typeface="Palatino Linotype"/>
                </a:rPr>
                <a:t>Örgütsel ve Bireysel Amaçların </a:t>
              </a:r>
              <a:br>
                <a:rPr lang="tr-TR" dirty="0">
                  <a:effectLst/>
                  <a:latin typeface="Palatino Linotype"/>
                  <a:cs typeface="Palatino Linotype"/>
                </a:rPr>
              </a:br>
              <a:r>
                <a:rPr lang="tr-TR" dirty="0">
                  <a:effectLst/>
                  <a:latin typeface="Palatino Linotype"/>
                  <a:cs typeface="Palatino Linotype"/>
                </a:rPr>
                <a:t>Belirlenmesi</a:t>
              </a:r>
            </a:p>
          </p:txBody>
        </p:sp>
        <p:sp>
          <p:nvSpPr>
            <p:cNvPr id="10" name="Text Box 129"/>
            <p:cNvSpPr txBox="1">
              <a:spLocks noChangeArrowheads="1"/>
            </p:cNvSpPr>
            <p:nvPr/>
          </p:nvSpPr>
          <p:spPr bwMode="auto">
            <a:xfrm>
              <a:off x="3654" y="5742"/>
              <a:ext cx="2285" cy="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tr-TR" dirty="0">
                  <a:effectLst/>
                  <a:latin typeface="Palatino Linotype"/>
                  <a:cs typeface="Palatino Linotype"/>
                </a:rPr>
                <a:t>Faaliyet </a:t>
              </a:r>
              <a:br>
                <a:rPr lang="tr-TR" dirty="0">
                  <a:effectLst/>
                  <a:latin typeface="Palatino Linotype"/>
                  <a:cs typeface="Palatino Linotype"/>
                </a:rPr>
              </a:br>
              <a:r>
                <a:rPr lang="tr-TR" dirty="0">
                  <a:effectLst/>
                  <a:latin typeface="Palatino Linotype"/>
                  <a:cs typeface="Palatino Linotype"/>
                </a:rPr>
                <a:t>Planlaması</a:t>
              </a:r>
            </a:p>
          </p:txBody>
        </p:sp>
        <p:sp>
          <p:nvSpPr>
            <p:cNvPr id="11" name="Text Box 130"/>
            <p:cNvSpPr txBox="1">
              <a:spLocks noChangeArrowheads="1"/>
            </p:cNvSpPr>
            <p:nvPr/>
          </p:nvSpPr>
          <p:spPr bwMode="auto">
            <a:xfrm>
              <a:off x="6174" y="5742"/>
              <a:ext cx="2285" cy="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tr-TR" dirty="0">
                  <a:effectLst/>
                  <a:latin typeface="Palatino Linotype"/>
                  <a:cs typeface="Palatino Linotype"/>
                </a:rPr>
                <a:t>Uygulama ve </a:t>
              </a:r>
              <a:br>
                <a:rPr lang="tr-TR" dirty="0">
                  <a:effectLst/>
                  <a:latin typeface="Palatino Linotype"/>
                  <a:cs typeface="Palatino Linotype"/>
                </a:rPr>
              </a:br>
              <a:r>
                <a:rPr lang="tr-TR" dirty="0">
                  <a:effectLst/>
                  <a:latin typeface="Palatino Linotype"/>
                  <a:cs typeface="Palatino Linotype"/>
                </a:rPr>
                <a:t>Kendi Kendini Kontrol</a:t>
              </a:r>
            </a:p>
          </p:txBody>
        </p:sp>
        <p:sp>
          <p:nvSpPr>
            <p:cNvPr id="12" name="Text Box 131"/>
            <p:cNvSpPr txBox="1">
              <a:spLocks noChangeArrowheads="1"/>
            </p:cNvSpPr>
            <p:nvPr/>
          </p:nvSpPr>
          <p:spPr bwMode="auto">
            <a:xfrm>
              <a:off x="8683" y="5742"/>
              <a:ext cx="2171" cy="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tr-TR" dirty="0">
                  <a:effectLst/>
                  <a:latin typeface="Palatino Linotype"/>
                  <a:cs typeface="Palatino Linotype"/>
                </a:rPr>
                <a:t>Periyodik </a:t>
              </a:r>
              <a:br>
                <a:rPr lang="tr-TR" dirty="0">
                  <a:effectLst/>
                  <a:latin typeface="Palatino Linotype"/>
                  <a:cs typeface="Palatino Linotype"/>
                </a:rPr>
              </a:br>
              <a:r>
                <a:rPr lang="tr-TR" dirty="0">
                  <a:effectLst/>
                  <a:latin typeface="Palatino Linotype"/>
                  <a:cs typeface="Palatino Linotype"/>
                </a:rPr>
                <a:t>Değerleme</a:t>
              </a:r>
            </a:p>
          </p:txBody>
        </p:sp>
        <p:cxnSp>
          <p:nvCxnSpPr>
            <p:cNvPr id="13" name="Line 134"/>
            <p:cNvCxnSpPr/>
            <p:nvPr/>
          </p:nvCxnSpPr>
          <p:spPr bwMode="auto">
            <a:xfrm>
              <a:off x="3416" y="6102"/>
              <a:ext cx="238"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14" name="Line 135"/>
            <p:cNvCxnSpPr/>
            <p:nvPr/>
          </p:nvCxnSpPr>
          <p:spPr bwMode="auto">
            <a:xfrm>
              <a:off x="5936" y="6102"/>
              <a:ext cx="238"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15" name="Line 136"/>
            <p:cNvCxnSpPr/>
            <p:nvPr/>
          </p:nvCxnSpPr>
          <p:spPr bwMode="auto">
            <a:xfrm>
              <a:off x="8456" y="6102"/>
              <a:ext cx="238" cy="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sp>
          <p:nvSpPr>
            <p:cNvPr id="16" name="Text Box 137"/>
            <p:cNvSpPr txBox="1">
              <a:spLocks noChangeArrowheads="1"/>
            </p:cNvSpPr>
            <p:nvPr/>
          </p:nvSpPr>
          <p:spPr bwMode="auto">
            <a:xfrm>
              <a:off x="8694" y="7902"/>
              <a:ext cx="2171" cy="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tr-TR" dirty="0">
                  <a:effectLst/>
                  <a:latin typeface="Palatino Linotype"/>
                  <a:cs typeface="Palatino Linotype"/>
                </a:rPr>
                <a:t>AGY Uygulaması</a:t>
              </a:r>
            </a:p>
          </p:txBody>
        </p:sp>
        <p:cxnSp>
          <p:nvCxnSpPr>
            <p:cNvPr id="17" name="Line 140"/>
            <p:cNvCxnSpPr/>
            <p:nvPr/>
          </p:nvCxnSpPr>
          <p:spPr bwMode="auto">
            <a:xfrm>
              <a:off x="9774" y="6642"/>
              <a:ext cx="0" cy="126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18" name="Line 141"/>
            <p:cNvCxnSpPr/>
            <p:nvPr/>
          </p:nvCxnSpPr>
          <p:spPr bwMode="auto">
            <a:xfrm flipH="1">
              <a:off x="2034" y="7542"/>
              <a:ext cx="774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9" name="Line 145"/>
            <p:cNvCxnSpPr/>
            <p:nvPr/>
          </p:nvCxnSpPr>
          <p:spPr bwMode="auto">
            <a:xfrm flipV="1">
              <a:off x="2034" y="6642"/>
              <a:ext cx="0" cy="90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20" name="Line 146"/>
            <p:cNvCxnSpPr/>
            <p:nvPr/>
          </p:nvCxnSpPr>
          <p:spPr bwMode="auto">
            <a:xfrm flipV="1">
              <a:off x="4554" y="6642"/>
              <a:ext cx="0" cy="900"/>
            </a:xfrm>
            <a:prstGeom prst="line">
              <a:avLst/>
            </a:prstGeom>
            <a:noFill/>
            <a:ln w="9525">
              <a:solidFill>
                <a:srgbClr val="000000"/>
              </a:solidFill>
              <a:prstDash val="dash"/>
              <a:round/>
              <a:headEnd/>
              <a:tailEnd type="triangle" w="med" len="med"/>
            </a:ln>
            <a:extLst>
              <a:ext uri="{909E8E84-426E-40dd-AFC4-6F175D3DCCD1}">
                <a14:hiddenFill xmlns="" xmlns:a14="http://schemas.microsoft.com/office/drawing/2010/main">
                  <a:noFill/>
                </a14:hiddenFill>
              </a:ext>
            </a:extLst>
          </p:spPr>
        </p:cxnSp>
        <p:cxnSp>
          <p:nvCxnSpPr>
            <p:cNvPr id="21" name="Line 147"/>
            <p:cNvCxnSpPr/>
            <p:nvPr/>
          </p:nvCxnSpPr>
          <p:spPr bwMode="auto">
            <a:xfrm flipV="1">
              <a:off x="7254" y="6642"/>
              <a:ext cx="0" cy="900"/>
            </a:xfrm>
            <a:prstGeom prst="line">
              <a:avLst/>
            </a:prstGeom>
            <a:noFill/>
            <a:ln w="9525">
              <a:solidFill>
                <a:srgbClr val="000000"/>
              </a:solidFill>
              <a:prstDash val="dash"/>
              <a:round/>
              <a:headEnd/>
              <a:tailEnd type="triangle" w="med" len="med"/>
            </a:ln>
            <a:extLst>
              <a:ext uri="{909E8E84-426E-40dd-AFC4-6F175D3DCCD1}">
                <a14:hiddenFill xmlns="" xmlns:a14="http://schemas.microsoft.com/office/drawing/2010/main">
                  <a:noFill/>
                </a14:hiddenFill>
              </a:ext>
            </a:extLst>
          </p:spPr>
        </p:cxnSp>
        <p:sp>
          <p:nvSpPr>
            <p:cNvPr id="22" name="Text Box 148"/>
            <p:cNvSpPr txBox="1">
              <a:spLocks noChangeArrowheads="1"/>
            </p:cNvSpPr>
            <p:nvPr/>
          </p:nvSpPr>
          <p:spPr bwMode="auto">
            <a:xfrm>
              <a:off x="7434" y="7002"/>
              <a:ext cx="1800" cy="360"/>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r>
                <a:rPr lang="tr-TR" dirty="0">
                  <a:effectLst/>
                  <a:latin typeface="Palatino Linotype"/>
                  <a:cs typeface="Palatino Linotype"/>
                </a:rPr>
                <a:t>Sorun Çözme</a:t>
              </a:r>
            </a:p>
          </p:txBody>
        </p:sp>
      </p:grpSp>
    </p:spTree>
    <p:extLst>
      <p:ext uri="{BB962C8B-B14F-4D97-AF65-F5344CB8AC3E}">
        <p14:creationId xmlns:p14="http://schemas.microsoft.com/office/powerpoint/2010/main" val="135837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Amaçların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Belirlenmesi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7201" y="1413009"/>
            <a:ext cx="4665132" cy="4401205"/>
          </a:xfrm>
          <a:prstGeom prst="rect">
            <a:avLst/>
          </a:prstGeom>
        </p:spPr>
        <p:txBody>
          <a:bodyPr wrap="square">
            <a:spAutoFit/>
          </a:bodyPr>
          <a:lstStyle/>
          <a:p>
            <a:r>
              <a:rPr lang="tr-TR" sz="2800" dirty="0">
                <a:latin typeface="Palatino Linotype"/>
                <a:cs typeface="Palatino Linotype"/>
              </a:rPr>
              <a:t>Amaçlara göre yönetim sürecinin ilk aşaması, örgütün temel faaliyet alanlarında açık, anlaşılabilir, ölçülebilir ve gerçekleştirilebilir amaçların belirlenmesidir. Burada önemli olan örgütün amaçlarının ölçülebilir ve anlaşılabilir olmasıdır.</a:t>
            </a:r>
          </a:p>
        </p:txBody>
      </p:sp>
      <p:pic>
        <p:nvPicPr>
          <p:cNvPr id="8" name="Picture 7" descr="Ekran Resmi 2017-09-04 17.24.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333" y="1534584"/>
            <a:ext cx="4021666" cy="3111500"/>
          </a:xfrm>
          <a:prstGeom prst="rect">
            <a:avLst/>
          </a:prstGeom>
        </p:spPr>
      </p:pic>
    </p:spTree>
    <p:extLst>
      <p:ext uri="{BB962C8B-B14F-4D97-AF65-F5344CB8AC3E}">
        <p14:creationId xmlns:p14="http://schemas.microsoft.com/office/powerpoint/2010/main" val="2601844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Faaliyet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Planlanması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Ekran Resmi 2017-09-04 17.27.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417" y="1354668"/>
            <a:ext cx="6103354" cy="2903537"/>
          </a:xfrm>
          <a:prstGeom prst="rect">
            <a:avLst/>
          </a:prstGeom>
        </p:spPr>
      </p:pic>
      <p:sp>
        <p:nvSpPr>
          <p:cNvPr id="10" name="Rectangle 9"/>
          <p:cNvSpPr/>
          <p:nvPr/>
        </p:nvSpPr>
        <p:spPr>
          <a:xfrm>
            <a:off x="457202" y="1328343"/>
            <a:ext cx="2760132" cy="1938992"/>
          </a:xfrm>
          <a:prstGeom prst="rect">
            <a:avLst/>
          </a:prstGeom>
        </p:spPr>
        <p:txBody>
          <a:bodyPr wrap="square">
            <a:spAutoFit/>
          </a:bodyPr>
          <a:lstStyle/>
          <a:p>
            <a:r>
              <a:rPr lang="tr-TR" sz="2400" dirty="0">
                <a:latin typeface="Palatino Linotype"/>
                <a:cs typeface="Palatino Linotype"/>
              </a:rPr>
              <a:t>Amaçlara göre yönetim sürecinin ikinci aşamasını, faaliyet planlaması oluşturmaktadır. </a:t>
            </a:r>
          </a:p>
        </p:txBody>
      </p:sp>
      <p:sp>
        <p:nvSpPr>
          <p:cNvPr id="11" name="Rectangle 10"/>
          <p:cNvSpPr/>
          <p:nvPr/>
        </p:nvSpPr>
        <p:spPr>
          <a:xfrm>
            <a:off x="452491" y="4094119"/>
            <a:ext cx="8495999" cy="2308324"/>
          </a:xfrm>
          <a:prstGeom prst="rect">
            <a:avLst/>
          </a:prstGeom>
        </p:spPr>
        <p:txBody>
          <a:bodyPr wrap="square">
            <a:spAutoFit/>
          </a:bodyPr>
          <a:lstStyle/>
          <a:p>
            <a:r>
              <a:rPr lang="tr-TR" sz="2400" dirty="0" smtClean="0">
                <a:latin typeface="Palatino Linotype"/>
                <a:cs typeface="Palatino Linotype"/>
              </a:rPr>
              <a:t>Faaliyet </a:t>
            </a:r>
            <a:r>
              <a:rPr lang="tr-TR" sz="2400" dirty="0">
                <a:latin typeface="Palatino Linotype"/>
                <a:cs typeface="Palatino Linotype"/>
              </a:rPr>
              <a:t>planlaması stratejik planda ortaya konan ve departman ve kişi düzeyine indirilen amaçların nasıl gerçekleştirileceğini belirlemeye çalışır. Faaliyet planlaması ile belirlenen amaçlara ulaşmada hangi faaliyetlerin nasıl, nerede, ne zaman ve kim tarafından yapılacağı karara </a:t>
            </a:r>
            <a:r>
              <a:rPr lang="tr-TR" sz="2400" dirty="0" smtClean="0">
                <a:latin typeface="Palatino Linotype"/>
                <a:cs typeface="Palatino Linotype"/>
              </a:rPr>
              <a:t>bağlanır.</a:t>
            </a:r>
            <a:endParaRPr lang="tr-TR" sz="2400" dirty="0">
              <a:latin typeface="Palatino Linotype"/>
              <a:cs typeface="Palatino Linotype"/>
            </a:endParaRPr>
          </a:p>
        </p:txBody>
      </p:sp>
    </p:spTree>
    <p:extLst>
      <p:ext uri="{BB962C8B-B14F-4D97-AF65-F5344CB8AC3E}">
        <p14:creationId xmlns:p14="http://schemas.microsoft.com/office/powerpoint/2010/main" val="78713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Uygulama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Kendi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Kendini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Kontrol</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7201" y="1286010"/>
            <a:ext cx="4665132" cy="2677656"/>
          </a:xfrm>
          <a:prstGeom prst="rect">
            <a:avLst/>
          </a:prstGeom>
        </p:spPr>
        <p:txBody>
          <a:bodyPr wrap="square">
            <a:spAutoFit/>
          </a:bodyPr>
          <a:lstStyle/>
          <a:p>
            <a:r>
              <a:rPr lang="tr-TR" sz="2400" dirty="0">
                <a:latin typeface="Palatino Linotype"/>
                <a:cs typeface="Palatino Linotype"/>
              </a:rPr>
              <a:t>Amaçlara göre yönetim sürecinin bu aşamasında, planları uygulamaya koymak ile amaçlara ulaşmak arasında bir bağ kurulur. Yöneticiler planı uygulayıp sapmalarla ilgili tedbirleri almak zorundadır. </a:t>
            </a:r>
          </a:p>
        </p:txBody>
      </p:sp>
      <p:pic>
        <p:nvPicPr>
          <p:cNvPr id="9" name="Picture 8" descr="Ekran Resmi 2017-09-04 17.36.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333" y="1417638"/>
            <a:ext cx="3784600" cy="2654300"/>
          </a:xfrm>
          <a:prstGeom prst="rect">
            <a:avLst/>
          </a:prstGeom>
        </p:spPr>
      </p:pic>
      <p:sp>
        <p:nvSpPr>
          <p:cNvPr id="10" name="Rectangle 9"/>
          <p:cNvSpPr/>
          <p:nvPr/>
        </p:nvSpPr>
        <p:spPr>
          <a:xfrm>
            <a:off x="457201" y="4245886"/>
            <a:ext cx="8449732" cy="1569660"/>
          </a:xfrm>
          <a:prstGeom prst="rect">
            <a:avLst/>
          </a:prstGeom>
        </p:spPr>
        <p:txBody>
          <a:bodyPr wrap="square">
            <a:spAutoFit/>
          </a:bodyPr>
          <a:lstStyle/>
          <a:p>
            <a:r>
              <a:rPr lang="tr-TR" sz="2400" dirty="0" smtClean="0">
                <a:latin typeface="Palatino Linotype"/>
                <a:cs typeface="Palatino Linotype"/>
              </a:rPr>
              <a:t>Yine </a:t>
            </a:r>
            <a:r>
              <a:rPr lang="tr-TR" sz="2400" dirty="0">
                <a:latin typeface="Palatino Linotype"/>
                <a:cs typeface="Palatino Linotype"/>
              </a:rPr>
              <a:t>bu aşamada bireylere kendilerini geliştirme imkanı verilmektedir. </a:t>
            </a:r>
            <a:r>
              <a:rPr lang="tr-TR" sz="2400" dirty="0" smtClean="0">
                <a:latin typeface="Palatino Linotype"/>
                <a:cs typeface="Palatino Linotype"/>
              </a:rPr>
              <a:t>Bireylere </a:t>
            </a:r>
            <a:r>
              <a:rPr lang="tr-TR" sz="2400" dirty="0">
                <a:latin typeface="Palatino Linotype"/>
                <a:cs typeface="Palatino Linotype"/>
              </a:rPr>
              <a:t>kendi yetenek ve becerilerini gösterme imkanı verilerek gerekli tedbirleri almaları konusunda da karar alma imkanı sağlanmaktadır. </a:t>
            </a:r>
          </a:p>
        </p:txBody>
      </p:sp>
    </p:spTree>
    <p:extLst>
      <p:ext uri="{BB962C8B-B14F-4D97-AF65-F5344CB8AC3E}">
        <p14:creationId xmlns:p14="http://schemas.microsoft.com/office/powerpoint/2010/main" val="1948645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9470</TotalTime>
  <Words>1650</Words>
  <Application>Microsoft Office PowerPoint</Application>
  <PresentationFormat>Ekran Gösterisi (4:3)</PresentationFormat>
  <Paragraphs>174</Paragraphs>
  <Slides>27</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27</vt:i4>
      </vt:variant>
    </vt:vector>
  </HeadingPairs>
  <TitlesOfParts>
    <vt:vector size="36" baseType="lpstr">
      <vt:lpstr>ＭＳ Ｐゴシック</vt:lpstr>
      <vt:lpstr>Arial</vt:lpstr>
      <vt:lpstr>Calibri</vt:lpstr>
      <vt:lpstr>Palatino Linotype</vt:lpstr>
      <vt:lpstr>Trebuchet MS</vt:lpstr>
      <vt:lpstr>Wingdings</vt:lpstr>
      <vt:lpstr>Tema2</vt:lpstr>
      <vt:lpstr>1_Rics</vt:lpstr>
      <vt:lpstr>h.t.</vt:lpstr>
      <vt:lpstr>Yönetim ve Organizasyon</vt:lpstr>
      <vt:lpstr>İçindekiler</vt:lpstr>
      <vt:lpstr>Amaçlara Göre Yönetim Kavramı</vt:lpstr>
      <vt:lpstr>Amaçlara Göre Yönetim</vt:lpstr>
      <vt:lpstr>Amaçlara Göre Yönetim</vt:lpstr>
      <vt:lpstr>Bir Süreç Olarak Amaçlara Göre Yönetim</vt:lpstr>
      <vt:lpstr>Amaçların Belirlenmesi</vt:lpstr>
      <vt:lpstr>Faaliyet Planlanması</vt:lpstr>
      <vt:lpstr>Uygulama ve Kendi Kendini Kontrol</vt:lpstr>
      <vt:lpstr>Periyodik Değerlemeler</vt:lpstr>
      <vt:lpstr>AGY’nin Yararları ve Sınırları</vt:lpstr>
      <vt:lpstr>Yönetim ve Organizasyon</vt:lpstr>
      <vt:lpstr>İçindekiler</vt:lpstr>
      <vt:lpstr>Şebeke Örgütlerin Tanımı</vt:lpstr>
      <vt:lpstr>Şebeke Örgütler</vt:lpstr>
      <vt:lpstr>Geleneksel Hiyerarşik ve Şebeke Örgüt Yapıları</vt:lpstr>
      <vt:lpstr>Şebeke Örgüt Türleri</vt:lpstr>
      <vt:lpstr>Dahili Şebeke Örgütler</vt:lpstr>
      <vt:lpstr>Dahili Şebeke Örgütler</vt:lpstr>
      <vt:lpstr>Dengeli Şebeke Örgütler</vt:lpstr>
      <vt:lpstr>Dengeli Şebeke Örgütler</vt:lpstr>
      <vt:lpstr>Dinamik Şebeke Örgütler</vt:lpstr>
      <vt:lpstr>Dinamik Şebeke Örgütler</vt:lpstr>
      <vt:lpstr>Şebeke Örgütlerin Özellikleri</vt:lpstr>
      <vt:lpstr>Şebeke Örgütlerin Yararları</vt:lpstr>
      <vt:lpstr>Şebeke Örgütlerin Sakıncaları</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140</cp:revision>
  <dcterms:created xsi:type="dcterms:W3CDTF">2017-07-29T12:11:26Z</dcterms:created>
  <dcterms:modified xsi:type="dcterms:W3CDTF">2020-03-04T14:24:40Z</dcterms:modified>
</cp:coreProperties>
</file>