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8" r:id="rId3"/>
    <p:sldId id="279" r:id="rId4"/>
    <p:sldId id="280" r:id="rId5"/>
    <p:sldId id="281" r:id="rId6"/>
    <p:sldId id="282" r:id="rId7"/>
    <p:sldId id="283" r:id="rId8"/>
    <p:sldId id="284" r:id="rId9"/>
    <p:sldId id="285" r:id="rId10"/>
    <p:sldId id="286" r:id="rId11"/>
    <p:sldId id="28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66"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D468EC5-912D-41E9-95DD-8C0CFC7A36E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4B7EFD-AEA4-4400-854C-15A50F6B942A}" type="slidenum">
              <a:rPr lang="tr-TR" smtClean="0"/>
              <a:t>‹#›</a:t>
            </a:fld>
            <a:endParaRPr lang="tr-TR"/>
          </a:p>
        </p:txBody>
      </p:sp>
    </p:spTree>
    <p:extLst>
      <p:ext uri="{BB962C8B-B14F-4D97-AF65-F5344CB8AC3E}">
        <p14:creationId xmlns:p14="http://schemas.microsoft.com/office/powerpoint/2010/main" val="8145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468EC5-912D-41E9-95DD-8C0CFC7A36E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4B7EFD-AEA4-4400-854C-15A50F6B942A}" type="slidenum">
              <a:rPr lang="tr-TR" smtClean="0"/>
              <a:t>‹#›</a:t>
            </a:fld>
            <a:endParaRPr lang="tr-TR"/>
          </a:p>
        </p:txBody>
      </p:sp>
    </p:spTree>
    <p:extLst>
      <p:ext uri="{BB962C8B-B14F-4D97-AF65-F5344CB8AC3E}">
        <p14:creationId xmlns:p14="http://schemas.microsoft.com/office/powerpoint/2010/main" val="1233600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468EC5-912D-41E9-95DD-8C0CFC7A36E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4B7EFD-AEA4-4400-854C-15A50F6B942A}" type="slidenum">
              <a:rPr lang="tr-TR" smtClean="0"/>
              <a:t>‹#›</a:t>
            </a:fld>
            <a:endParaRPr lang="tr-TR"/>
          </a:p>
        </p:txBody>
      </p:sp>
    </p:spTree>
    <p:extLst>
      <p:ext uri="{BB962C8B-B14F-4D97-AF65-F5344CB8AC3E}">
        <p14:creationId xmlns:p14="http://schemas.microsoft.com/office/powerpoint/2010/main" val="21782108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8802492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914050489"/>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29.02.2020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6366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29.02.2020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3462648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29.02.2020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45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468EC5-912D-41E9-95DD-8C0CFC7A36E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4B7EFD-AEA4-4400-854C-15A50F6B942A}" type="slidenum">
              <a:rPr lang="tr-TR" smtClean="0"/>
              <a:t>‹#›</a:t>
            </a:fld>
            <a:endParaRPr lang="tr-TR"/>
          </a:p>
        </p:txBody>
      </p:sp>
    </p:spTree>
    <p:extLst>
      <p:ext uri="{BB962C8B-B14F-4D97-AF65-F5344CB8AC3E}">
        <p14:creationId xmlns:p14="http://schemas.microsoft.com/office/powerpoint/2010/main" val="2540806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D468EC5-912D-41E9-95DD-8C0CFC7A36E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4B7EFD-AEA4-4400-854C-15A50F6B942A}" type="slidenum">
              <a:rPr lang="tr-TR" smtClean="0"/>
              <a:t>‹#›</a:t>
            </a:fld>
            <a:endParaRPr lang="tr-TR"/>
          </a:p>
        </p:txBody>
      </p:sp>
    </p:spTree>
    <p:extLst>
      <p:ext uri="{BB962C8B-B14F-4D97-AF65-F5344CB8AC3E}">
        <p14:creationId xmlns:p14="http://schemas.microsoft.com/office/powerpoint/2010/main" val="10699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D468EC5-912D-41E9-95DD-8C0CFC7A36E5}"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74B7EFD-AEA4-4400-854C-15A50F6B942A}" type="slidenum">
              <a:rPr lang="tr-TR" smtClean="0"/>
              <a:t>‹#›</a:t>
            </a:fld>
            <a:endParaRPr lang="tr-TR"/>
          </a:p>
        </p:txBody>
      </p:sp>
    </p:spTree>
    <p:extLst>
      <p:ext uri="{BB962C8B-B14F-4D97-AF65-F5344CB8AC3E}">
        <p14:creationId xmlns:p14="http://schemas.microsoft.com/office/powerpoint/2010/main" val="3417882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D468EC5-912D-41E9-95DD-8C0CFC7A36E5}" type="datetimeFigureOut">
              <a:rPr lang="tr-TR" smtClean="0"/>
              <a:t>29.02.2020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74B7EFD-AEA4-4400-854C-15A50F6B942A}" type="slidenum">
              <a:rPr lang="tr-TR" smtClean="0"/>
              <a:t>‹#›</a:t>
            </a:fld>
            <a:endParaRPr lang="tr-TR"/>
          </a:p>
        </p:txBody>
      </p:sp>
    </p:spTree>
    <p:extLst>
      <p:ext uri="{BB962C8B-B14F-4D97-AF65-F5344CB8AC3E}">
        <p14:creationId xmlns:p14="http://schemas.microsoft.com/office/powerpoint/2010/main" val="1380427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D468EC5-912D-41E9-95DD-8C0CFC7A36E5}" type="datetimeFigureOut">
              <a:rPr lang="tr-TR" smtClean="0"/>
              <a:t>29.02.2020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74B7EFD-AEA4-4400-854C-15A50F6B942A}" type="slidenum">
              <a:rPr lang="tr-TR" smtClean="0"/>
              <a:t>‹#›</a:t>
            </a:fld>
            <a:endParaRPr lang="tr-TR"/>
          </a:p>
        </p:txBody>
      </p:sp>
    </p:spTree>
    <p:extLst>
      <p:ext uri="{BB962C8B-B14F-4D97-AF65-F5344CB8AC3E}">
        <p14:creationId xmlns:p14="http://schemas.microsoft.com/office/powerpoint/2010/main" val="606326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468EC5-912D-41E9-95DD-8C0CFC7A36E5}" type="datetimeFigureOut">
              <a:rPr lang="tr-TR" smtClean="0"/>
              <a:t>29.02.2020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74B7EFD-AEA4-4400-854C-15A50F6B942A}" type="slidenum">
              <a:rPr lang="tr-TR" smtClean="0"/>
              <a:t>‹#›</a:t>
            </a:fld>
            <a:endParaRPr lang="tr-TR"/>
          </a:p>
        </p:txBody>
      </p:sp>
    </p:spTree>
    <p:extLst>
      <p:ext uri="{BB962C8B-B14F-4D97-AF65-F5344CB8AC3E}">
        <p14:creationId xmlns:p14="http://schemas.microsoft.com/office/powerpoint/2010/main" val="2027948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468EC5-912D-41E9-95DD-8C0CFC7A36E5}"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74B7EFD-AEA4-4400-854C-15A50F6B942A}" type="slidenum">
              <a:rPr lang="tr-TR" smtClean="0"/>
              <a:t>‹#›</a:t>
            </a:fld>
            <a:endParaRPr lang="tr-TR"/>
          </a:p>
        </p:txBody>
      </p:sp>
    </p:spTree>
    <p:extLst>
      <p:ext uri="{BB962C8B-B14F-4D97-AF65-F5344CB8AC3E}">
        <p14:creationId xmlns:p14="http://schemas.microsoft.com/office/powerpoint/2010/main" val="1022565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468EC5-912D-41E9-95DD-8C0CFC7A36E5}"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74B7EFD-AEA4-4400-854C-15A50F6B942A}" type="slidenum">
              <a:rPr lang="tr-TR" smtClean="0"/>
              <a:t>‹#›</a:t>
            </a:fld>
            <a:endParaRPr lang="tr-TR"/>
          </a:p>
        </p:txBody>
      </p:sp>
    </p:spTree>
    <p:extLst>
      <p:ext uri="{BB962C8B-B14F-4D97-AF65-F5344CB8AC3E}">
        <p14:creationId xmlns:p14="http://schemas.microsoft.com/office/powerpoint/2010/main" val="3184633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468EC5-912D-41E9-95DD-8C0CFC7A36E5}" type="datetimeFigureOut">
              <a:rPr lang="tr-TR" smtClean="0"/>
              <a:t>29.02.2020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4B7EFD-AEA4-4400-854C-15A50F6B942A}" type="slidenum">
              <a:rPr lang="tr-TR" smtClean="0"/>
              <a:t>‹#›</a:t>
            </a:fld>
            <a:endParaRPr lang="tr-TR"/>
          </a:p>
        </p:txBody>
      </p:sp>
    </p:spTree>
    <p:extLst>
      <p:ext uri="{BB962C8B-B14F-4D97-AF65-F5344CB8AC3E}">
        <p14:creationId xmlns:p14="http://schemas.microsoft.com/office/powerpoint/2010/main" val="1793820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2535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85587" y="557270"/>
            <a:ext cx="3877912"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63547" y="1844825"/>
            <a:ext cx="9691624" cy="4752527"/>
          </a:xfrm>
        </p:spPr>
        <p:txBody>
          <a:bodyPr>
            <a:normAutofit/>
          </a:bodyPr>
          <a:lstStyle/>
          <a:p>
            <a:pPr marL="0" indent="0">
              <a:buNone/>
            </a:pPr>
            <a:r>
              <a:rPr lang="tr-TR" sz="1600" b="1" i="1" dirty="0">
                <a:latin typeface="Times New Roman" panose="02020603050405020304" pitchFamily="18" charset="0"/>
                <a:cs typeface="Times New Roman" panose="02020603050405020304" pitchFamily="18" charset="0"/>
              </a:rPr>
              <a:t>f) Muhafaza ve İbraz Mecburiyeti ile Diğer Ödevler </a:t>
            </a:r>
          </a:p>
          <a:p>
            <a:pPr marL="0" indent="0">
              <a:buNone/>
            </a:pPr>
            <a:r>
              <a:rPr lang="tr-TR" sz="1400" b="1" i="1" dirty="0">
                <a:latin typeface="Times New Roman" panose="02020603050405020304" pitchFamily="18" charset="0"/>
                <a:cs typeface="Times New Roman" panose="02020603050405020304" pitchFamily="18" charset="0"/>
              </a:rPr>
              <a:t>Diğer ödevler:</a:t>
            </a:r>
          </a:p>
          <a:p>
            <a:pPr marL="0" indent="0">
              <a:buNone/>
            </a:pPr>
            <a:endParaRPr lang="tr-TR" sz="1400" b="1"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Vergi inceleme ve kontrolleri ile gayrimenkullerin </a:t>
            </a:r>
            <a:r>
              <a:rPr lang="tr-TR" sz="1200" b="1" dirty="0">
                <a:latin typeface="Times New Roman" panose="02020603050405020304" pitchFamily="18" charset="0"/>
                <a:cs typeface="Times New Roman" panose="02020603050405020304" pitchFamily="18" charset="0"/>
              </a:rPr>
              <a:t>rayiç bedelinin tespiti sırasında</a:t>
            </a:r>
            <a:r>
              <a:rPr lang="tr-TR" sz="1200" dirty="0">
                <a:latin typeface="Times New Roman" panose="02020603050405020304" pitchFamily="18" charset="0"/>
                <a:cs typeface="Times New Roman" panose="02020603050405020304" pitchFamily="18" charset="0"/>
              </a:rPr>
              <a:t>, mükellefler aşağıda yazılı ödevleri yerine getirmeye mecburdurlar (VUK Md:257).</a:t>
            </a:r>
          </a:p>
          <a:p>
            <a:pPr marL="0" indent="0" algn="just">
              <a:lnSpc>
                <a:spcPct val="120000"/>
              </a:lnSpc>
              <a:spcBef>
                <a:spcPts val="0"/>
              </a:spcBef>
              <a:buNone/>
            </a:pPr>
            <a:r>
              <a:rPr lang="tr-TR" sz="1200" b="1" dirty="0">
                <a:latin typeface="Times New Roman" panose="02020603050405020304" pitchFamily="18" charset="0"/>
                <a:cs typeface="Times New Roman" panose="02020603050405020304" pitchFamily="18" charset="0"/>
              </a:rPr>
              <a:t>1.</a:t>
            </a:r>
            <a:r>
              <a:rPr lang="tr-TR" sz="1200" dirty="0">
                <a:latin typeface="Times New Roman" panose="02020603050405020304" pitchFamily="18" charset="0"/>
                <a:cs typeface="Times New Roman" panose="02020603050405020304" pitchFamily="18" charset="0"/>
              </a:rPr>
              <a:t> İncelemeye yetkili memura müessesenin durumuna göre, çalışma yeri göstermek ve resmi çalışma saatlerinde memurun müessesede çalışmasını sağlamak,</a:t>
            </a:r>
          </a:p>
          <a:p>
            <a:pPr marL="0" indent="0" algn="just">
              <a:lnSpc>
                <a:spcPct val="120000"/>
              </a:lnSpc>
              <a:spcBef>
                <a:spcPts val="0"/>
              </a:spcBef>
              <a:buNone/>
            </a:pPr>
            <a:r>
              <a:rPr lang="tr-TR" sz="1200" b="1" dirty="0">
                <a:latin typeface="Times New Roman" panose="02020603050405020304" pitchFamily="18" charset="0"/>
                <a:cs typeface="Times New Roman" panose="02020603050405020304" pitchFamily="18" charset="0"/>
              </a:rPr>
              <a:t>2.</a:t>
            </a:r>
            <a:r>
              <a:rPr lang="tr-TR" sz="1200" dirty="0">
                <a:latin typeface="Times New Roman" panose="02020603050405020304" pitchFamily="18" charset="0"/>
                <a:cs typeface="Times New Roman" panose="02020603050405020304" pitchFamily="18" charset="0"/>
              </a:rPr>
              <a:t> İnceleme ile ilgili her türlü izahatı vermek </a:t>
            </a:r>
            <a:r>
              <a:rPr lang="tr-TR" sz="1200" i="1" dirty="0">
                <a:latin typeface="Times New Roman" panose="02020603050405020304" pitchFamily="18" charset="0"/>
                <a:cs typeface="Times New Roman" panose="02020603050405020304" pitchFamily="18" charset="0"/>
              </a:rPr>
              <a:t>(Bu mecburiyet hem iş sahibine, hem de işletmede çalışan memurlara şamildir)</a:t>
            </a:r>
            <a:r>
              <a:rPr lang="tr-TR" sz="1200" dirty="0">
                <a:latin typeface="Times New Roman" panose="02020603050405020304" pitchFamily="18" charset="0"/>
                <a:cs typeface="Times New Roman" panose="02020603050405020304" pitchFamily="18" charset="0"/>
              </a:rPr>
              <a:t>,</a:t>
            </a:r>
          </a:p>
          <a:p>
            <a:pPr marL="0" indent="0" algn="just">
              <a:lnSpc>
                <a:spcPct val="120000"/>
              </a:lnSpc>
              <a:spcBef>
                <a:spcPts val="0"/>
              </a:spcBef>
              <a:buNone/>
            </a:pPr>
            <a:r>
              <a:rPr lang="tr-TR" sz="1200" b="1" dirty="0">
                <a:latin typeface="Times New Roman" panose="02020603050405020304" pitchFamily="18" charset="0"/>
                <a:cs typeface="Times New Roman" panose="02020603050405020304" pitchFamily="18" charset="0"/>
              </a:rPr>
              <a:t>3. </a:t>
            </a:r>
            <a:r>
              <a:rPr lang="tr-TR" sz="1200" dirty="0">
                <a:latin typeface="Times New Roman" panose="02020603050405020304" pitchFamily="18" charset="0"/>
                <a:cs typeface="Times New Roman" panose="02020603050405020304" pitchFamily="18" charset="0"/>
              </a:rPr>
              <a:t>İncelemeye yetkili memurun, lüzumunda iş yerinin her tarafını gezip görmesini sağlamak,</a:t>
            </a:r>
          </a:p>
          <a:p>
            <a:pPr marL="0" indent="0" algn="just">
              <a:lnSpc>
                <a:spcPct val="120000"/>
              </a:lnSpc>
              <a:spcBef>
                <a:spcPts val="0"/>
              </a:spcBef>
              <a:buNone/>
            </a:pPr>
            <a:r>
              <a:rPr lang="tr-TR" sz="1200" b="1" dirty="0">
                <a:latin typeface="Times New Roman" panose="02020603050405020304" pitchFamily="18" charset="0"/>
                <a:cs typeface="Times New Roman" panose="02020603050405020304" pitchFamily="18" charset="0"/>
              </a:rPr>
              <a:t>4.</a:t>
            </a:r>
            <a:r>
              <a:rPr lang="tr-TR" sz="1200" dirty="0">
                <a:latin typeface="Times New Roman" panose="02020603050405020304" pitchFamily="18" charset="0"/>
                <a:cs typeface="Times New Roman" panose="02020603050405020304" pitchFamily="18" charset="0"/>
              </a:rPr>
              <a:t> Bina ve arazinin rayiç bedelinin tespitinde değeri tespit edilecek bina ve araziyi Emlak Vergisi Kanununun 31’nci maddesine göre Maliye Bakanlığınca yetkili kılınan memurlara gösterip gezdirmek, bu gibi gayrimenkullerin genel ahvaline, kullanılış tarzına ve kirada ise kiranın miktarına müteallik her türlü bilgileri vermek </a:t>
            </a:r>
            <a:r>
              <a:rPr lang="tr-TR" sz="1200" i="1" dirty="0">
                <a:latin typeface="Times New Roman" panose="02020603050405020304" pitchFamily="18" charset="0"/>
                <a:cs typeface="Times New Roman" panose="02020603050405020304" pitchFamily="18" charset="0"/>
              </a:rPr>
              <a:t>(Bu fıkrada yazılı mecburiyetler kiracılara da şamildir)</a:t>
            </a:r>
            <a:r>
              <a:rPr lang="tr-TR" sz="1200" dirty="0">
                <a:latin typeface="Times New Roman" panose="02020603050405020304" pitchFamily="18" charset="0"/>
                <a:cs typeface="Times New Roman" panose="02020603050405020304" pitchFamily="18" charset="0"/>
              </a:rPr>
              <a:t>,</a:t>
            </a:r>
          </a:p>
          <a:p>
            <a:pPr marL="0" indent="0" algn="just">
              <a:lnSpc>
                <a:spcPct val="120000"/>
              </a:lnSpc>
              <a:spcBef>
                <a:spcPts val="0"/>
              </a:spcBef>
              <a:buNone/>
            </a:pPr>
            <a:r>
              <a:rPr lang="tr-TR" sz="1200" b="1" dirty="0">
                <a:latin typeface="Times New Roman" panose="02020603050405020304" pitchFamily="18" charset="0"/>
                <a:cs typeface="Times New Roman" panose="02020603050405020304" pitchFamily="18" charset="0"/>
              </a:rPr>
              <a:t>5. </a:t>
            </a:r>
            <a:r>
              <a:rPr lang="tr-TR" sz="1200" dirty="0">
                <a:latin typeface="Times New Roman" panose="02020603050405020304" pitchFamily="18" charset="0"/>
                <a:cs typeface="Times New Roman" panose="02020603050405020304" pitchFamily="18" charset="0"/>
              </a:rPr>
              <a:t>İşletmede 134’ncü madde gereğince envanter yapılması halinde araç, gereç ve personeliyle bu işlemlerin intacına </a:t>
            </a:r>
            <a:r>
              <a:rPr lang="tr-TR" sz="1200" i="1" dirty="0">
                <a:latin typeface="Times New Roman" panose="02020603050405020304" pitchFamily="18" charset="0"/>
                <a:cs typeface="Times New Roman" panose="02020603050405020304" pitchFamily="18" charset="0"/>
              </a:rPr>
              <a:t>(sonuçlandırmak, bitirmek) </a:t>
            </a:r>
            <a:r>
              <a:rPr lang="tr-TR" sz="1200" dirty="0">
                <a:latin typeface="Times New Roman" panose="02020603050405020304" pitchFamily="18" charset="0"/>
                <a:cs typeface="Times New Roman" panose="02020603050405020304" pitchFamily="18" charset="0"/>
              </a:rPr>
              <a:t>gerekli yardım ve kolaylığı göstermek.</a:t>
            </a:r>
          </a:p>
          <a:p>
            <a:endParaRPr lang="tr-TR" sz="14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Tree>
    <p:extLst>
      <p:ext uri="{BB962C8B-B14F-4D97-AF65-F5344CB8AC3E}">
        <p14:creationId xmlns:p14="http://schemas.microsoft.com/office/powerpoint/2010/main" val="1890324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53047" y="630112"/>
            <a:ext cx="7050741"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08463" y="1876822"/>
            <a:ext cx="9746708" cy="3268055"/>
          </a:xfrm>
        </p:spPr>
        <p:txBody>
          <a:bodyPr>
            <a:noAutofit/>
          </a:bodyPr>
          <a:lstStyle/>
          <a:p>
            <a:pPr marL="0" indent="0">
              <a:lnSpc>
                <a:spcPct val="100000"/>
              </a:lnSpc>
              <a:spcBef>
                <a:spcPts val="0"/>
              </a:spcBef>
              <a:buNone/>
            </a:pPr>
            <a:r>
              <a:rPr lang="tr-TR" sz="1600" b="1" dirty="0">
                <a:latin typeface="Times New Roman" panose="02020603050405020304" pitchFamily="18" charset="0"/>
                <a:cs typeface="Times New Roman" panose="02020603050405020304" pitchFamily="18" charset="0"/>
              </a:rPr>
              <a:t>III. Tacirin Belediyeye Karşı Sorumlulukları </a:t>
            </a:r>
          </a:p>
          <a:p>
            <a:pPr marL="0" indent="0">
              <a:lnSpc>
                <a:spcPct val="100000"/>
              </a:lnSpc>
              <a:spcBef>
                <a:spcPts val="0"/>
              </a:spcBef>
              <a:buNone/>
            </a:pPr>
            <a:r>
              <a:rPr lang="tr-TR" sz="1600" b="1" dirty="0">
                <a:latin typeface="Times New Roman" panose="02020603050405020304" pitchFamily="18" charset="0"/>
                <a:cs typeface="Times New Roman" panose="02020603050405020304" pitchFamily="18" charset="0"/>
              </a:rPr>
              <a:t>1. </a:t>
            </a:r>
            <a:r>
              <a:rPr lang="tr-TR" sz="1600" dirty="0">
                <a:latin typeface="Times New Roman" panose="02020603050405020304" pitchFamily="18" charset="0"/>
                <a:cs typeface="Times New Roman" panose="02020603050405020304" pitchFamily="18" charset="0"/>
              </a:rPr>
              <a:t>İşyeri açma ve çalışma ruhsatı alma, </a:t>
            </a:r>
          </a:p>
          <a:p>
            <a:pPr marL="0" indent="0">
              <a:lnSpc>
                <a:spcPct val="100000"/>
              </a:lnSpc>
              <a:spcBef>
                <a:spcPts val="0"/>
              </a:spcBef>
              <a:buNone/>
            </a:pPr>
            <a:r>
              <a:rPr lang="tr-TR" sz="1600" b="1" dirty="0">
                <a:latin typeface="Times New Roman" panose="02020603050405020304" pitchFamily="18" charset="0"/>
                <a:cs typeface="Times New Roman" panose="02020603050405020304" pitchFamily="18" charset="0"/>
              </a:rPr>
              <a:t>2</a:t>
            </a:r>
            <a:r>
              <a:rPr lang="tr-TR" sz="1600" dirty="0">
                <a:latin typeface="Times New Roman" panose="02020603050405020304" pitchFamily="18" charset="0"/>
                <a:cs typeface="Times New Roman" panose="02020603050405020304" pitchFamily="18" charset="0"/>
              </a:rPr>
              <a:t>. İlan, reklam ve eğlence vergisi ödeme, </a:t>
            </a:r>
          </a:p>
          <a:p>
            <a:pPr marL="0" indent="0">
              <a:lnSpc>
                <a:spcPct val="100000"/>
              </a:lnSpc>
              <a:spcBef>
                <a:spcPts val="0"/>
              </a:spcBef>
              <a:buNone/>
            </a:pPr>
            <a:r>
              <a:rPr lang="tr-TR" sz="1600" b="1" dirty="0">
                <a:latin typeface="Times New Roman" panose="02020603050405020304" pitchFamily="18" charset="0"/>
                <a:cs typeface="Times New Roman" panose="02020603050405020304" pitchFamily="18" charset="0"/>
              </a:rPr>
              <a:t>3.</a:t>
            </a:r>
            <a:r>
              <a:rPr lang="tr-TR" sz="1600" dirty="0">
                <a:latin typeface="Times New Roman" panose="02020603050405020304" pitchFamily="18" charset="0"/>
                <a:cs typeface="Times New Roman" panose="02020603050405020304" pitchFamily="18" charset="0"/>
              </a:rPr>
              <a:t> Çevre temizlik vergisi beyan ve ödeme,</a:t>
            </a:r>
          </a:p>
          <a:p>
            <a:pPr marL="0" indent="0">
              <a:lnSpc>
                <a:spcPct val="100000"/>
              </a:lnSpc>
              <a:spcBef>
                <a:spcPts val="0"/>
              </a:spcBef>
              <a:buNone/>
            </a:pPr>
            <a:r>
              <a:rPr lang="tr-TR" sz="1600" b="1" dirty="0">
                <a:latin typeface="Times New Roman" panose="02020603050405020304" pitchFamily="18" charset="0"/>
                <a:cs typeface="Times New Roman" panose="02020603050405020304" pitchFamily="18" charset="0"/>
              </a:rPr>
              <a:t>4. </a:t>
            </a:r>
            <a:r>
              <a:rPr lang="tr-TR" sz="1600" dirty="0">
                <a:latin typeface="Times New Roman" panose="02020603050405020304" pitchFamily="18" charset="0"/>
                <a:cs typeface="Times New Roman" panose="02020603050405020304" pitchFamily="18" charset="0"/>
              </a:rPr>
              <a:t>Hafta sonu çalışma ruhsatı alma,</a:t>
            </a:r>
          </a:p>
          <a:p>
            <a:pPr marL="0" indent="0">
              <a:lnSpc>
                <a:spcPct val="100000"/>
              </a:lnSpc>
              <a:spcBef>
                <a:spcPts val="0"/>
              </a:spcBef>
              <a:buNone/>
            </a:pPr>
            <a:r>
              <a:rPr lang="tr-TR" sz="1600" b="1" dirty="0">
                <a:latin typeface="Times New Roman" panose="02020603050405020304" pitchFamily="18" charset="0"/>
                <a:cs typeface="Times New Roman" panose="02020603050405020304" pitchFamily="18" charset="0"/>
              </a:rPr>
              <a:t>5. </a:t>
            </a:r>
            <a:r>
              <a:rPr lang="tr-TR" sz="1600" dirty="0">
                <a:latin typeface="Times New Roman" panose="02020603050405020304" pitchFamily="18" charset="0"/>
                <a:cs typeface="Times New Roman" panose="02020603050405020304" pitchFamily="18" charset="0"/>
              </a:rPr>
              <a:t>Emlak vergisi ödeme</a:t>
            </a:r>
            <a:endParaRPr lang="tr-TR" sz="1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b="1" dirty="0" smtClean="0">
                <a:latin typeface="Times New Roman" panose="02020603050405020304" pitchFamily="18" charset="0"/>
                <a:cs typeface="Times New Roman" panose="02020603050405020304" pitchFamily="18" charset="0"/>
              </a:rPr>
              <a:t>IV</a:t>
            </a:r>
            <a:r>
              <a:rPr lang="tr-TR" sz="1600" b="1" dirty="0">
                <a:latin typeface="Times New Roman" panose="02020603050405020304" pitchFamily="18" charset="0"/>
                <a:cs typeface="Times New Roman" panose="02020603050405020304" pitchFamily="18" charset="0"/>
              </a:rPr>
              <a:t>. Ticaret Siciline Karşı Sorumlulukları</a:t>
            </a:r>
            <a:r>
              <a:rPr lang="tr-TR" sz="1600"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Ticaret sicili, ticari işletme ile ilgili ilişkilerin, tacirin ve üçüncü kişilerin çıkarları yönünden açıklanmasına hizmet eden resmi bir kuruluştur.</a:t>
            </a:r>
          </a:p>
          <a:p>
            <a:pPr marL="0" indent="0" algn="just">
              <a:lnSpc>
                <a:spcPct val="100000"/>
              </a:lnSpc>
              <a:spcBef>
                <a:spcPts val="0"/>
              </a:spcBef>
              <a:buNone/>
            </a:pPr>
            <a:r>
              <a:rPr lang="tr-TR" sz="1600" dirty="0" smtClean="0">
                <a:latin typeface="Times New Roman" panose="02020603050405020304" pitchFamily="18" charset="0"/>
                <a:cs typeface="Times New Roman" panose="02020603050405020304" pitchFamily="18" charset="0"/>
              </a:rPr>
              <a:t>Her </a:t>
            </a:r>
            <a:r>
              <a:rPr lang="tr-TR" sz="1600" dirty="0">
                <a:latin typeface="Times New Roman" panose="02020603050405020304" pitchFamily="18" charset="0"/>
                <a:cs typeface="Times New Roman" panose="02020603050405020304" pitchFamily="18" charset="0"/>
              </a:rPr>
              <a:t>tacir, ticarî işletmesini ve işletme ile ilgili hususları ticaret siciline kaydettirmek zorundadır. Tescil edilen bilgiler </a:t>
            </a:r>
            <a:r>
              <a:rPr lang="tr-TR" sz="1600" i="1" dirty="0">
                <a:latin typeface="Times New Roman" panose="02020603050405020304" pitchFamily="18" charset="0"/>
                <a:cs typeface="Times New Roman" panose="02020603050405020304" pitchFamily="18" charset="0"/>
              </a:rPr>
              <a:t>“Türkiye Ticaret Sicili” </a:t>
            </a:r>
            <a:r>
              <a:rPr lang="tr-TR" sz="1600" dirty="0">
                <a:latin typeface="Times New Roman" panose="02020603050405020304" pitchFamily="18" charset="0"/>
                <a:cs typeface="Times New Roman" panose="02020603050405020304" pitchFamily="18" charset="0"/>
              </a:rPr>
              <a:t>gazetesi ile ilan edilmek zorundadır.</a:t>
            </a:r>
          </a:p>
          <a:p>
            <a:pPr marL="0" indent="0" algn="just">
              <a:lnSpc>
                <a:spcPct val="100000"/>
              </a:lnSpc>
              <a:spcBef>
                <a:spcPts val="0"/>
              </a:spcBef>
              <a:buNone/>
            </a:pPr>
            <a:r>
              <a:rPr lang="tr-TR" sz="1600" dirty="0" smtClean="0">
                <a:latin typeface="Times New Roman" panose="02020603050405020304" pitchFamily="18" charset="0"/>
                <a:cs typeface="Times New Roman" panose="02020603050405020304" pitchFamily="18" charset="0"/>
              </a:rPr>
              <a:t>Tacir </a:t>
            </a:r>
            <a:r>
              <a:rPr lang="tr-TR" sz="1600" dirty="0">
                <a:latin typeface="Times New Roman" panose="02020603050405020304" pitchFamily="18" charset="0"/>
                <a:cs typeface="Times New Roman" panose="02020603050405020304" pitchFamily="18" charset="0"/>
              </a:rPr>
              <a:t>ticarî işletmeyi açmadan önce ticaret siciline başvurmak zorundadır.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10</a:t>
            </a:fld>
            <a:endParaRPr lang="tr-TR" dirty="0">
              <a:solidFill>
                <a:prstClr val="black"/>
              </a:solidFill>
            </a:endParaRPr>
          </a:p>
        </p:txBody>
      </p:sp>
    </p:spTree>
    <p:extLst>
      <p:ext uri="{BB962C8B-B14F-4D97-AF65-F5344CB8AC3E}">
        <p14:creationId xmlns:p14="http://schemas.microsoft.com/office/powerpoint/2010/main" val="3208707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80901" y="508926"/>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575412" y="1792522"/>
            <a:ext cx="9779759" cy="3604125"/>
          </a:xfrm>
        </p:spPr>
        <p:txBody>
          <a:bodyPr/>
          <a:lstStyle/>
          <a:p>
            <a:pPr marL="0" indent="0">
              <a:buNone/>
            </a:pPr>
            <a:r>
              <a:rPr lang="tr-TR" sz="1200" b="1" i="1" dirty="0">
                <a:latin typeface="Times New Roman" panose="02020603050405020304" pitchFamily="18" charset="0"/>
                <a:cs typeface="Times New Roman" panose="02020603050405020304" pitchFamily="18" charset="0"/>
              </a:rPr>
              <a:t>g) Beyanname Tasdiki </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Vergi beyannamelerinin 3568 sayılı kanuna göre yetki almış SM ve </a:t>
            </a:r>
            <a:r>
              <a:rPr lang="tr-TR" sz="1600" dirty="0" err="1">
                <a:latin typeface="Times New Roman" panose="02020603050405020304" pitchFamily="18" charset="0"/>
                <a:cs typeface="Times New Roman" panose="02020603050405020304" pitchFamily="18" charset="0"/>
              </a:rPr>
              <a:t>SMMM’lerce</a:t>
            </a:r>
            <a:r>
              <a:rPr lang="tr-TR" sz="1600" dirty="0">
                <a:latin typeface="Times New Roman" panose="02020603050405020304" pitchFamily="18" charset="0"/>
                <a:cs typeface="Times New Roman" panose="02020603050405020304" pitchFamily="18" charset="0"/>
              </a:rPr>
              <a:t> imzalanmasına ilişkin esaslar 4-5-6 Seri </a:t>
            </a:r>
            <a:r>
              <a:rPr lang="tr-TR" sz="1600" dirty="0" err="1">
                <a:latin typeface="Times New Roman" panose="02020603050405020304" pitchFamily="18" charset="0"/>
                <a:cs typeface="Times New Roman" panose="02020603050405020304" pitchFamily="18" charset="0"/>
              </a:rPr>
              <a:t>No’lu</a:t>
            </a:r>
            <a:r>
              <a:rPr lang="tr-TR" sz="1600" dirty="0">
                <a:latin typeface="Times New Roman" panose="02020603050405020304" pitchFamily="18" charset="0"/>
                <a:cs typeface="Times New Roman" panose="02020603050405020304" pitchFamily="18" charset="0"/>
              </a:rPr>
              <a:t> Vergi Beyannamelerinin Serbest Muhasebeci ve Serbest Muhasebeci Mali Müşavirlerce İmzalanması Hakkında Genel Tebliğ ile 37 Seri </a:t>
            </a:r>
            <a:r>
              <a:rPr lang="tr-TR" sz="1600" dirty="0" err="1">
                <a:latin typeface="Times New Roman" panose="02020603050405020304" pitchFamily="18" charset="0"/>
                <a:cs typeface="Times New Roman" panose="02020603050405020304" pitchFamily="18" charset="0"/>
              </a:rPr>
              <a:t>No’lu</a:t>
            </a:r>
            <a:r>
              <a:rPr lang="tr-TR" sz="1600" dirty="0">
                <a:latin typeface="Times New Roman" panose="02020603050405020304" pitchFamily="18" charset="0"/>
                <a:cs typeface="Times New Roman" panose="02020603050405020304" pitchFamily="18" charset="0"/>
              </a:rPr>
              <a:t> SM, SMMM ve YMM Kanunu Genel Tebliği’nde açıklanmıştır.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Beyannamelerini İmzalatmak Zorunda Olan Mükellefler;</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-Kurumlar Vergisi Mükellefleri,</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-Gerçek Usulde Vergilendirilen Gelir Vergisi Mükellefleri</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Tree>
    <p:extLst>
      <p:ext uri="{BB962C8B-B14F-4D97-AF65-F5344CB8AC3E}">
        <p14:creationId xmlns:p14="http://schemas.microsoft.com/office/powerpoint/2010/main" val="2252701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22878" y="55727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63547" y="1773716"/>
            <a:ext cx="9691624" cy="4679620"/>
          </a:xfrm>
        </p:spPr>
        <p:txBody>
          <a:bodyPr>
            <a:noAutofit/>
          </a:bodyPr>
          <a:lstStyle/>
          <a:p>
            <a:pPr algn="just">
              <a:lnSpc>
                <a:spcPct val="150000"/>
              </a:lnSpc>
              <a:spcBef>
                <a:spcPts val="0"/>
              </a:spcBef>
              <a:buFont typeface="Wingdings" panose="05000000000000000000" pitchFamily="2" charset="2"/>
              <a:buChar char="ü"/>
            </a:pPr>
            <a:r>
              <a:rPr lang="tr-TR" sz="1100" dirty="0">
                <a:latin typeface="Times New Roman" panose="02020603050405020304" pitchFamily="18" charset="0"/>
                <a:cs typeface="Times New Roman" panose="02020603050405020304" pitchFamily="18" charset="0"/>
              </a:rPr>
              <a:t>Beyannamelerini imzalatmak zorunda olan mükellefler, </a:t>
            </a:r>
            <a:r>
              <a:rPr lang="tr-TR" sz="1100" b="1" dirty="0">
                <a:latin typeface="Times New Roman" panose="02020603050405020304" pitchFamily="18" charset="0"/>
                <a:cs typeface="Times New Roman" panose="02020603050405020304" pitchFamily="18" charset="0"/>
              </a:rPr>
              <a:t>2019</a:t>
            </a:r>
            <a:r>
              <a:rPr lang="tr-TR" sz="1100" dirty="0">
                <a:latin typeface="Times New Roman" panose="02020603050405020304" pitchFamily="18" charset="0"/>
                <a:cs typeface="Times New Roman" panose="02020603050405020304" pitchFamily="18" charset="0"/>
              </a:rPr>
              <a:t> yılına ait gelir veya kurumlar vergisi beyannamelerini, muhtasar beyannamelerini ve KDV beyannamelerini bir SM veya </a:t>
            </a:r>
            <a:r>
              <a:rPr lang="tr-TR" sz="1100" dirty="0" err="1">
                <a:latin typeface="Times New Roman" panose="02020603050405020304" pitchFamily="18" charset="0"/>
                <a:cs typeface="Times New Roman" panose="02020603050405020304" pitchFamily="18" charset="0"/>
              </a:rPr>
              <a:t>SMMM’ye</a:t>
            </a:r>
            <a:r>
              <a:rPr lang="tr-TR" sz="1100" dirty="0">
                <a:latin typeface="Times New Roman" panose="02020603050405020304" pitchFamily="18" charset="0"/>
                <a:cs typeface="Times New Roman" panose="02020603050405020304" pitchFamily="18" charset="0"/>
              </a:rPr>
              <a:t> imzalatmak zorundadırlar.</a:t>
            </a:r>
          </a:p>
          <a:p>
            <a:pPr algn="just">
              <a:lnSpc>
                <a:spcPct val="150000"/>
              </a:lnSpc>
              <a:spcBef>
                <a:spcPts val="0"/>
              </a:spcBef>
              <a:buFont typeface="Wingdings" panose="05000000000000000000" pitchFamily="2" charset="2"/>
              <a:buChar char="ü"/>
            </a:pPr>
            <a:endParaRPr lang="tr-TR" sz="11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tr-TR" sz="1100" dirty="0">
                <a:latin typeface="Times New Roman" panose="02020603050405020304" pitchFamily="18" charset="0"/>
                <a:cs typeface="Times New Roman" panose="02020603050405020304" pitchFamily="18" charset="0"/>
              </a:rPr>
              <a:t>Bu hadlerden herhangi birini aşanlar beyanname imzalatmak zorunda değildirler. Ancak, bu mükellefler isterlerse YMM’lere tam tasdik yaptırabilirler.</a:t>
            </a:r>
          </a:p>
          <a:p>
            <a:pPr algn="just">
              <a:lnSpc>
                <a:spcPct val="150000"/>
              </a:lnSpc>
              <a:spcBef>
                <a:spcPts val="0"/>
              </a:spcBef>
              <a:buFont typeface="Wingdings" panose="05000000000000000000" pitchFamily="2" charset="2"/>
              <a:buChar char="ü"/>
            </a:pPr>
            <a:endParaRPr lang="tr-TR" sz="11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tr-TR" sz="1100" dirty="0">
                <a:latin typeface="Times New Roman" panose="02020603050405020304" pitchFamily="18" charset="0"/>
                <a:cs typeface="Times New Roman" panose="02020603050405020304" pitchFamily="18" charset="0"/>
              </a:rPr>
              <a:t>Beyannamelerini SM veya </a:t>
            </a:r>
            <a:r>
              <a:rPr lang="tr-TR" sz="1100" dirty="0" err="1">
                <a:latin typeface="Times New Roman" panose="02020603050405020304" pitchFamily="18" charset="0"/>
                <a:cs typeface="Times New Roman" panose="02020603050405020304" pitchFamily="18" charset="0"/>
              </a:rPr>
              <a:t>SMMM’lere</a:t>
            </a:r>
            <a:r>
              <a:rPr lang="tr-TR" sz="1100" dirty="0">
                <a:latin typeface="Times New Roman" panose="02020603050405020304" pitchFamily="18" charset="0"/>
                <a:cs typeface="Times New Roman" panose="02020603050405020304" pitchFamily="18" charset="0"/>
              </a:rPr>
              <a:t> imzalatmak zorunda olanlar bir YMM ile tam tasdik sözleşmesi imzalayarak kendileri beyannamelerini vergi dairesinden şifre alarak verebilirler.</a:t>
            </a:r>
          </a:p>
          <a:p>
            <a:pPr marL="0" indent="0" algn="just">
              <a:lnSpc>
                <a:spcPct val="150000"/>
              </a:lnSpc>
              <a:spcBef>
                <a:spcPts val="0"/>
              </a:spcBef>
              <a:buNone/>
            </a:pPr>
            <a:endParaRPr lang="tr-TR" sz="11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tr-TR" sz="1100" b="1" dirty="0">
                <a:latin typeface="Times New Roman" panose="02020603050405020304" pitchFamily="18" charset="0"/>
                <a:cs typeface="Times New Roman" panose="02020603050405020304" pitchFamily="18" charset="0"/>
              </a:rPr>
              <a:t>2020 Yılında Beyannamelerini İmzalatma Kapsamındaki Mükelleflerin </a:t>
            </a:r>
          </a:p>
          <a:p>
            <a:pPr marL="0" indent="0" algn="ctr">
              <a:lnSpc>
                <a:spcPct val="150000"/>
              </a:lnSpc>
              <a:spcBef>
                <a:spcPts val="0"/>
              </a:spcBef>
              <a:buNone/>
            </a:pPr>
            <a:r>
              <a:rPr lang="tr-TR" sz="1100" b="1" dirty="0">
                <a:latin typeface="Times New Roman" panose="02020603050405020304" pitchFamily="18" charset="0"/>
                <a:cs typeface="Times New Roman" panose="02020603050405020304" pitchFamily="18" charset="0"/>
              </a:rPr>
              <a:t>2019 Bilgileri</a:t>
            </a:r>
          </a:p>
          <a:p>
            <a:pPr marL="0" indent="0" algn="ctr">
              <a:lnSpc>
                <a:spcPct val="150000"/>
              </a:lnSpc>
              <a:spcBef>
                <a:spcPts val="0"/>
              </a:spcBef>
              <a:buNone/>
            </a:pPr>
            <a:r>
              <a:rPr lang="tr-TR" sz="1100" b="1" dirty="0">
                <a:latin typeface="Times New Roman" panose="02020603050405020304" pitchFamily="18" charset="0"/>
                <a:cs typeface="Times New Roman" panose="02020603050405020304" pitchFamily="18" charset="0"/>
              </a:rPr>
              <a:t>Aktif Toplamı		 12.151.000.-TL</a:t>
            </a:r>
          </a:p>
          <a:p>
            <a:pPr marL="0" indent="0" algn="ctr">
              <a:lnSpc>
                <a:spcPct val="150000"/>
              </a:lnSpc>
              <a:spcBef>
                <a:spcPts val="0"/>
              </a:spcBef>
              <a:buNone/>
            </a:pPr>
            <a:r>
              <a:rPr lang="tr-TR" sz="1100" b="1" dirty="0">
                <a:latin typeface="Times New Roman" panose="02020603050405020304" pitchFamily="18" charset="0"/>
                <a:cs typeface="Times New Roman" panose="02020603050405020304" pitchFamily="18" charset="0"/>
              </a:rPr>
              <a:t>Net Satışlar Toplamı	24.295.000.-TL</a:t>
            </a:r>
          </a:p>
          <a:p>
            <a:pPr marL="0" indent="0" algn="just">
              <a:lnSpc>
                <a:spcPct val="150000"/>
              </a:lnSpc>
              <a:spcBef>
                <a:spcPts val="0"/>
              </a:spcBef>
              <a:buNone/>
            </a:pPr>
            <a:endParaRPr lang="tr-TR" sz="11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tr-TR" sz="1100" i="1" dirty="0">
                <a:latin typeface="Times New Roman" panose="02020603050405020304" pitchFamily="18" charset="0"/>
                <a:cs typeface="Times New Roman" panose="02020603050405020304" pitchFamily="18" charset="0"/>
              </a:rPr>
              <a:t>37 ve 41 Sıra No.lu SMMM ve YMM Kanunu Genel Tebliğine göre yukarıda 2019 yılı yeniden değerleme oranları </a:t>
            </a:r>
            <a:r>
              <a:rPr lang="tr-TR" sz="1100" b="1" i="1" dirty="0">
                <a:latin typeface="Times New Roman" panose="02020603050405020304" pitchFamily="18" charset="0"/>
                <a:cs typeface="Times New Roman" panose="02020603050405020304" pitchFamily="18" charset="0"/>
              </a:rPr>
              <a:t>(</a:t>
            </a:r>
            <a:r>
              <a:rPr lang="tr-TR" sz="1100" b="1" dirty="0"/>
              <a:t>% 22.58</a:t>
            </a:r>
            <a:r>
              <a:rPr lang="tr-TR" sz="1100" b="1" i="1" dirty="0">
                <a:latin typeface="Times New Roman" panose="02020603050405020304" pitchFamily="18" charset="0"/>
                <a:cs typeface="Times New Roman" panose="02020603050405020304" pitchFamily="18" charset="0"/>
              </a:rPr>
              <a:t>) </a:t>
            </a:r>
            <a:r>
              <a:rPr lang="tr-TR" sz="1100" i="1" dirty="0">
                <a:latin typeface="Times New Roman" panose="02020603050405020304" pitchFamily="18" charset="0"/>
                <a:cs typeface="Times New Roman" panose="02020603050405020304" pitchFamily="18" charset="0"/>
              </a:rPr>
              <a:t>çerçevesinde belirlenen limitleri </a:t>
            </a:r>
            <a:r>
              <a:rPr lang="tr-TR" sz="1100" b="1" i="1" dirty="0">
                <a:latin typeface="Times New Roman" panose="02020603050405020304" pitchFamily="18" charset="0"/>
                <a:cs typeface="Times New Roman" panose="02020603050405020304" pitchFamily="18" charset="0"/>
              </a:rPr>
              <a:t>aşmayan</a:t>
            </a:r>
            <a:r>
              <a:rPr lang="tr-TR" sz="1100" i="1" dirty="0">
                <a:latin typeface="Times New Roman" panose="02020603050405020304" pitchFamily="18" charset="0"/>
                <a:cs typeface="Times New Roman" panose="02020603050405020304" pitchFamily="18" charset="0"/>
              </a:rPr>
              <a:t> mükelleflerin beyannamelerini meslek mensuplarına </a:t>
            </a:r>
            <a:r>
              <a:rPr lang="tr-TR" sz="1100" b="1" i="1" dirty="0">
                <a:latin typeface="Times New Roman" panose="02020603050405020304" pitchFamily="18" charset="0"/>
                <a:cs typeface="Times New Roman" panose="02020603050405020304" pitchFamily="18" charset="0"/>
              </a:rPr>
              <a:t>imzalatma zorunluluğu bulunmaktadır.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Tree>
    <p:extLst>
      <p:ext uri="{BB962C8B-B14F-4D97-AF65-F5344CB8AC3E}">
        <p14:creationId xmlns:p14="http://schemas.microsoft.com/office/powerpoint/2010/main" val="2210720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2027" y="404665"/>
            <a:ext cx="6464656" cy="430561"/>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30495" y="1844825"/>
            <a:ext cx="9724675" cy="4555975"/>
          </a:xfrm>
        </p:spPr>
        <p:txBody>
          <a:bodyPr>
            <a:normAutofit/>
          </a:bodyPr>
          <a:lstStyle/>
          <a:p>
            <a:pPr marL="0" indent="0" algn="just">
              <a:buNone/>
            </a:pPr>
            <a:r>
              <a:rPr lang="tr-TR" sz="1200" dirty="0">
                <a:latin typeface="Times New Roman" panose="02020603050405020304" pitchFamily="18" charset="0"/>
                <a:cs typeface="Times New Roman" panose="02020603050405020304" pitchFamily="18" charset="0"/>
              </a:rPr>
              <a:t>Beyannamelerini İmzalatmak Zorunda Olmayan Mükellefler;</a:t>
            </a:r>
          </a:p>
          <a:p>
            <a:pPr marL="0" indent="0" algn="just">
              <a:lnSpc>
                <a:spcPct val="100000"/>
              </a:lnSpc>
              <a:spcBef>
                <a:spcPts val="0"/>
              </a:spcBef>
              <a:buNone/>
            </a:pPr>
            <a:endParaRPr lang="tr-TR" sz="1200" b="1"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200" b="1" dirty="0">
                <a:latin typeface="Times New Roman" panose="02020603050405020304" pitchFamily="18" charset="0"/>
                <a:cs typeface="Times New Roman" panose="02020603050405020304" pitchFamily="18" charset="0"/>
              </a:rPr>
              <a:t>2020 Yılında </a:t>
            </a:r>
          </a:p>
          <a:p>
            <a:pPr marL="0" indent="0" algn="just">
              <a:lnSpc>
                <a:spcPct val="110000"/>
              </a:lnSpc>
              <a:spcBef>
                <a:spcPts val="0"/>
              </a:spcBef>
              <a:buNone/>
            </a:pPr>
            <a:r>
              <a:rPr lang="tr-TR" sz="1200" b="1" dirty="0">
                <a:latin typeface="Times New Roman" panose="02020603050405020304" pitchFamily="18" charset="0"/>
                <a:cs typeface="Times New Roman" panose="02020603050405020304" pitchFamily="18" charset="0"/>
              </a:rPr>
              <a:t>Beyannamelerini İmzalatma Kapsamı Dışındaki Mükellef Bilgileri</a:t>
            </a:r>
          </a:p>
          <a:p>
            <a:pPr marL="0" indent="0" algn="just">
              <a:lnSpc>
                <a:spcPct val="110000"/>
              </a:lnSpc>
              <a:spcBef>
                <a:spcPts val="0"/>
              </a:spcBef>
              <a:buNone/>
            </a:pPr>
            <a:endParaRPr lang="tr-TR" sz="1200" b="1"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200" b="1" u="sng" dirty="0">
                <a:latin typeface="Times New Roman" panose="02020603050405020304" pitchFamily="18" charset="0"/>
                <a:cs typeface="Times New Roman" panose="02020603050405020304" pitchFamily="18" charset="0"/>
              </a:rPr>
              <a:t>II. Sınıf Tacirlerden</a:t>
            </a:r>
            <a:r>
              <a:rPr lang="tr-TR" sz="1200" b="1" dirty="0">
                <a:latin typeface="Times New Roman" panose="02020603050405020304" pitchFamily="18" charset="0"/>
                <a:cs typeface="Times New Roman" panose="02020603050405020304" pitchFamily="18" charset="0"/>
              </a:rPr>
              <a:t>;</a:t>
            </a:r>
          </a:p>
          <a:p>
            <a:pPr marL="0" indent="0" algn="just">
              <a:lnSpc>
                <a:spcPct val="110000"/>
              </a:lnSpc>
              <a:spcBef>
                <a:spcPts val="0"/>
              </a:spcBef>
              <a:buNone/>
            </a:pPr>
            <a:endParaRPr lang="tr-TR" sz="12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200" dirty="0">
                <a:latin typeface="Times New Roman" panose="02020603050405020304" pitchFamily="18" charset="0"/>
                <a:cs typeface="Times New Roman" panose="02020603050405020304" pitchFamily="18" charset="0"/>
              </a:rPr>
              <a:t>Alım satım veya imalat faaliyetinde bulunanlardan bir önceki yıl satış tutarları </a:t>
            </a:r>
            <a:r>
              <a:rPr lang="tr-TR" sz="1200" b="1" dirty="0">
                <a:latin typeface="Times New Roman" panose="02020603050405020304" pitchFamily="18" charset="0"/>
                <a:cs typeface="Times New Roman" panose="02020603050405020304" pitchFamily="18" charset="0"/>
              </a:rPr>
              <a:t>407.000.-TL</a:t>
            </a:r>
          </a:p>
          <a:p>
            <a:pPr marL="0" indent="0" algn="just">
              <a:lnSpc>
                <a:spcPct val="110000"/>
              </a:lnSpc>
              <a:spcBef>
                <a:spcPts val="0"/>
              </a:spcBef>
              <a:buNone/>
            </a:pPr>
            <a:r>
              <a:rPr lang="tr-TR" sz="1200" dirty="0">
                <a:latin typeface="Times New Roman" panose="02020603050405020304" pitchFamily="18" charset="0"/>
                <a:cs typeface="Times New Roman" panose="02020603050405020304" pitchFamily="18" charset="0"/>
              </a:rPr>
              <a:t>Yukarıda yazılan işlerin dışında işlerle uğraşanlardan bir önceki yıl gayri safi iş hasılatı tutarı </a:t>
            </a:r>
            <a:r>
              <a:rPr lang="tr-TR" sz="1200" b="1" dirty="0">
                <a:latin typeface="Times New Roman" panose="02020603050405020304" pitchFamily="18" charset="0"/>
                <a:cs typeface="Times New Roman" panose="02020603050405020304" pitchFamily="18" charset="0"/>
              </a:rPr>
              <a:t>203.000.-TL</a:t>
            </a:r>
          </a:p>
          <a:p>
            <a:pPr marL="0" indent="0" algn="just">
              <a:lnSpc>
                <a:spcPct val="110000"/>
              </a:lnSpc>
              <a:spcBef>
                <a:spcPts val="0"/>
              </a:spcBef>
              <a:buNone/>
            </a:pPr>
            <a:r>
              <a:rPr lang="tr-TR" sz="1200" dirty="0">
                <a:latin typeface="Times New Roman" panose="02020603050405020304" pitchFamily="18" charset="0"/>
                <a:cs typeface="Times New Roman" panose="02020603050405020304" pitchFamily="18" charset="0"/>
              </a:rPr>
              <a:t>Zirai kazancı işletme hesabı esasına göre tespit edilen çiftçilerden bir önceki yıl hasılat tutarı </a:t>
            </a:r>
            <a:r>
              <a:rPr lang="tr-TR" sz="1200" b="1" dirty="0">
                <a:latin typeface="Times New Roman" panose="02020603050405020304" pitchFamily="18" charset="0"/>
                <a:cs typeface="Times New Roman" panose="02020603050405020304" pitchFamily="18" charset="0"/>
              </a:rPr>
              <a:t>407.000.-TL</a:t>
            </a:r>
          </a:p>
          <a:p>
            <a:pPr marL="0" indent="0" algn="just">
              <a:lnSpc>
                <a:spcPct val="110000"/>
              </a:lnSpc>
              <a:spcBef>
                <a:spcPts val="0"/>
              </a:spcBef>
              <a:buNone/>
            </a:pPr>
            <a:r>
              <a:rPr lang="tr-TR" sz="1200" dirty="0">
                <a:latin typeface="Times New Roman" panose="02020603050405020304" pitchFamily="18" charset="0"/>
                <a:cs typeface="Times New Roman" panose="02020603050405020304" pitchFamily="18" charset="0"/>
              </a:rPr>
              <a:t>Serbest meslek faaliyeti ile uğraşanların bir önceki yıl hasılatı  </a:t>
            </a:r>
            <a:r>
              <a:rPr lang="tr-TR" sz="1200" b="1" dirty="0">
                <a:latin typeface="Times New Roman" panose="02020603050405020304" pitchFamily="18" charset="0"/>
                <a:cs typeface="Times New Roman" panose="02020603050405020304" pitchFamily="18" charset="0"/>
              </a:rPr>
              <a:t>283.000.-TL</a:t>
            </a:r>
          </a:p>
          <a:p>
            <a:pPr marL="0" indent="0" algn="just">
              <a:lnSpc>
                <a:spcPct val="110000"/>
              </a:lnSpc>
              <a:spcBef>
                <a:spcPts val="0"/>
              </a:spcBef>
              <a:buNone/>
            </a:pPr>
            <a:endParaRPr lang="tr-TR" sz="1200" b="1"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200" b="1" dirty="0">
                <a:latin typeface="Times New Roman" panose="02020603050405020304" pitchFamily="18" charset="0"/>
                <a:cs typeface="Times New Roman" panose="02020603050405020304" pitchFamily="18" charset="0"/>
              </a:rPr>
              <a:t>Bu mükelleflerin yukarıda belirtilen hadleri </a:t>
            </a:r>
            <a:r>
              <a:rPr lang="tr-TR" sz="1200" b="1" u="sng" dirty="0">
                <a:latin typeface="Times New Roman" panose="02020603050405020304" pitchFamily="18" charset="0"/>
                <a:cs typeface="Times New Roman" panose="02020603050405020304" pitchFamily="18" charset="0"/>
              </a:rPr>
              <a:t>aşmaları</a:t>
            </a:r>
            <a:r>
              <a:rPr lang="tr-TR" sz="1200" b="1" dirty="0">
                <a:latin typeface="Times New Roman" panose="02020603050405020304" pitchFamily="18" charset="0"/>
                <a:cs typeface="Times New Roman" panose="02020603050405020304" pitchFamily="18" charset="0"/>
              </a:rPr>
              <a:t> durumunda, beyannamelerini meslek mensuplarına </a:t>
            </a:r>
            <a:r>
              <a:rPr lang="tr-TR" sz="1200" b="1" u="sng" dirty="0">
                <a:latin typeface="Times New Roman" panose="02020603050405020304" pitchFamily="18" charset="0"/>
                <a:cs typeface="Times New Roman" panose="02020603050405020304" pitchFamily="18" charset="0"/>
              </a:rPr>
              <a:t>imzalatmaları</a:t>
            </a:r>
            <a:r>
              <a:rPr lang="tr-TR" sz="1200" b="1" dirty="0">
                <a:latin typeface="Times New Roman" panose="02020603050405020304" pitchFamily="18" charset="0"/>
                <a:cs typeface="Times New Roman" panose="02020603050405020304" pitchFamily="18" charset="0"/>
              </a:rPr>
              <a:t> gerekmektedir.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Tree>
    <p:extLst>
      <p:ext uri="{BB962C8B-B14F-4D97-AF65-F5344CB8AC3E}">
        <p14:creationId xmlns:p14="http://schemas.microsoft.com/office/powerpoint/2010/main" val="763789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04480" y="404664"/>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63548" y="1829946"/>
            <a:ext cx="9691624" cy="2956052"/>
          </a:xfrm>
        </p:spPr>
        <p:txBody>
          <a:bodyPr>
            <a:normAutofit/>
          </a:bodyPr>
          <a:lstStyle/>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İmza Kapsamındaki Beyannameler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-Kurumlar Vergisi Beyannamesi,</a:t>
            </a:r>
          </a:p>
          <a:p>
            <a:pPr algn="just">
              <a:lnSpc>
                <a:spcPct val="100000"/>
              </a:lnSpc>
              <a:spcBef>
                <a:spcPts val="0"/>
              </a:spcBef>
              <a:buFont typeface="Wingdings" panose="05000000000000000000" pitchFamily="2" charset="2"/>
              <a:buChar char="ü"/>
            </a:pPr>
            <a:endParaRPr lang="tr-TR" sz="20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-Gelir Vergisi Beyannamesi,</a:t>
            </a:r>
          </a:p>
          <a:p>
            <a:pPr algn="just">
              <a:lnSpc>
                <a:spcPct val="100000"/>
              </a:lnSpc>
              <a:spcBef>
                <a:spcPts val="0"/>
              </a:spcBef>
              <a:buFont typeface="Wingdings" panose="05000000000000000000" pitchFamily="2" charset="2"/>
              <a:buChar char="ü"/>
            </a:pPr>
            <a:endParaRPr lang="tr-TR" sz="20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-Katma Değer Vergisi Beyannamesi,</a:t>
            </a:r>
          </a:p>
          <a:p>
            <a:pPr algn="just">
              <a:lnSpc>
                <a:spcPct val="100000"/>
              </a:lnSpc>
              <a:spcBef>
                <a:spcPts val="0"/>
              </a:spcBef>
              <a:buFont typeface="Wingdings" panose="05000000000000000000" pitchFamily="2" charset="2"/>
              <a:buChar char="ü"/>
            </a:pPr>
            <a:endParaRPr lang="tr-TR" sz="20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-Muhtasar Beyanname.</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3086029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25129" y="260648"/>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52529" y="1772817"/>
            <a:ext cx="9702641" cy="3416128"/>
          </a:xfrm>
        </p:spPr>
        <p:txBody>
          <a:bodyPr>
            <a:normAutofit/>
          </a:bodyPr>
          <a:lstStyle/>
          <a:p>
            <a:pPr marL="0" indent="0">
              <a:buNone/>
            </a:pPr>
            <a:r>
              <a:rPr lang="tr-TR" sz="1400" b="1" i="1" dirty="0">
                <a:latin typeface="Times New Roman" panose="02020603050405020304" pitchFamily="18" charset="0"/>
                <a:cs typeface="Times New Roman" panose="02020603050405020304" pitchFamily="18" charset="0"/>
              </a:rPr>
              <a:t>h) Mali Tatil </a:t>
            </a:r>
          </a:p>
          <a:p>
            <a:pPr marL="0" indent="0" algn="just">
              <a:lnSpc>
                <a:spcPct val="100000"/>
              </a:lnSpc>
              <a:spcBef>
                <a:spcPts val="0"/>
              </a:spcBef>
              <a:buNone/>
            </a:pPr>
            <a:endParaRPr lang="tr-TR" sz="1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3568 Sayılı Kanun hükümlerine göre faaliyette bulunan </a:t>
            </a:r>
            <a:r>
              <a:rPr lang="tr-TR" sz="1800" b="1" dirty="0">
                <a:latin typeface="Times New Roman" panose="02020603050405020304" pitchFamily="18" charset="0"/>
                <a:cs typeface="Times New Roman" panose="02020603050405020304" pitchFamily="18" charset="0"/>
              </a:rPr>
              <a:t>meslek mensuplarının</a:t>
            </a:r>
            <a:r>
              <a:rPr lang="tr-TR" sz="1800" dirty="0">
                <a:latin typeface="Times New Roman" panose="02020603050405020304" pitchFamily="18" charset="0"/>
                <a:cs typeface="Times New Roman" panose="02020603050405020304" pitchFamily="18" charset="0"/>
              </a:rPr>
              <a:t>,  01-20 Temmuz günleri arasında mer’i mevzuata göre yapmaları gereken bazı vergi ve sosyal güvenlik işlemlerini 20 Temmuz tarihinden sonraya erteleyerek </a:t>
            </a:r>
            <a:r>
              <a:rPr lang="tr-TR" sz="1800" b="1" dirty="0">
                <a:latin typeface="Times New Roman" panose="02020603050405020304" pitchFamily="18" charset="0"/>
                <a:cs typeface="Times New Roman" panose="02020603050405020304" pitchFamily="18" charset="0"/>
              </a:rPr>
              <a:t>meslek mensupları ve yükümlülere kolaylıklar</a:t>
            </a:r>
            <a:r>
              <a:rPr lang="tr-TR" sz="1800" dirty="0">
                <a:latin typeface="Times New Roman" panose="02020603050405020304" pitchFamily="18" charset="0"/>
                <a:cs typeface="Times New Roman" panose="02020603050405020304" pitchFamily="18" charset="0"/>
              </a:rPr>
              <a:t> getiren 5604 sayılı Mali Tatil İhdas Edilmesi Hakkında Kanun, 28.03.2007 tarihli ve 26476 sayılı Resmi Gazetede yayımlanarak aynı gün itibariyle yürürlüğe girmiştir.</a:t>
            </a:r>
          </a:p>
          <a:p>
            <a:pPr marL="0" indent="0" algn="just">
              <a:lnSpc>
                <a:spcPct val="100000"/>
              </a:lnSpc>
              <a:spcBef>
                <a:spcPts val="0"/>
              </a:spcBef>
              <a:buNone/>
            </a:pPr>
            <a:endParaRPr lang="tr-TR" sz="1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Yasanın 1’inci maddesine göre, her yıl Temmuz ayının 1’inden 20’sine kadar (yirmisi dahil) mali tatil uygulanmakta, Haziran ayının son gününün tatil günü olması halinde ise mali tatil, Temmuz ayının ilk iş gününü takip eden günden başlamaktadır.</a:t>
            </a:r>
          </a:p>
          <a:p>
            <a:pPr marL="0" indent="0">
              <a:buNone/>
            </a:pPr>
            <a:endParaRPr lang="tr-TR" sz="14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Tree>
    <p:extLst>
      <p:ext uri="{BB962C8B-B14F-4D97-AF65-F5344CB8AC3E}">
        <p14:creationId xmlns:p14="http://schemas.microsoft.com/office/powerpoint/2010/main" val="2962437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00953" y="260648"/>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41513" y="1817370"/>
            <a:ext cx="9628741" cy="3812249"/>
          </a:xfrm>
        </p:spPr>
        <p:txBody>
          <a:bodyPr>
            <a:normAutofit/>
          </a:bodyPr>
          <a:lstStyle/>
          <a:p>
            <a:pPr marL="0" indent="0">
              <a:lnSpc>
                <a:spcPct val="100000"/>
              </a:lnSpc>
              <a:spcBef>
                <a:spcPts val="0"/>
              </a:spcBef>
              <a:buNone/>
            </a:pPr>
            <a:r>
              <a:rPr lang="tr-TR" sz="1200" b="1" dirty="0">
                <a:latin typeface="Times New Roman" panose="02020603050405020304" pitchFamily="18" charset="0"/>
                <a:cs typeface="Times New Roman" panose="02020603050405020304" pitchFamily="18" charset="0"/>
              </a:rPr>
              <a:t>II- Sosyal Güvenlik Kurumu’na Karşı Sorumluluklar</a:t>
            </a:r>
          </a:p>
          <a:p>
            <a:pPr marL="0" indent="0">
              <a:lnSpc>
                <a:spcPct val="100000"/>
              </a:lnSpc>
              <a:spcBef>
                <a:spcPts val="0"/>
              </a:spcBef>
              <a:buNone/>
            </a:pPr>
            <a:endParaRPr lang="tr-TR" sz="1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tr-TR" sz="1200" b="1" dirty="0">
                <a:latin typeface="Times New Roman" panose="02020603050405020304" pitchFamily="18" charset="0"/>
                <a:cs typeface="Times New Roman" panose="02020603050405020304" pitchFamily="18" charset="0"/>
              </a:rPr>
              <a:t>İşverenin;</a:t>
            </a:r>
          </a:p>
          <a:p>
            <a:pPr marL="0" indent="0">
              <a:lnSpc>
                <a:spcPct val="100000"/>
              </a:lnSpc>
              <a:spcBef>
                <a:spcPts val="0"/>
              </a:spcBef>
              <a:buNone/>
            </a:pPr>
            <a:endParaRPr lang="tr-TR" sz="1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tr-TR" sz="1800" b="1" dirty="0">
                <a:latin typeface="Times New Roman" panose="02020603050405020304" pitchFamily="18" charset="0"/>
                <a:cs typeface="Times New Roman" panose="02020603050405020304" pitchFamily="18" charset="0"/>
              </a:rPr>
              <a:t>1. </a:t>
            </a:r>
            <a:r>
              <a:rPr lang="tr-TR" sz="1800" dirty="0">
                <a:latin typeface="Times New Roman" panose="02020603050405020304" pitchFamily="18" charset="0"/>
                <a:cs typeface="Times New Roman" panose="02020603050405020304" pitchFamily="18" charset="0"/>
              </a:rPr>
              <a:t>Sigortalı işe giriş bildirgesini gönderme yükümlülüğü,</a:t>
            </a:r>
          </a:p>
          <a:p>
            <a:pPr marL="0" indent="0">
              <a:lnSpc>
                <a:spcPct val="100000"/>
              </a:lnSpc>
              <a:spcBef>
                <a:spcPts val="0"/>
              </a:spcBef>
              <a:buNone/>
            </a:pPr>
            <a:r>
              <a:rPr lang="tr-TR" sz="1800" b="1" dirty="0">
                <a:latin typeface="Times New Roman" panose="02020603050405020304" pitchFamily="18" charset="0"/>
                <a:cs typeface="Times New Roman" panose="02020603050405020304" pitchFamily="18" charset="0"/>
              </a:rPr>
              <a:t>2. </a:t>
            </a:r>
            <a:r>
              <a:rPr lang="tr-TR" sz="1800" dirty="0">
                <a:latin typeface="Times New Roman" panose="02020603050405020304" pitchFamily="18" charset="0"/>
                <a:cs typeface="Times New Roman" panose="02020603050405020304" pitchFamily="18" charset="0"/>
              </a:rPr>
              <a:t>Sigortalı işten ayrılış bildirgesini gönderme yükümlülüğü,</a:t>
            </a:r>
          </a:p>
          <a:p>
            <a:pPr marL="0" indent="0">
              <a:lnSpc>
                <a:spcPct val="100000"/>
              </a:lnSpc>
              <a:spcBef>
                <a:spcPts val="0"/>
              </a:spcBef>
              <a:buNone/>
            </a:pPr>
            <a:r>
              <a:rPr lang="tr-TR" sz="1800" b="1" dirty="0">
                <a:latin typeface="Times New Roman" panose="02020603050405020304" pitchFamily="18" charset="0"/>
                <a:cs typeface="Times New Roman" panose="02020603050405020304" pitchFamily="18" charset="0"/>
              </a:rPr>
              <a:t>3. </a:t>
            </a:r>
            <a:r>
              <a:rPr lang="tr-TR" sz="1800" dirty="0">
                <a:latin typeface="Times New Roman" panose="02020603050405020304" pitchFamily="18" charset="0"/>
                <a:cs typeface="Times New Roman" panose="02020603050405020304" pitchFamily="18" charset="0"/>
              </a:rPr>
              <a:t>İşyerini bildirme yükümlülüğü,</a:t>
            </a:r>
          </a:p>
          <a:p>
            <a:pPr marL="0" indent="0">
              <a:lnSpc>
                <a:spcPct val="100000"/>
              </a:lnSpc>
              <a:spcBef>
                <a:spcPts val="0"/>
              </a:spcBef>
              <a:buNone/>
            </a:pPr>
            <a:r>
              <a:rPr lang="tr-TR" sz="1800" b="1" dirty="0">
                <a:latin typeface="Times New Roman" panose="02020603050405020304" pitchFamily="18" charset="0"/>
                <a:cs typeface="Times New Roman" panose="02020603050405020304" pitchFamily="18" charset="0"/>
              </a:rPr>
              <a:t>4. </a:t>
            </a:r>
            <a:r>
              <a:rPr lang="tr-TR" sz="1800" dirty="0">
                <a:latin typeface="Times New Roman" panose="02020603050405020304" pitchFamily="18" charset="0"/>
                <a:cs typeface="Times New Roman" panose="02020603050405020304" pitchFamily="18" charset="0"/>
              </a:rPr>
              <a:t>İş kazasını bildirme yükümlülüğü,</a:t>
            </a:r>
          </a:p>
          <a:p>
            <a:pPr marL="0" indent="0">
              <a:lnSpc>
                <a:spcPct val="100000"/>
              </a:lnSpc>
              <a:spcBef>
                <a:spcPts val="0"/>
              </a:spcBef>
              <a:buNone/>
            </a:pPr>
            <a:r>
              <a:rPr lang="tr-TR" sz="1800" b="1" dirty="0">
                <a:latin typeface="Times New Roman" panose="02020603050405020304" pitchFamily="18" charset="0"/>
                <a:cs typeface="Times New Roman" panose="02020603050405020304" pitchFamily="18" charset="0"/>
              </a:rPr>
              <a:t>5. </a:t>
            </a:r>
            <a:r>
              <a:rPr lang="tr-TR" sz="1800" dirty="0">
                <a:latin typeface="Times New Roman" panose="02020603050405020304" pitchFamily="18" charset="0"/>
                <a:cs typeface="Times New Roman" panose="02020603050405020304" pitchFamily="18" charset="0"/>
              </a:rPr>
              <a:t>Meslek hastalığını bildirme yükümlülüğü,</a:t>
            </a:r>
          </a:p>
          <a:p>
            <a:pPr marL="0" indent="0">
              <a:lnSpc>
                <a:spcPct val="100000"/>
              </a:lnSpc>
              <a:spcBef>
                <a:spcPts val="0"/>
              </a:spcBef>
              <a:buNone/>
            </a:pPr>
            <a:r>
              <a:rPr lang="tr-TR" sz="1800" b="1" dirty="0">
                <a:latin typeface="Times New Roman" panose="02020603050405020304" pitchFamily="18" charset="0"/>
                <a:cs typeface="Times New Roman" panose="02020603050405020304" pitchFamily="18" charset="0"/>
              </a:rPr>
              <a:t>6. </a:t>
            </a:r>
            <a:r>
              <a:rPr lang="tr-TR" sz="1800" dirty="0">
                <a:latin typeface="Times New Roman" panose="02020603050405020304" pitchFamily="18" charset="0"/>
                <a:cs typeface="Times New Roman" panose="02020603050405020304" pitchFamily="18" charset="0"/>
              </a:rPr>
              <a:t>Çalışılmadığına dair belge gönderme yükümlülüğü,</a:t>
            </a:r>
          </a:p>
          <a:p>
            <a:pPr marL="0" indent="0">
              <a:lnSpc>
                <a:spcPct val="100000"/>
              </a:lnSpc>
              <a:spcBef>
                <a:spcPts val="0"/>
              </a:spcBef>
              <a:buNone/>
            </a:pPr>
            <a:r>
              <a:rPr lang="tr-TR" sz="1800" b="1" dirty="0">
                <a:latin typeface="Times New Roman" panose="02020603050405020304" pitchFamily="18" charset="0"/>
                <a:cs typeface="Times New Roman" panose="02020603050405020304" pitchFamily="18" charset="0"/>
              </a:rPr>
              <a:t>7. </a:t>
            </a:r>
            <a:r>
              <a:rPr lang="tr-TR" sz="1800" dirty="0">
                <a:latin typeface="Times New Roman" panose="02020603050405020304" pitchFamily="18" charset="0"/>
                <a:cs typeface="Times New Roman" panose="02020603050405020304" pitchFamily="18" charset="0"/>
              </a:rPr>
              <a:t>İş kazası ve meslek hastalığını gönderme yükümlülüğü,</a:t>
            </a:r>
          </a:p>
          <a:p>
            <a:pPr marL="0" indent="0">
              <a:lnSpc>
                <a:spcPct val="100000"/>
              </a:lnSpc>
              <a:spcBef>
                <a:spcPts val="0"/>
              </a:spcBef>
              <a:buNone/>
            </a:pPr>
            <a:r>
              <a:rPr lang="tr-TR" sz="1800" b="1" dirty="0">
                <a:latin typeface="Times New Roman" panose="02020603050405020304" pitchFamily="18" charset="0"/>
                <a:cs typeface="Times New Roman" panose="02020603050405020304" pitchFamily="18" charset="0"/>
              </a:rPr>
              <a:t>8. </a:t>
            </a:r>
            <a:r>
              <a:rPr lang="tr-TR" sz="1800" dirty="0">
                <a:latin typeface="Times New Roman" panose="02020603050405020304" pitchFamily="18" charset="0"/>
                <a:cs typeface="Times New Roman" panose="02020603050405020304" pitchFamily="18" charset="0"/>
              </a:rPr>
              <a:t>Vazife malullüğünü bildirme yükümlülüğü,</a:t>
            </a:r>
          </a:p>
          <a:p>
            <a:pPr marL="0" indent="0">
              <a:lnSpc>
                <a:spcPct val="100000"/>
              </a:lnSpc>
              <a:spcBef>
                <a:spcPts val="0"/>
              </a:spcBef>
              <a:buNone/>
            </a:pPr>
            <a:r>
              <a:rPr lang="tr-TR" sz="1800" b="1" dirty="0">
                <a:latin typeface="Times New Roman" panose="02020603050405020304" pitchFamily="18" charset="0"/>
                <a:cs typeface="Times New Roman" panose="02020603050405020304" pitchFamily="18" charset="0"/>
              </a:rPr>
              <a:t>9. </a:t>
            </a:r>
            <a:r>
              <a:rPr lang="tr-TR" sz="1800" dirty="0">
                <a:latin typeface="Times New Roman" panose="02020603050405020304" pitchFamily="18" charset="0"/>
                <a:cs typeface="Times New Roman" panose="02020603050405020304" pitchFamily="18" charset="0"/>
              </a:rPr>
              <a:t>Fiili hizmet süresini bildirme yükümlülüğü,</a:t>
            </a:r>
          </a:p>
          <a:p>
            <a:pPr marL="0" indent="0">
              <a:lnSpc>
                <a:spcPct val="100000"/>
              </a:lnSpc>
              <a:spcBef>
                <a:spcPts val="0"/>
              </a:spcBef>
              <a:buNone/>
            </a:pPr>
            <a:r>
              <a:rPr lang="tr-TR" sz="1800" b="1" dirty="0">
                <a:latin typeface="Times New Roman" panose="02020603050405020304" pitchFamily="18" charset="0"/>
                <a:cs typeface="Times New Roman" panose="02020603050405020304" pitchFamily="18" charset="0"/>
              </a:rPr>
              <a:t>10. </a:t>
            </a:r>
            <a:r>
              <a:rPr lang="tr-TR" sz="1800" dirty="0">
                <a:latin typeface="Times New Roman" panose="02020603050405020304" pitchFamily="18" charset="0"/>
                <a:cs typeface="Times New Roman" panose="02020603050405020304" pitchFamily="18" charset="0"/>
              </a:rPr>
              <a:t>İtibari hizmet süresini bildirme yükümlülüğü,</a:t>
            </a:r>
          </a:p>
          <a:p>
            <a:pPr marL="0" indent="0">
              <a:lnSpc>
                <a:spcPct val="100000"/>
              </a:lnSpc>
              <a:spcBef>
                <a:spcPts val="0"/>
              </a:spcBef>
              <a:buNone/>
            </a:pPr>
            <a:endParaRPr lang="tr-TR" sz="1800" dirty="0"/>
          </a:p>
          <a:p>
            <a:pPr marL="0" indent="0">
              <a:buNone/>
            </a:pPr>
            <a:endParaRPr lang="tr-TR" sz="18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Tree>
    <p:extLst>
      <p:ext uri="{BB962C8B-B14F-4D97-AF65-F5344CB8AC3E}">
        <p14:creationId xmlns:p14="http://schemas.microsoft.com/office/powerpoint/2010/main" val="1981756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64969" y="404664"/>
            <a:ext cx="6907494"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41513" y="1981205"/>
            <a:ext cx="9713658" cy="3384010"/>
          </a:xfrm>
        </p:spPr>
        <p:txBody>
          <a:bodyPr/>
          <a:lstStyle/>
          <a:p>
            <a:pPr marL="0" indent="0" algn="just">
              <a:lnSpc>
                <a:spcPct val="100000"/>
              </a:lnSpc>
              <a:spcBef>
                <a:spcPts val="0"/>
              </a:spcBef>
              <a:buNone/>
            </a:pPr>
            <a:r>
              <a:rPr lang="tr-TR" sz="1200" b="1" dirty="0">
                <a:latin typeface="Times New Roman" panose="02020603050405020304" pitchFamily="18" charset="0"/>
                <a:cs typeface="Times New Roman" panose="02020603050405020304" pitchFamily="18" charset="0"/>
              </a:rPr>
              <a:t>II- Sosyal Güvenlik Kurumu’na Karşı Sorumlulukları</a:t>
            </a:r>
          </a:p>
          <a:p>
            <a:pPr marL="0" indent="0" algn="just">
              <a:lnSpc>
                <a:spcPct val="100000"/>
              </a:lnSpc>
              <a:spcBef>
                <a:spcPts val="0"/>
              </a:spcBef>
              <a:buNone/>
            </a:pPr>
            <a:endParaRPr lang="tr-TR" sz="1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200" b="1" dirty="0">
                <a:latin typeface="Times New Roman" panose="02020603050405020304" pitchFamily="18" charset="0"/>
                <a:cs typeface="Times New Roman" panose="02020603050405020304" pitchFamily="18" charset="0"/>
              </a:rPr>
              <a:t>İşverenin;</a:t>
            </a:r>
          </a:p>
          <a:p>
            <a:pPr marL="0" indent="0" algn="just">
              <a:lnSpc>
                <a:spcPct val="100000"/>
              </a:lnSpc>
              <a:spcBef>
                <a:spcPts val="0"/>
              </a:spcBef>
              <a:buNone/>
            </a:pPr>
            <a:endParaRPr lang="tr-TR" sz="1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11.</a:t>
            </a:r>
            <a:r>
              <a:rPr lang="tr-TR" sz="1600" dirty="0">
                <a:latin typeface="Times New Roman" panose="02020603050405020304" pitchFamily="18" charset="0"/>
                <a:cs typeface="Times New Roman" panose="02020603050405020304" pitchFamily="18" charset="0"/>
              </a:rPr>
              <a:t> Doğru prime esas kazanç bildirme yükümlülüğü,</a:t>
            </a: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12. </a:t>
            </a:r>
            <a:r>
              <a:rPr lang="tr-TR" sz="1600" dirty="0">
                <a:latin typeface="Times New Roman" panose="02020603050405020304" pitchFamily="18" charset="0"/>
                <a:cs typeface="Times New Roman" panose="02020603050405020304" pitchFamily="18" charset="0"/>
              </a:rPr>
              <a:t>Aylık prim ve hizmet belgesini gönderme yükümlülüğü,</a:t>
            </a: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13. </a:t>
            </a:r>
            <a:r>
              <a:rPr lang="tr-TR" sz="1600" dirty="0">
                <a:latin typeface="Times New Roman" panose="02020603050405020304" pitchFamily="18" charset="0"/>
                <a:cs typeface="Times New Roman" panose="02020603050405020304" pitchFamily="18" charset="0"/>
              </a:rPr>
              <a:t>Sosyal güvenlik prim borçlarını ödeme yükümlülüğü, </a:t>
            </a: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14. </a:t>
            </a:r>
            <a:r>
              <a:rPr lang="tr-TR" sz="1600" dirty="0">
                <a:latin typeface="Times New Roman" panose="02020603050405020304" pitchFamily="18" charset="0"/>
                <a:cs typeface="Times New Roman" panose="02020603050405020304" pitchFamily="18" charset="0"/>
              </a:rPr>
              <a:t>Bilgi ve belgeleri ibraz etme yükümlülüğü,</a:t>
            </a: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15. </a:t>
            </a:r>
            <a:r>
              <a:rPr lang="tr-TR" sz="1600" dirty="0">
                <a:latin typeface="Times New Roman" panose="02020603050405020304" pitchFamily="18" charset="0"/>
                <a:cs typeface="Times New Roman" panose="02020603050405020304" pitchFamily="18" charset="0"/>
              </a:rPr>
              <a:t>Ücret tediye bordrosunu düzenleme yükümlülüğü,</a:t>
            </a: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16. </a:t>
            </a:r>
            <a:r>
              <a:rPr lang="tr-TR" sz="1600" dirty="0">
                <a:latin typeface="Times New Roman" panose="02020603050405020304" pitchFamily="18" charset="0"/>
                <a:cs typeface="Times New Roman" panose="02020603050405020304" pitchFamily="18" charset="0"/>
              </a:rPr>
              <a:t>Tehlike sınıf ve derecesindeki değişiklikleri bildirme yükümlülüğü,</a:t>
            </a: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17. </a:t>
            </a:r>
            <a:r>
              <a:rPr lang="tr-TR" sz="1600" dirty="0">
                <a:latin typeface="Times New Roman" panose="02020603050405020304" pitchFamily="18" charset="0"/>
                <a:cs typeface="Times New Roman" panose="02020603050405020304" pitchFamily="18" charset="0"/>
              </a:rPr>
              <a:t>İhale konusu işlerde ve özel bina inşaatı işyerlerine ilişkin asgari işçilik bildirim yükümlülüğü,</a:t>
            </a: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18. </a:t>
            </a:r>
            <a:r>
              <a:rPr lang="tr-TR" sz="1600" dirty="0">
                <a:latin typeface="Times New Roman" panose="02020603050405020304" pitchFamily="18" charset="0"/>
                <a:cs typeface="Times New Roman" panose="02020603050405020304" pitchFamily="18" charset="0"/>
              </a:rPr>
              <a:t>Uzlaşma kapsamındaki yükümlülüğü,</a:t>
            </a: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19. </a:t>
            </a:r>
            <a:r>
              <a:rPr lang="tr-TR" sz="1600" dirty="0">
                <a:latin typeface="Times New Roman" panose="02020603050405020304" pitchFamily="18" charset="0"/>
                <a:cs typeface="Times New Roman" panose="02020603050405020304" pitchFamily="18" charset="0"/>
              </a:rPr>
              <a:t>Yersiz ödemelere ilişkin yükümlülük.</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algn="just"/>
            <a:endParaRPr lang="tr-TR" sz="16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Tree>
    <p:extLst>
      <p:ext uri="{BB962C8B-B14F-4D97-AF65-F5344CB8AC3E}">
        <p14:creationId xmlns:p14="http://schemas.microsoft.com/office/powerpoint/2010/main" val="3613065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45983" y="404664"/>
            <a:ext cx="7374270" cy="599728"/>
          </a:xfrm>
        </p:spPr>
        <p:txBody>
          <a:bodyPr/>
          <a:lstStyle/>
          <a:p>
            <a:pPr algn="ctr"/>
            <a:r>
              <a:rPr lang="tr-TR" sz="2400" dirty="0" smtClean="0">
                <a:solidFill>
                  <a:schemeClr val="tx1"/>
                </a:solidFill>
                <a:latin typeface="Times New Roman" panose="02020603050405020304" pitchFamily="18" charset="0"/>
                <a:cs typeface="Times New Roman" panose="02020603050405020304" pitchFamily="18" charset="0"/>
              </a:rPr>
              <a:t>KAYNAKLAR</a:t>
            </a:r>
            <a:endParaRPr lang="tr-TR" sz="1800" dirty="0">
              <a:solidFill>
                <a:schemeClr val="tx1"/>
              </a:solidFill>
            </a:endParaRPr>
          </a:p>
        </p:txBody>
      </p:sp>
      <p:sp>
        <p:nvSpPr>
          <p:cNvPr id="3" name="İçerik Yer Tutucusu 2"/>
          <p:cNvSpPr>
            <a:spLocks noGrp="1"/>
          </p:cNvSpPr>
          <p:nvPr>
            <p:ph idx="1"/>
          </p:nvPr>
        </p:nvSpPr>
        <p:spPr>
          <a:xfrm>
            <a:off x="1674564" y="1764804"/>
            <a:ext cx="9680607" cy="3604124"/>
          </a:xfrm>
        </p:spPr>
        <p:txBody>
          <a:bodyPr>
            <a:normAutofit/>
          </a:bodyPr>
          <a:lstStyle/>
          <a:p>
            <a:pPr algn="just">
              <a:lnSpc>
                <a:spcPct val="15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Bauman, Z. </a:t>
            </a:r>
            <a:r>
              <a:rPr lang="en-US" sz="1800" dirty="0">
                <a:latin typeface="Times New Roman" panose="02020603050405020304" pitchFamily="18" charset="0"/>
                <a:cs typeface="Times New Roman" panose="02020603050405020304" pitchFamily="18" charset="0"/>
              </a:rPr>
              <a:t>1991. Modernity and the Holocaust, Cornell University Press, New York.</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Lippman</a:t>
            </a:r>
            <a:r>
              <a:rPr lang="en-US" sz="1800" b="1" dirty="0">
                <a:latin typeface="Times New Roman" panose="02020603050405020304" pitchFamily="18" charset="0"/>
                <a:cs typeface="Times New Roman" panose="02020603050405020304" pitchFamily="18" charset="0"/>
              </a:rPr>
              <a:t>, E. J.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P. A. Wilson. </a:t>
            </a:r>
            <a:r>
              <a:rPr lang="en-US" sz="1800" dirty="0">
                <a:latin typeface="Times New Roman" panose="02020603050405020304" pitchFamily="18" charset="0"/>
                <a:cs typeface="Times New Roman" panose="02020603050405020304" pitchFamily="18" charset="0"/>
              </a:rPr>
              <a:t>2007. “The Culpability of Accounting in Perpetuating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Holocaust”, Accounting History, 12(3), 283-303.</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Kogon</a:t>
            </a:r>
            <a:r>
              <a:rPr lang="en-US" sz="1800" b="1" dirty="0">
                <a:latin typeface="Times New Roman" panose="02020603050405020304" pitchFamily="18" charset="0"/>
                <a:cs typeface="Times New Roman" panose="02020603050405020304" pitchFamily="18" charset="0"/>
              </a:rPr>
              <a:t>, E. </a:t>
            </a:r>
            <a:r>
              <a:rPr lang="en-US" sz="1800" dirty="0">
                <a:latin typeface="Times New Roman" panose="02020603050405020304" pitchFamily="18" charset="0"/>
                <a:cs typeface="Times New Roman" panose="02020603050405020304" pitchFamily="18" charset="0"/>
              </a:rPr>
              <a:t>1998. The Theory and Practice of Hell: The German Concentration Camps and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System Behind Them, Berkley Books, New York.</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Arad, Y., Y. </a:t>
            </a:r>
            <a:r>
              <a:rPr lang="en-US" sz="1800" b="1" dirty="0" err="1">
                <a:latin typeface="Times New Roman" panose="02020603050405020304" pitchFamily="18" charset="0"/>
                <a:cs typeface="Times New Roman" panose="02020603050405020304" pitchFamily="18" charset="0"/>
              </a:rPr>
              <a:t>Gutman</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A. </a:t>
            </a:r>
            <a:r>
              <a:rPr lang="en-US" sz="1800" b="1" dirty="0" err="1">
                <a:latin typeface="Times New Roman" panose="02020603050405020304" pitchFamily="18" charset="0"/>
                <a:cs typeface="Times New Roman" panose="02020603050405020304" pitchFamily="18" charset="0"/>
              </a:rPr>
              <a:t>Margaliot</a:t>
            </a:r>
            <a:r>
              <a:rPr lang="en-US" sz="1800" b="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1996. Documents on the Holocaust: Selected Sources</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on the Destruction of the Jews of Germany and Austria, Poland, and the Soviet Union, </a:t>
            </a:r>
            <a:r>
              <a:rPr lang="en-US" sz="1800" dirty="0" err="1">
                <a:latin typeface="Times New Roman" panose="02020603050405020304" pitchFamily="18" charset="0"/>
                <a:cs typeface="Times New Roman" panose="02020603050405020304" pitchFamily="18" charset="0"/>
              </a:rPr>
              <a:t>Yad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Vashem</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Jerusalem</a:t>
            </a:r>
            <a:r>
              <a:rPr lang="tr-TR" sz="1800" dirty="0">
                <a:latin typeface="Times New Roman" panose="02020603050405020304" pitchFamily="18" charset="0"/>
                <a:cs typeface="Times New Roman" panose="02020603050405020304" pitchFamily="18" charset="0"/>
              </a:rPr>
              <a:t>.</a:t>
            </a:r>
          </a:p>
          <a:p>
            <a:endParaRPr lang="tr-TR" sz="1800" dirty="0"/>
          </a:p>
          <a:p>
            <a:pPr marL="0" indent="0" algn="just">
              <a:lnSpc>
                <a:spcPct val="100000"/>
              </a:lnSpc>
              <a:spcBef>
                <a:spcPts val="0"/>
              </a:spcBef>
              <a:buNone/>
            </a:pPr>
            <a:endParaRPr lang="tr-TR" sz="1800" dirty="0">
              <a:solidFill>
                <a:schemeClr val="tx2"/>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9</a:t>
            </a:fld>
            <a:endParaRPr lang="tr-TR" dirty="0">
              <a:solidFill>
                <a:prstClr val="black"/>
              </a:solidFill>
            </a:endParaRPr>
          </a:p>
        </p:txBody>
      </p:sp>
    </p:spTree>
    <p:extLst>
      <p:ext uri="{BB962C8B-B14F-4D97-AF65-F5344CB8AC3E}">
        <p14:creationId xmlns:p14="http://schemas.microsoft.com/office/powerpoint/2010/main" val="580414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5</TotalTime>
  <Words>1042</Words>
  <Application>Microsoft Office PowerPoint</Application>
  <PresentationFormat>Geniş ekran</PresentationFormat>
  <Paragraphs>117</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10</vt:i4>
      </vt:variant>
    </vt:vector>
  </HeadingPairs>
  <TitlesOfParts>
    <vt:vector size="18" baseType="lpstr">
      <vt:lpstr>ＭＳ Ｐゴシック</vt:lpstr>
      <vt:lpstr>Arial</vt:lpstr>
      <vt:lpstr>Calibri</vt:lpstr>
      <vt:lpstr>Calibri Light</vt:lpstr>
      <vt:lpstr>Times New Roman</vt:lpstr>
      <vt:lpstr>Wingdings</vt:lpstr>
      <vt:lpstr>Office Teması</vt:lpstr>
      <vt:lpstr>h.t.</vt:lpstr>
      <vt:lpstr>Tacirin Sorumlulukları</vt:lpstr>
      <vt:lpstr>Tacirin Sorumlulukları</vt:lpstr>
      <vt:lpstr>Tacirin Sorumlulukları</vt:lpstr>
      <vt:lpstr>Tacirin Sorumlulukları</vt:lpstr>
      <vt:lpstr>Tacirin Sorumlulukları</vt:lpstr>
      <vt:lpstr>Tacirin Sorumlulukları</vt:lpstr>
      <vt:lpstr>Tacirin Sorumlulukları</vt:lpstr>
      <vt:lpstr>Tacirin Sorumlulukları</vt:lpstr>
      <vt:lpstr>KAYNAKLAR</vt:lpstr>
      <vt:lpstr>Tacirin Sorumlulukları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Ticaret Nedir?</dc:title>
  <dc:creator>Taşınmaz</dc:creator>
  <cp:lastModifiedBy>Windows Kullanıcısı</cp:lastModifiedBy>
  <cp:revision>5</cp:revision>
  <dcterms:created xsi:type="dcterms:W3CDTF">2020-02-26T08:49:37Z</dcterms:created>
  <dcterms:modified xsi:type="dcterms:W3CDTF">2020-02-29T13:21:28Z</dcterms:modified>
</cp:coreProperties>
</file>