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2" r:id="rId6"/>
    <p:sldId id="260" r:id="rId7"/>
    <p:sldId id="264" r:id="rId8"/>
    <p:sldId id="258" r:id="rId9"/>
    <p:sldId id="265" r:id="rId10"/>
    <p:sldId id="266" r:id="rId11"/>
    <p:sldId id="267" r:id="rId12"/>
    <p:sldId id="272" r:id="rId13"/>
    <p:sldId id="268" r:id="rId14"/>
    <p:sldId id="273" r:id="rId15"/>
    <p:sldId id="274" r:id="rId16"/>
    <p:sldId id="269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0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92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54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50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54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3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92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59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6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7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10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5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FE0F-B8ED-44F0-B0FB-F28F093A0C16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2D0C-7217-4E2C-8037-C29A559FC0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66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8239" y="1052024"/>
            <a:ext cx="10320997" cy="2774388"/>
          </a:xfrm>
        </p:spPr>
        <p:txBody>
          <a:bodyPr>
            <a:normAutofit/>
          </a:bodyPr>
          <a:lstStyle/>
          <a:p>
            <a:r>
              <a:rPr lang="tr-TR" dirty="0"/>
              <a:t>INTRODUCTION </a:t>
            </a:r>
            <a:br>
              <a:rPr lang="tr-TR" dirty="0"/>
            </a:br>
            <a:r>
              <a:rPr lang="tr-TR" dirty="0"/>
              <a:t>TO </a:t>
            </a:r>
            <a:br>
              <a:rPr lang="tr-TR" dirty="0"/>
            </a:br>
            <a:r>
              <a:rPr lang="tr-TR" dirty="0"/>
              <a:t>BEHAVIORAL PHARMACOLOGY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6203" y="5093214"/>
            <a:ext cx="9144000" cy="1655762"/>
          </a:xfrm>
        </p:spPr>
        <p:txBody>
          <a:bodyPr/>
          <a:lstStyle/>
          <a:p>
            <a:r>
              <a:rPr lang="tr-TR" b="1" dirty="0"/>
              <a:t>Dr. Yasemin SALGIRLI DEMIRBAS</a:t>
            </a:r>
          </a:p>
          <a:p>
            <a:r>
              <a:rPr lang="tr-TR" b="1" dirty="0" err="1"/>
              <a:t>Department</a:t>
            </a:r>
            <a:r>
              <a:rPr lang="tr-TR" b="1" dirty="0"/>
              <a:t> of </a:t>
            </a:r>
            <a:r>
              <a:rPr lang="tr-TR" b="1" dirty="0" err="1"/>
              <a:t>Physiology</a:t>
            </a:r>
            <a:r>
              <a:rPr lang="tr-TR" b="1" dirty="0"/>
              <a:t>, </a:t>
            </a:r>
            <a:r>
              <a:rPr lang="tr-TR" b="1" dirty="0" err="1"/>
              <a:t>Faculty</a:t>
            </a:r>
            <a:r>
              <a:rPr lang="tr-TR" b="1" dirty="0"/>
              <a:t> of </a:t>
            </a:r>
            <a:r>
              <a:rPr lang="tr-TR" b="1" dirty="0" err="1"/>
              <a:t>Medicine</a:t>
            </a:r>
            <a:r>
              <a:rPr lang="tr-TR" b="1" dirty="0"/>
              <a:t>, Ankara </a:t>
            </a:r>
            <a:r>
              <a:rPr lang="tr-TR" b="1" dirty="0" err="1"/>
              <a:t>University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0610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 </a:t>
            </a:r>
            <a:r>
              <a:rPr lang="tr-TR" b="1" dirty="0" err="1"/>
              <a:t>Azapirones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tr-TR" u="sng" dirty="0" err="1"/>
              <a:t>Buspirone</a:t>
            </a:r>
            <a:endParaRPr lang="tr-TR" u="sng" dirty="0"/>
          </a:p>
          <a:p>
            <a:r>
              <a:rPr lang="tr-TR" dirty="0" err="1"/>
              <a:t>Mild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problem-</a:t>
            </a:r>
            <a:r>
              <a:rPr lang="tr-TR" dirty="0" err="1"/>
              <a:t>urine</a:t>
            </a:r>
            <a:r>
              <a:rPr lang="tr-TR" dirty="0"/>
              <a:t> </a:t>
            </a:r>
            <a:r>
              <a:rPr lang="tr-TR" dirty="0" err="1"/>
              <a:t>spraying</a:t>
            </a:r>
            <a:r>
              <a:rPr lang="tr-TR" dirty="0"/>
              <a:t> in </a:t>
            </a:r>
            <a:r>
              <a:rPr lang="tr-TR" dirty="0" err="1"/>
              <a:t>cats</a:t>
            </a:r>
            <a:endParaRPr lang="tr-TR" dirty="0"/>
          </a:p>
          <a:p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aggression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impaired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in </a:t>
            </a:r>
            <a:r>
              <a:rPr lang="tr-TR" dirty="0" err="1"/>
              <a:t>dogs</a:t>
            </a:r>
            <a:r>
              <a:rPr lang="tr-TR" dirty="0"/>
              <a:t>?</a:t>
            </a:r>
          </a:p>
          <a:p>
            <a:r>
              <a:rPr lang="tr-TR" dirty="0" err="1"/>
              <a:t>Ineffective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animal</a:t>
            </a:r>
            <a:r>
              <a:rPr lang="tr-TR" dirty="0"/>
              <a:t> is </a:t>
            </a:r>
            <a:r>
              <a:rPr lang="tr-TR" dirty="0" err="1"/>
              <a:t>exposed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intense</a:t>
            </a:r>
            <a:r>
              <a:rPr lang="tr-TR" dirty="0"/>
              <a:t> </a:t>
            </a:r>
            <a:r>
              <a:rPr lang="tr-TR" dirty="0" err="1"/>
              <a:t>fear-inducing</a:t>
            </a:r>
            <a:r>
              <a:rPr lang="tr-TR" dirty="0"/>
              <a:t> </a:t>
            </a:r>
            <a:r>
              <a:rPr lang="tr-TR" dirty="0" err="1"/>
              <a:t>stimuli</a:t>
            </a:r>
            <a:endParaRPr lang="tr-TR" dirty="0"/>
          </a:p>
          <a:p>
            <a:r>
              <a:rPr lang="tr-TR" dirty="0" err="1"/>
              <a:t>Exact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 of </a:t>
            </a:r>
            <a:r>
              <a:rPr lang="tr-TR" dirty="0" err="1"/>
              <a:t>action</a:t>
            </a:r>
            <a:r>
              <a:rPr lang="tr-TR" dirty="0"/>
              <a:t> is not </a:t>
            </a:r>
            <a:r>
              <a:rPr lang="tr-TR" dirty="0" err="1"/>
              <a:t>known-partial</a:t>
            </a:r>
            <a:r>
              <a:rPr lang="tr-TR" dirty="0"/>
              <a:t> </a:t>
            </a:r>
            <a:r>
              <a:rPr lang="tr-TR" dirty="0" err="1"/>
              <a:t>serotonin</a:t>
            </a:r>
            <a:r>
              <a:rPr lang="tr-TR" dirty="0"/>
              <a:t> </a:t>
            </a:r>
            <a:r>
              <a:rPr lang="tr-TR" dirty="0" err="1"/>
              <a:t>agonist</a:t>
            </a:r>
            <a:endParaRPr lang="tr-TR" dirty="0"/>
          </a:p>
          <a:p>
            <a:r>
              <a:rPr lang="tr-TR" b="1" dirty="0" err="1"/>
              <a:t>Dog</a:t>
            </a:r>
            <a:r>
              <a:rPr lang="tr-TR" b="1" dirty="0"/>
              <a:t>: </a:t>
            </a:r>
            <a:r>
              <a:rPr lang="tr-TR" dirty="0"/>
              <a:t>1 mg/kg 2 </a:t>
            </a:r>
            <a:r>
              <a:rPr lang="tr-TR" dirty="0" err="1"/>
              <a:t>to</a:t>
            </a:r>
            <a:r>
              <a:rPr lang="tr-TR" dirty="0"/>
              <a:t> 3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daily</a:t>
            </a:r>
            <a:endParaRPr lang="tr-TR" dirty="0"/>
          </a:p>
          <a:p>
            <a:r>
              <a:rPr lang="tr-TR" b="1" dirty="0" err="1"/>
              <a:t>Cat</a:t>
            </a:r>
            <a:r>
              <a:rPr lang="tr-TR" b="1" dirty="0"/>
              <a:t>: </a:t>
            </a:r>
            <a:r>
              <a:rPr lang="tr-TR" dirty="0"/>
              <a:t>0.5-1 mg/kg  2 </a:t>
            </a:r>
            <a:r>
              <a:rPr lang="tr-TR" dirty="0" err="1"/>
              <a:t>to</a:t>
            </a:r>
            <a:r>
              <a:rPr lang="tr-TR" dirty="0"/>
              <a:t> 3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daily</a:t>
            </a:r>
            <a:endParaRPr lang="tr-TR" dirty="0"/>
          </a:p>
          <a:p>
            <a:r>
              <a:rPr lang="tr-TR" dirty="0" err="1"/>
              <a:t>Contraindication</a:t>
            </a:r>
            <a:r>
              <a:rPr lang="tr-TR" dirty="0"/>
              <a:t>: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disinhibition</a:t>
            </a:r>
            <a:r>
              <a:rPr lang="tr-TR" dirty="0"/>
              <a:t>-do not </a:t>
            </a:r>
            <a:r>
              <a:rPr lang="tr-TR" dirty="0" err="1"/>
              <a:t>use</a:t>
            </a:r>
            <a:r>
              <a:rPr lang="tr-TR" dirty="0"/>
              <a:t> in </a:t>
            </a:r>
            <a:r>
              <a:rPr lang="tr-TR" dirty="0" err="1"/>
              <a:t>multi-cat</a:t>
            </a:r>
            <a:r>
              <a:rPr lang="tr-TR" dirty="0"/>
              <a:t> </a:t>
            </a:r>
            <a:r>
              <a:rPr lang="tr-TR" dirty="0" err="1"/>
              <a:t>households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362" y="4828223"/>
            <a:ext cx="1914525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85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3. </a:t>
            </a:r>
            <a:r>
              <a:rPr lang="tr-TR" b="1" dirty="0" err="1"/>
              <a:t>Benzodiazepines</a:t>
            </a:r>
            <a:r>
              <a:rPr lang="tr-TR" b="1" dirty="0"/>
              <a:t> (BZ):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tr-TR" sz="2200" i="1" u="sng" dirty="0" err="1"/>
              <a:t>Diazepam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i="1" u="sng" dirty="0" err="1"/>
              <a:t>Alprazolam</a:t>
            </a:r>
            <a:r>
              <a:rPr lang="tr-TR" sz="2200" dirty="0"/>
              <a:t>: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two</a:t>
            </a:r>
            <a:r>
              <a:rPr lang="tr-TR" sz="2200" dirty="0"/>
              <a:t> </a:t>
            </a:r>
            <a:r>
              <a:rPr lang="tr-TR" sz="2200" dirty="0" err="1"/>
              <a:t>most</a:t>
            </a:r>
            <a:r>
              <a:rPr lang="tr-TR" sz="2200" dirty="0"/>
              <a:t> </a:t>
            </a:r>
            <a:r>
              <a:rPr lang="tr-TR" sz="2200" dirty="0" err="1"/>
              <a:t>commonly</a:t>
            </a:r>
            <a:r>
              <a:rPr lang="tr-TR" sz="2200" dirty="0"/>
              <a:t> </a:t>
            </a:r>
            <a:r>
              <a:rPr lang="tr-TR" sz="2200" dirty="0" err="1"/>
              <a:t>used</a:t>
            </a:r>
            <a:r>
              <a:rPr lang="tr-TR" sz="2200" dirty="0"/>
              <a:t> </a:t>
            </a:r>
            <a:r>
              <a:rPr lang="tr-TR" sz="2200" dirty="0" err="1"/>
              <a:t>drugs</a:t>
            </a:r>
            <a:endParaRPr lang="tr-TR" sz="2200" dirty="0"/>
          </a:p>
          <a:p>
            <a:r>
              <a:rPr lang="tr-TR" sz="2200" dirty="0" err="1"/>
              <a:t>Short-term</a:t>
            </a:r>
            <a:r>
              <a:rPr lang="tr-TR" sz="2200" dirty="0"/>
              <a:t> </a:t>
            </a:r>
            <a:r>
              <a:rPr lang="tr-TR" sz="2200" dirty="0" err="1"/>
              <a:t>treatment</a:t>
            </a:r>
            <a:r>
              <a:rPr lang="tr-TR" sz="2200" dirty="0"/>
              <a:t> </a:t>
            </a:r>
            <a:r>
              <a:rPr lang="tr-TR" sz="2200" dirty="0" err="1"/>
              <a:t>for</a:t>
            </a:r>
            <a:r>
              <a:rPr lang="tr-TR" sz="2200" dirty="0"/>
              <a:t> </a:t>
            </a:r>
            <a:r>
              <a:rPr lang="tr-TR" sz="2200" dirty="0" err="1"/>
              <a:t>phobias</a:t>
            </a:r>
            <a:r>
              <a:rPr lang="tr-TR" sz="2200" dirty="0"/>
              <a:t> </a:t>
            </a:r>
          </a:p>
          <a:p>
            <a:r>
              <a:rPr lang="tr-TR" sz="2200" b="1" dirty="0" err="1"/>
              <a:t>Effect</a:t>
            </a:r>
            <a:r>
              <a:rPr lang="tr-TR" sz="2200" b="1" dirty="0"/>
              <a:t>: </a:t>
            </a:r>
            <a:r>
              <a:rPr lang="tr-TR" sz="2200" dirty="0" err="1"/>
              <a:t>Enhance</a:t>
            </a:r>
            <a:r>
              <a:rPr lang="tr-TR" sz="2200" dirty="0"/>
              <a:t> GABA -  </a:t>
            </a:r>
            <a:r>
              <a:rPr lang="tr-TR" sz="2200" dirty="0" err="1"/>
              <a:t>increased</a:t>
            </a:r>
            <a:r>
              <a:rPr lang="tr-TR" sz="2200" dirty="0"/>
              <a:t> </a:t>
            </a:r>
            <a:r>
              <a:rPr lang="tr-TR" sz="2200" dirty="0" err="1"/>
              <a:t>binding</a:t>
            </a:r>
            <a:r>
              <a:rPr lang="tr-TR" sz="2200" dirty="0"/>
              <a:t> </a:t>
            </a:r>
            <a:r>
              <a:rPr lang="tr-TR" sz="2200" dirty="0" err="1"/>
              <a:t>affinity</a:t>
            </a:r>
            <a:r>
              <a:rPr lang="tr-TR" sz="2200" dirty="0"/>
              <a:t> of </a:t>
            </a:r>
            <a:r>
              <a:rPr lang="tr-TR" sz="2200" dirty="0" err="1"/>
              <a:t>the</a:t>
            </a:r>
            <a:r>
              <a:rPr lang="tr-TR" sz="2200" dirty="0"/>
              <a:t> GABA </a:t>
            </a:r>
            <a:r>
              <a:rPr lang="tr-TR" sz="2200" dirty="0" err="1"/>
              <a:t>receptor</a:t>
            </a:r>
            <a:r>
              <a:rPr lang="tr-TR" sz="2200" dirty="0"/>
              <a:t> </a:t>
            </a:r>
            <a:r>
              <a:rPr lang="tr-TR" sz="2200" dirty="0" err="1"/>
              <a:t>for</a:t>
            </a:r>
            <a:r>
              <a:rPr lang="tr-TR" sz="2200" dirty="0"/>
              <a:t> GABA</a:t>
            </a:r>
          </a:p>
          <a:p>
            <a:r>
              <a:rPr lang="tr-TR" sz="2200" dirty="0" err="1"/>
              <a:t>Episodic</a:t>
            </a:r>
            <a:r>
              <a:rPr lang="tr-TR" sz="2200" dirty="0"/>
              <a:t>, </a:t>
            </a:r>
            <a:r>
              <a:rPr lang="tr-TR" sz="2200" dirty="0" err="1"/>
              <a:t>acute</a:t>
            </a:r>
            <a:r>
              <a:rPr lang="tr-TR" sz="2200" dirty="0"/>
              <a:t>, </a:t>
            </a:r>
            <a:r>
              <a:rPr lang="tr-TR" sz="2200" dirty="0" err="1"/>
              <a:t>short-acting</a:t>
            </a:r>
            <a:r>
              <a:rPr lang="tr-TR" sz="2200" dirty="0"/>
              <a:t> </a:t>
            </a:r>
            <a:r>
              <a:rPr lang="tr-TR" sz="2200" dirty="0" err="1"/>
              <a:t>anxiolytic</a:t>
            </a:r>
            <a:r>
              <a:rPr lang="tr-TR" sz="2200" dirty="0"/>
              <a:t> </a:t>
            </a:r>
            <a:r>
              <a:rPr lang="tr-TR" sz="2200" dirty="0" err="1"/>
              <a:t>medication</a:t>
            </a:r>
            <a:endParaRPr lang="tr-TR" sz="2200" dirty="0"/>
          </a:p>
          <a:p>
            <a:r>
              <a:rPr lang="tr-TR" sz="2200" dirty="0" err="1"/>
              <a:t>Interference</a:t>
            </a:r>
            <a:r>
              <a:rPr lang="tr-TR" sz="2200" dirty="0"/>
              <a:t> </a:t>
            </a:r>
            <a:r>
              <a:rPr lang="tr-TR" sz="2200" dirty="0" err="1"/>
              <a:t>with</a:t>
            </a:r>
            <a:r>
              <a:rPr lang="tr-TR" sz="2200" dirty="0"/>
              <a:t> </a:t>
            </a:r>
            <a:r>
              <a:rPr lang="tr-TR" sz="2200" dirty="0" err="1"/>
              <a:t>short</a:t>
            </a:r>
            <a:r>
              <a:rPr lang="tr-TR" sz="2200" dirty="0"/>
              <a:t> </a:t>
            </a:r>
            <a:r>
              <a:rPr lang="tr-TR" sz="2200" dirty="0" err="1"/>
              <a:t>term</a:t>
            </a:r>
            <a:r>
              <a:rPr lang="tr-TR" sz="2200" dirty="0"/>
              <a:t> </a:t>
            </a:r>
            <a:r>
              <a:rPr lang="tr-TR" sz="2200" dirty="0" err="1"/>
              <a:t>memory</a:t>
            </a:r>
            <a:endParaRPr lang="tr-TR" sz="2200" dirty="0"/>
          </a:p>
          <a:p>
            <a:r>
              <a:rPr lang="tr-TR" sz="2200" dirty="0" err="1"/>
              <a:t>Decrease</a:t>
            </a:r>
            <a:r>
              <a:rPr lang="tr-TR" sz="2200" dirty="0"/>
              <a:t> </a:t>
            </a:r>
            <a:r>
              <a:rPr lang="tr-TR" sz="2200" dirty="0" err="1"/>
              <a:t>muscle</a:t>
            </a:r>
            <a:r>
              <a:rPr lang="tr-TR" sz="2200" dirty="0"/>
              <a:t> </a:t>
            </a:r>
            <a:r>
              <a:rPr lang="tr-TR" sz="2200" dirty="0" err="1"/>
              <a:t>tone</a:t>
            </a:r>
            <a:endParaRPr lang="tr-TR" sz="2200" dirty="0"/>
          </a:p>
          <a:p>
            <a:r>
              <a:rPr lang="tr-TR" sz="2200" dirty="0" err="1"/>
              <a:t>Should</a:t>
            </a:r>
            <a:r>
              <a:rPr lang="tr-TR" sz="2200" dirty="0"/>
              <a:t> be </a:t>
            </a:r>
            <a:r>
              <a:rPr lang="tr-TR" sz="2200" dirty="0" err="1"/>
              <a:t>given</a:t>
            </a:r>
            <a:r>
              <a:rPr lang="tr-TR" sz="2200" dirty="0"/>
              <a:t> at </a:t>
            </a:r>
            <a:r>
              <a:rPr lang="tr-TR" sz="2200" dirty="0" err="1"/>
              <a:t>least</a:t>
            </a:r>
            <a:r>
              <a:rPr lang="tr-TR" sz="2200" dirty="0"/>
              <a:t> 1 </a:t>
            </a:r>
            <a:r>
              <a:rPr lang="tr-TR" sz="2200" dirty="0" err="1"/>
              <a:t>hour</a:t>
            </a:r>
            <a:r>
              <a:rPr lang="tr-TR" sz="2200" dirty="0"/>
              <a:t> </a:t>
            </a:r>
            <a:r>
              <a:rPr lang="tr-TR" sz="2200" dirty="0" err="1"/>
              <a:t>before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stimulus</a:t>
            </a:r>
            <a:endParaRPr lang="tr-TR" sz="2200" dirty="0"/>
          </a:p>
          <a:p>
            <a:r>
              <a:rPr lang="tr-TR" sz="2200" dirty="0" err="1"/>
              <a:t>Approx</a:t>
            </a:r>
            <a:r>
              <a:rPr lang="tr-TR" sz="2200" dirty="0"/>
              <a:t>. 3-6 </a:t>
            </a:r>
            <a:r>
              <a:rPr lang="tr-TR" sz="2200" dirty="0" err="1"/>
              <a:t>hours</a:t>
            </a:r>
            <a:r>
              <a:rPr lang="tr-TR" sz="2200" dirty="0"/>
              <a:t> </a:t>
            </a:r>
            <a:r>
              <a:rPr lang="tr-TR" sz="2200" dirty="0" err="1"/>
              <a:t>anxiolytic</a:t>
            </a:r>
            <a:r>
              <a:rPr lang="tr-TR" sz="2200" dirty="0"/>
              <a:t> </a:t>
            </a:r>
            <a:r>
              <a:rPr lang="tr-TR" sz="2200" dirty="0" err="1"/>
              <a:t>benefits</a:t>
            </a: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4632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8823" r="27440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A4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tr-TR" b="1" dirty="0"/>
              <a:t>3. </a:t>
            </a:r>
            <a:r>
              <a:rPr lang="tr-TR" b="1" dirty="0" err="1"/>
              <a:t>Benzodiazepines</a:t>
            </a:r>
            <a:r>
              <a:rPr lang="tr-TR" b="1" dirty="0"/>
              <a:t> (BZ):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Three </a:t>
            </a:r>
            <a:r>
              <a:rPr lang="tr-TR" dirty="0" err="1"/>
              <a:t>ways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Alprazolam</a:t>
            </a:r>
            <a:endParaRPr lang="tr-TR" b="1" dirty="0"/>
          </a:p>
          <a:p>
            <a:pPr marL="514350" indent="-514350">
              <a:buAutoNum type="arabicPeriod"/>
            </a:pPr>
            <a:r>
              <a:rPr lang="tr-TR" b="1" dirty="0" err="1"/>
              <a:t>Preventive</a:t>
            </a:r>
            <a:r>
              <a:rPr lang="tr-TR" b="1" dirty="0"/>
              <a:t>: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client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anticipate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provocative</a:t>
            </a:r>
            <a:r>
              <a:rPr lang="tr-TR" dirty="0"/>
              <a:t> </a:t>
            </a:r>
            <a:r>
              <a:rPr lang="tr-TR" dirty="0" err="1"/>
              <a:t>stimulus</a:t>
            </a:r>
            <a:r>
              <a:rPr lang="tr-TR" dirty="0"/>
              <a:t> (</a:t>
            </a:r>
            <a:r>
              <a:rPr lang="tr-TR" dirty="0" err="1"/>
              <a:t>guest</a:t>
            </a:r>
            <a:r>
              <a:rPr lang="tr-TR" dirty="0"/>
              <a:t>, </a:t>
            </a:r>
            <a:r>
              <a:rPr lang="tr-TR" dirty="0" err="1"/>
              <a:t>approaching</a:t>
            </a:r>
            <a:r>
              <a:rPr lang="tr-TR" dirty="0"/>
              <a:t> </a:t>
            </a:r>
            <a:r>
              <a:rPr lang="tr-TR" dirty="0" err="1"/>
              <a:t>sorm</a:t>
            </a:r>
            <a:r>
              <a:rPr lang="tr-TR" dirty="0"/>
              <a:t>, </a:t>
            </a:r>
            <a:r>
              <a:rPr lang="tr-TR" dirty="0" err="1"/>
              <a:t>heavy</a:t>
            </a:r>
            <a:r>
              <a:rPr lang="tr-TR" dirty="0"/>
              <a:t> </a:t>
            </a:r>
            <a:r>
              <a:rPr lang="tr-TR" dirty="0" err="1"/>
              <a:t>traffic</a:t>
            </a:r>
            <a:r>
              <a:rPr lang="tr-TR" dirty="0"/>
              <a:t> </a:t>
            </a:r>
            <a:r>
              <a:rPr lang="tr-TR" dirty="0" err="1"/>
              <a:t>hours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)</a:t>
            </a:r>
          </a:p>
          <a:p>
            <a:pPr marL="514350" indent="-514350">
              <a:buAutoNum type="arabicPeriod"/>
            </a:pPr>
            <a:r>
              <a:rPr lang="tr-TR" b="1" dirty="0" err="1"/>
              <a:t>Interventional</a:t>
            </a:r>
            <a:r>
              <a:rPr lang="tr-TR" b="1" dirty="0"/>
              <a:t>: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dog</a:t>
            </a:r>
            <a:r>
              <a:rPr lang="tr-TR" dirty="0"/>
              <a:t> </a:t>
            </a:r>
            <a:r>
              <a:rPr lang="tr-TR" dirty="0" err="1"/>
              <a:t>making</a:t>
            </a:r>
            <a:r>
              <a:rPr lang="tr-TR" dirty="0"/>
              <a:t> a </a:t>
            </a:r>
            <a:r>
              <a:rPr lang="tr-TR" dirty="0" err="1"/>
              <a:t>molecular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of </a:t>
            </a:r>
            <a:r>
              <a:rPr lang="tr-TR" dirty="0" err="1"/>
              <a:t>fear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b="1" dirty="0" err="1"/>
              <a:t>Panicolytic</a:t>
            </a:r>
            <a:r>
              <a:rPr lang="tr-TR" b="1" dirty="0"/>
              <a:t>: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dog</a:t>
            </a:r>
            <a:r>
              <a:rPr lang="tr-TR" dirty="0"/>
              <a:t> has a </a:t>
            </a:r>
            <a:r>
              <a:rPr lang="tr-TR" dirty="0" err="1"/>
              <a:t>panic</a:t>
            </a:r>
            <a:r>
              <a:rPr lang="tr-TR" dirty="0"/>
              <a:t> </a:t>
            </a:r>
            <a:r>
              <a:rPr lang="tr-TR" dirty="0" err="1"/>
              <a:t>attack</a:t>
            </a:r>
            <a:r>
              <a:rPr lang="tr-TR" dirty="0"/>
              <a:t>, </a:t>
            </a:r>
            <a:r>
              <a:rPr lang="tr-TR" dirty="0" err="1"/>
              <a:t>give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full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 </a:t>
            </a:r>
            <a:r>
              <a:rPr lang="tr-TR" dirty="0" err="1"/>
              <a:t>immediately</a:t>
            </a:r>
            <a:r>
              <a:rPr lang="tr-TR" dirty="0"/>
              <a:t>!</a:t>
            </a:r>
          </a:p>
          <a:p>
            <a:pPr marL="514350" indent="-514350">
              <a:buAutoNum type="arabicPeriod"/>
            </a:pP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0960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3. </a:t>
            </a:r>
            <a:r>
              <a:rPr lang="tr-TR" b="1" dirty="0" err="1"/>
              <a:t>Benzodiazepines</a:t>
            </a:r>
            <a:r>
              <a:rPr lang="tr-TR" b="1" dirty="0"/>
              <a:t> (BZ):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88189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/>
              <a:t>Diazepam</a:t>
            </a:r>
            <a:r>
              <a:rPr lang="tr-TR" b="1" dirty="0"/>
              <a:t>:</a:t>
            </a:r>
          </a:p>
          <a:p>
            <a:r>
              <a:rPr lang="tr-TR" dirty="0" err="1"/>
              <a:t>Dog</a:t>
            </a:r>
            <a:r>
              <a:rPr lang="tr-TR" dirty="0"/>
              <a:t>: 0.55-2.2 mg/kg </a:t>
            </a:r>
            <a:r>
              <a:rPr lang="tr-TR" dirty="0" err="1"/>
              <a:t>po</a:t>
            </a:r>
            <a:endParaRPr lang="tr-TR" dirty="0"/>
          </a:p>
          <a:p>
            <a:r>
              <a:rPr lang="tr-TR" dirty="0" err="1"/>
              <a:t>Cat</a:t>
            </a:r>
            <a:r>
              <a:rPr lang="tr-TR" dirty="0"/>
              <a:t>: 0.22-0.4 mg/kg </a:t>
            </a:r>
            <a:r>
              <a:rPr lang="tr-TR" dirty="0" err="1"/>
              <a:t>po</a:t>
            </a:r>
            <a:endParaRPr lang="tr-TR" dirty="0"/>
          </a:p>
          <a:p>
            <a:r>
              <a:rPr lang="tr-TR" b="1" dirty="0" err="1"/>
              <a:t>Alprazolam</a:t>
            </a:r>
            <a:r>
              <a:rPr lang="tr-TR" b="1" dirty="0"/>
              <a:t>:</a:t>
            </a:r>
          </a:p>
          <a:p>
            <a:r>
              <a:rPr lang="tr-TR" dirty="0" err="1"/>
              <a:t>Dog</a:t>
            </a:r>
            <a:r>
              <a:rPr lang="tr-TR" dirty="0"/>
              <a:t>: 0.01-0.1 mg/kg </a:t>
            </a:r>
            <a:r>
              <a:rPr lang="tr-TR" dirty="0" err="1"/>
              <a:t>po</a:t>
            </a:r>
            <a:endParaRPr lang="tr-TR" dirty="0"/>
          </a:p>
          <a:p>
            <a:r>
              <a:rPr lang="tr-TR" dirty="0" err="1"/>
              <a:t>Cat</a:t>
            </a:r>
            <a:r>
              <a:rPr lang="tr-TR" dirty="0"/>
              <a:t>: 0.12-0.25 mg/kg </a:t>
            </a:r>
            <a:r>
              <a:rPr lang="tr-TR" dirty="0" err="1"/>
              <a:t>po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Side </a:t>
            </a:r>
            <a:r>
              <a:rPr lang="tr-TR" b="1" dirty="0" err="1"/>
              <a:t>effects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- risk of </a:t>
            </a:r>
            <a:r>
              <a:rPr lang="tr-TR" dirty="0" err="1"/>
              <a:t>idiopathic</a:t>
            </a:r>
            <a:r>
              <a:rPr lang="tr-TR" dirty="0"/>
              <a:t> </a:t>
            </a:r>
            <a:r>
              <a:rPr lang="tr-TR" dirty="0" err="1"/>
              <a:t>hepatic</a:t>
            </a:r>
            <a:r>
              <a:rPr lang="tr-TR" dirty="0"/>
              <a:t> </a:t>
            </a:r>
            <a:r>
              <a:rPr lang="tr-TR" dirty="0" err="1"/>
              <a:t>necrosis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«</a:t>
            </a:r>
            <a:r>
              <a:rPr lang="tr-TR" dirty="0" err="1"/>
              <a:t>Discontinuation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»!-</a:t>
            </a:r>
            <a:r>
              <a:rPr lang="tr-TR" dirty="0" err="1"/>
              <a:t>care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taken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withdrawn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4757903" cy="2533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16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3. </a:t>
            </a:r>
            <a:r>
              <a:rPr lang="tr-TR" b="1" dirty="0" err="1"/>
              <a:t>Benzodiazepines</a:t>
            </a:r>
            <a:r>
              <a:rPr lang="tr-TR" b="1" dirty="0"/>
              <a:t> (BZ):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r>
              <a:rPr lang="tr-TR" dirty="0"/>
              <a:t>*</a:t>
            </a:r>
            <a:r>
              <a:rPr lang="tr-TR" u="sng" dirty="0"/>
              <a:t>GABAPENTIN</a:t>
            </a:r>
          </a:p>
          <a:p>
            <a:r>
              <a:rPr lang="tr-TR" dirty="0"/>
              <a:t>GABA </a:t>
            </a:r>
            <a:r>
              <a:rPr lang="tr-TR" dirty="0" err="1"/>
              <a:t>analogue</a:t>
            </a:r>
            <a:r>
              <a:rPr lang="tr-TR" dirty="0"/>
              <a:t> –</a:t>
            </a:r>
            <a:r>
              <a:rPr lang="tr-TR" dirty="0" err="1"/>
              <a:t>modulates</a:t>
            </a:r>
            <a:r>
              <a:rPr lang="tr-TR" dirty="0"/>
              <a:t> </a:t>
            </a:r>
            <a:r>
              <a:rPr lang="tr-TR" dirty="0" err="1"/>
              <a:t>glutamate</a:t>
            </a:r>
            <a:r>
              <a:rPr lang="tr-TR" dirty="0"/>
              <a:t> </a:t>
            </a:r>
            <a:r>
              <a:rPr lang="tr-TR" dirty="0" err="1"/>
              <a:t>metabolism</a:t>
            </a:r>
            <a:r>
              <a:rPr lang="tr-TR" dirty="0"/>
              <a:t> </a:t>
            </a:r>
            <a:r>
              <a:rPr lang="tr-TR" dirty="0" err="1"/>
              <a:t>involving</a:t>
            </a:r>
            <a:r>
              <a:rPr lang="tr-TR" dirty="0"/>
              <a:t> </a:t>
            </a:r>
            <a:r>
              <a:rPr lang="tr-TR" dirty="0" err="1"/>
              <a:t>impulsivity</a:t>
            </a:r>
            <a:endParaRPr lang="tr-TR" dirty="0"/>
          </a:p>
          <a:p>
            <a:r>
              <a:rPr lang="tr-TR" b="1" dirty="0" err="1"/>
              <a:t>Common</a:t>
            </a:r>
            <a:r>
              <a:rPr lang="tr-TR" b="1" dirty="0"/>
              <a:t> </a:t>
            </a:r>
            <a:r>
              <a:rPr lang="tr-TR" b="1" dirty="0" err="1"/>
              <a:t>uses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Gabapentin</a:t>
            </a:r>
            <a:r>
              <a:rPr lang="tr-TR" b="1" dirty="0"/>
              <a:t>:</a:t>
            </a:r>
          </a:p>
          <a:p>
            <a:r>
              <a:rPr lang="tr-TR" dirty="0" err="1"/>
              <a:t>Myogenic-neurogenic</a:t>
            </a:r>
            <a:r>
              <a:rPr lang="tr-TR" dirty="0"/>
              <a:t> </a:t>
            </a:r>
            <a:r>
              <a:rPr lang="tr-TR" dirty="0" err="1"/>
              <a:t>pain</a:t>
            </a:r>
            <a:endParaRPr lang="tr-TR" dirty="0"/>
          </a:p>
          <a:p>
            <a:r>
              <a:rPr lang="tr-TR" dirty="0" err="1"/>
              <a:t>Anxiety</a:t>
            </a:r>
            <a:r>
              <a:rPr lang="tr-TR" dirty="0"/>
              <a:t> </a:t>
            </a:r>
            <a:r>
              <a:rPr lang="tr-TR" dirty="0" err="1"/>
              <a:t>disorders</a:t>
            </a:r>
            <a:endParaRPr lang="tr-TR" dirty="0"/>
          </a:p>
          <a:p>
            <a:r>
              <a:rPr lang="tr-TR" dirty="0"/>
              <a:t>*As an </a:t>
            </a:r>
            <a:r>
              <a:rPr lang="tr-TR" dirty="0" err="1"/>
              <a:t>adjuvant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treatments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OCD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580" y="3181424"/>
            <a:ext cx="3574220" cy="2462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19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222" r="45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55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tr-TR" b="1" dirty="0"/>
              <a:t>4. </a:t>
            </a:r>
            <a:r>
              <a:rPr lang="tr-TR" b="1" dirty="0" err="1"/>
              <a:t>Gabapentin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Dog</a:t>
            </a:r>
            <a:r>
              <a:rPr lang="tr-TR" sz="3200" b="1" dirty="0"/>
              <a:t>: </a:t>
            </a:r>
            <a:r>
              <a:rPr lang="tr-TR" sz="3200" dirty="0"/>
              <a:t>2-5 mg/kg </a:t>
            </a:r>
            <a:r>
              <a:rPr lang="tr-TR" sz="3200" dirty="0" err="1"/>
              <a:t>po</a:t>
            </a:r>
            <a:r>
              <a:rPr lang="tr-TR" sz="3200" dirty="0"/>
              <a:t> 12 h at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lower</a:t>
            </a:r>
            <a:r>
              <a:rPr lang="tr-TR" sz="3200" dirty="0"/>
              <a:t> </a:t>
            </a:r>
            <a:r>
              <a:rPr lang="tr-TR" sz="3200" dirty="0" err="1"/>
              <a:t>end</a:t>
            </a:r>
            <a:endParaRPr lang="tr-TR" sz="3200" dirty="0"/>
          </a:p>
          <a:p>
            <a:pPr marL="0" indent="0">
              <a:buNone/>
            </a:pPr>
            <a:r>
              <a:rPr lang="tr-TR" sz="3200" dirty="0"/>
              <a:t>	10-20 mg/kg </a:t>
            </a:r>
            <a:r>
              <a:rPr lang="tr-TR" sz="3200" dirty="0" err="1"/>
              <a:t>po</a:t>
            </a:r>
            <a:r>
              <a:rPr lang="tr-TR" sz="3200" dirty="0"/>
              <a:t> 8-12 h at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higher</a:t>
            </a:r>
            <a:r>
              <a:rPr lang="tr-TR" sz="3200" dirty="0"/>
              <a:t> </a:t>
            </a:r>
            <a:r>
              <a:rPr lang="tr-TR" sz="3200" dirty="0" err="1"/>
              <a:t>end</a:t>
            </a:r>
            <a:endParaRPr lang="tr-TR" sz="3200" dirty="0"/>
          </a:p>
          <a:p>
            <a:r>
              <a:rPr lang="tr-TR" sz="3200" b="1" dirty="0" err="1"/>
              <a:t>Cat</a:t>
            </a:r>
            <a:r>
              <a:rPr lang="tr-TR" sz="3200" b="1" dirty="0"/>
              <a:t>: </a:t>
            </a:r>
            <a:r>
              <a:rPr lang="tr-TR" sz="3200" dirty="0"/>
              <a:t>3-5 mg/kg </a:t>
            </a:r>
            <a:r>
              <a:rPr lang="tr-TR" sz="3200" dirty="0" err="1"/>
              <a:t>po</a:t>
            </a:r>
            <a:r>
              <a:rPr lang="tr-TR" sz="3200" dirty="0"/>
              <a:t> 12-24 h</a:t>
            </a:r>
          </a:p>
          <a:p>
            <a:r>
              <a:rPr lang="tr-TR" sz="3200" dirty="0"/>
              <a:t>*a </a:t>
            </a:r>
            <a:r>
              <a:rPr lang="tr-TR" sz="3200" dirty="0" err="1"/>
              <a:t>few</a:t>
            </a:r>
            <a:r>
              <a:rPr lang="tr-TR" sz="3200" dirty="0"/>
              <a:t> </a:t>
            </a:r>
            <a:r>
              <a:rPr lang="tr-TR" sz="3200" dirty="0" err="1"/>
              <a:t>side</a:t>
            </a:r>
            <a:r>
              <a:rPr lang="tr-TR" sz="3200" dirty="0"/>
              <a:t> </a:t>
            </a:r>
            <a:r>
              <a:rPr lang="tr-TR" sz="3200" dirty="0" err="1"/>
              <a:t>effects</a:t>
            </a:r>
            <a:endParaRPr lang="tr-TR" sz="3200" dirty="0"/>
          </a:p>
          <a:p>
            <a:pPr marL="0" indent="0">
              <a:buNone/>
            </a:pP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7608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5. *</a:t>
            </a:r>
            <a:r>
              <a:rPr lang="tr-TR" b="1" dirty="0" err="1"/>
              <a:t>Trcyclic</a:t>
            </a:r>
            <a:r>
              <a:rPr lang="tr-TR" b="1" dirty="0"/>
              <a:t> </a:t>
            </a:r>
            <a:r>
              <a:rPr lang="tr-TR" b="1" dirty="0" err="1"/>
              <a:t>antidepressants</a:t>
            </a:r>
            <a:r>
              <a:rPr lang="tr-TR" b="1" dirty="0"/>
              <a:t> (</a:t>
            </a:r>
            <a:r>
              <a:rPr lang="tr-TR" b="1" dirty="0" err="1"/>
              <a:t>TCAs</a:t>
            </a:r>
            <a:r>
              <a:rPr lang="tr-TR" b="1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/>
          </a:bodyPr>
          <a:lstStyle/>
          <a:p>
            <a:r>
              <a:rPr lang="tr-TR" b="1" dirty="0" err="1"/>
              <a:t>Clomipramine</a:t>
            </a:r>
            <a:endParaRPr lang="tr-TR" b="1" dirty="0"/>
          </a:p>
          <a:p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medicine</a:t>
            </a:r>
            <a:endParaRPr lang="tr-TR" dirty="0"/>
          </a:p>
          <a:p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anxiety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compulsive</a:t>
            </a:r>
            <a:r>
              <a:rPr lang="tr-TR" dirty="0"/>
              <a:t> </a:t>
            </a:r>
            <a:r>
              <a:rPr lang="tr-TR" dirty="0" err="1"/>
              <a:t>disorders</a:t>
            </a:r>
            <a:endParaRPr lang="tr-TR" dirty="0"/>
          </a:p>
          <a:p>
            <a:r>
              <a:rPr lang="tr-TR" dirty="0" err="1"/>
              <a:t>Antidepressant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blocking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re-</a:t>
            </a:r>
            <a:r>
              <a:rPr lang="tr-TR" dirty="0" err="1"/>
              <a:t>uptake</a:t>
            </a:r>
            <a:r>
              <a:rPr lang="tr-TR" dirty="0"/>
              <a:t> of </a:t>
            </a:r>
            <a:r>
              <a:rPr lang="tr-TR" dirty="0" err="1"/>
              <a:t>serotonin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norepinephrine</a:t>
            </a:r>
            <a:endParaRPr lang="tr-TR" dirty="0"/>
          </a:p>
          <a:p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acting</a:t>
            </a:r>
            <a:r>
              <a:rPr lang="tr-TR" dirty="0"/>
              <a:t> </a:t>
            </a:r>
            <a:r>
              <a:rPr lang="tr-TR" dirty="0" err="1"/>
              <a:t>anxiolytic</a:t>
            </a:r>
            <a:r>
              <a:rPr lang="tr-TR" dirty="0"/>
              <a:t> </a:t>
            </a:r>
            <a:r>
              <a:rPr lang="tr-TR" dirty="0" err="1"/>
              <a:t>medication</a:t>
            </a:r>
            <a:endParaRPr lang="tr-TR" dirty="0"/>
          </a:p>
          <a:p>
            <a:r>
              <a:rPr lang="tr-TR" b="1" dirty="0" err="1"/>
              <a:t>Dog</a:t>
            </a:r>
            <a:r>
              <a:rPr lang="tr-TR" b="1" dirty="0"/>
              <a:t>: </a:t>
            </a:r>
            <a:r>
              <a:rPr lang="tr-TR" dirty="0"/>
              <a:t>1-3 mg/kg </a:t>
            </a:r>
            <a:r>
              <a:rPr lang="tr-TR" dirty="0" err="1"/>
              <a:t>po</a:t>
            </a:r>
            <a:r>
              <a:rPr lang="tr-TR" dirty="0"/>
              <a:t> q 12 </a:t>
            </a:r>
            <a:r>
              <a:rPr lang="tr-TR" dirty="0" err="1"/>
              <a:t>hours</a:t>
            </a:r>
            <a:endParaRPr lang="tr-TR" dirty="0"/>
          </a:p>
          <a:p>
            <a:r>
              <a:rPr lang="tr-TR" b="1" dirty="0" err="1"/>
              <a:t>Cat</a:t>
            </a:r>
            <a:r>
              <a:rPr lang="tr-TR" b="1" dirty="0"/>
              <a:t>: </a:t>
            </a:r>
            <a:r>
              <a:rPr lang="tr-TR" dirty="0"/>
              <a:t>0.25-0.5 mg/kg </a:t>
            </a:r>
            <a:r>
              <a:rPr lang="tr-TR" dirty="0" err="1"/>
              <a:t>po</a:t>
            </a:r>
            <a:r>
              <a:rPr lang="tr-TR" dirty="0"/>
              <a:t> q 12 </a:t>
            </a:r>
            <a:r>
              <a:rPr lang="tr-TR" dirty="0" err="1"/>
              <a:t>hours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04" y="3798277"/>
            <a:ext cx="3902364" cy="1878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65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5. *</a:t>
            </a:r>
            <a:r>
              <a:rPr lang="tr-TR" b="1" dirty="0" err="1"/>
              <a:t>Trcyclic</a:t>
            </a:r>
            <a:r>
              <a:rPr lang="tr-TR" b="1" dirty="0"/>
              <a:t> </a:t>
            </a:r>
            <a:r>
              <a:rPr lang="tr-TR" b="1" dirty="0" err="1"/>
              <a:t>antidepressants</a:t>
            </a:r>
            <a:r>
              <a:rPr lang="tr-TR" b="1" dirty="0"/>
              <a:t> (</a:t>
            </a:r>
            <a:r>
              <a:rPr lang="tr-TR" b="1" dirty="0" err="1"/>
              <a:t>TCAs</a:t>
            </a:r>
            <a:r>
              <a:rPr lang="tr-TR" b="1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tr-TR" sz="2400" b="1"/>
              <a:t>Side effects: </a:t>
            </a:r>
          </a:p>
          <a:p>
            <a:r>
              <a:rPr lang="tr-TR" sz="2400"/>
              <a:t>Sedation</a:t>
            </a:r>
          </a:p>
          <a:p>
            <a:r>
              <a:rPr lang="tr-TR" sz="2400"/>
              <a:t>Dry mouth</a:t>
            </a:r>
          </a:p>
          <a:p>
            <a:r>
              <a:rPr lang="tr-TR" sz="2400"/>
              <a:t>Urinary retention and constipation</a:t>
            </a:r>
          </a:p>
          <a:p>
            <a:r>
              <a:rPr lang="tr-TR" sz="2400"/>
              <a:t>Hypothyroidism ?</a:t>
            </a:r>
          </a:p>
          <a:p>
            <a:endParaRPr lang="tr-TR" sz="2400"/>
          </a:p>
          <a:p>
            <a:r>
              <a:rPr lang="tr-TR" sz="2400"/>
              <a:t>*Can be used in combination with BZ (Storm fobia etc.)</a:t>
            </a:r>
          </a:p>
          <a:p>
            <a:endParaRPr lang="tr-TR" sz="2400"/>
          </a:p>
          <a:p>
            <a:endParaRPr lang="tr-TR" sz="2400"/>
          </a:p>
          <a:p>
            <a:pPr marL="0" indent="0">
              <a:buNone/>
            </a:pPr>
            <a:endParaRPr lang="tr-TR" sz="2400"/>
          </a:p>
          <a:p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295777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6. *</a:t>
            </a:r>
            <a:r>
              <a:rPr lang="tr-TR" b="1" dirty="0" err="1"/>
              <a:t>Selective</a:t>
            </a:r>
            <a:r>
              <a:rPr lang="tr-TR" b="1" dirty="0"/>
              <a:t> </a:t>
            </a:r>
            <a:r>
              <a:rPr lang="tr-TR" b="1" dirty="0" err="1"/>
              <a:t>Serotonin</a:t>
            </a:r>
            <a:r>
              <a:rPr lang="tr-TR" b="1" dirty="0"/>
              <a:t> </a:t>
            </a:r>
            <a:r>
              <a:rPr lang="tr-TR" b="1" dirty="0" err="1"/>
              <a:t>Reuptake</a:t>
            </a:r>
            <a:r>
              <a:rPr lang="tr-TR" b="1" dirty="0"/>
              <a:t> </a:t>
            </a:r>
            <a:r>
              <a:rPr lang="tr-TR" b="1" dirty="0" err="1"/>
              <a:t>Inhibitor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tr-TR" sz="2400" u="sng"/>
              <a:t>Fluoxetine, paroxetine, sertraline and fluvoxamine</a:t>
            </a:r>
          </a:p>
          <a:p>
            <a:r>
              <a:rPr lang="tr-TR" sz="2400"/>
              <a:t>Highly selective blockage of the reuptake of 5-HT into presynaptic neurons</a:t>
            </a:r>
          </a:p>
          <a:p>
            <a:r>
              <a:rPr lang="tr-TR" sz="2400"/>
              <a:t>As for the TCA, treatment must continue for a minimum of 6-8 weeks</a:t>
            </a:r>
          </a:p>
          <a:p>
            <a:r>
              <a:rPr lang="tr-TR" sz="2400" b="1"/>
              <a:t>Why?</a:t>
            </a:r>
          </a:p>
          <a:p>
            <a:r>
              <a:rPr lang="tr-TR" sz="2400"/>
              <a:t>Receptor conformation changes through the production of new proteins</a:t>
            </a:r>
          </a:p>
          <a:p>
            <a:pPr marL="0" indent="0">
              <a:buNone/>
            </a:pPr>
            <a:endParaRPr lang="tr-TR" sz="2400"/>
          </a:p>
          <a:p>
            <a:r>
              <a:rPr lang="tr-TR" sz="2400"/>
              <a:t>Treatment of profound aggression, separation anxiety, panic disorder and OCD</a:t>
            </a:r>
          </a:p>
          <a:p>
            <a:pPr marL="0" indent="0">
              <a:buNone/>
            </a:pPr>
            <a:endParaRPr lang="tr-TR" sz="2400"/>
          </a:p>
          <a:p>
            <a:endParaRPr lang="tr-TR" sz="2400"/>
          </a:p>
          <a:p>
            <a:endParaRPr lang="tr-TR" sz="2400" u="sng"/>
          </a:p>
          <a:p>
            <a:pPr marL="0" indent="0">
              <a:buNone/>
            </a:pPr>
            <a:endParaRPr lang="tr-TR" sz="2400"/>
          </a:p>
          <a:p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49370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6. *</a:t>
            </a:r>
            <a:r>
              <a:rPr lang="tr-TR" b="1" dirty="0" err="1"/>
              <a:t>Selective</a:t>
            </a:r>
            <a:r>
              <a:rPr lang="tr-TR" b="1" dirty="0"/>
              <a:t> </a:t>
            </a:r>
            <a:r>
              <a:rPr lang="tr-TR" b="1" dirty="0" err="1"/>
              <a:t>Serotonin</a:t>
            </a:r>
            <a:r>
              <a:rPr lang="tr-TR" b="1" dirty="0"/>
              <a:t> </a:t>
            </a:r>
            <a:r>
              <a:rPr lang="tr-TR" b="1" dirty="0" err="1"/>
              <a:t>Reuptake</a:t>
            </a:r>
            <a:r>
              <a:rPr lang="tr-TR" b="1" dirty="0"/>
              <a:t> </a:t>
            </a:r>
            <a:r>
              <a:rPr lang="tr-TR" b="1" dirty="0" err="1"/>
              <a:t>Inhibitor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/>
          </a:bodyPr>
          <a:lstStyle/>
          <a:p>
            <a:r>
              <a:rPr lang="tr-TR" b="1" dirty="0" err="1"/>
              <a:t>Fluoxetine</a:t>
            </a:r>
            <a:r>
              <a:rPr lang="tr-TR" b="1" dirty="0"/>
              <a:t>;</a:t>
            </a:r>
          </a:p>
          <a:p>
            <a:r>
              <a:rPr lang="tr-TR" dirty="0" err="1"/>
              <a:t>Dog</a:t>
            </a:r>
            <a:r>
              <a:rPr lang="tr-TR" dirty="0"/>
              <a:t>: 0.5-1 mg/kg </a:t>
            </a:r>
            <a:r>
              <a:rPr lang="tr-TR" dirty="0" err="1"/>
              <a:t>po</a:t>
            </a:r>
            <a:endParaRPr lang="tr-TR" dirty="0"/>
          </a:p>
          <a:p>
            <a:r>
              <a:rPr lang="tr-TR" dirty="0" err="1"/>
              <a:t>Cat</a:t>
            </a:r>
            <a:r>
              <a:rPr lang="tr-TR" dirty="0"/>
              <a:t>: 0.5-1 mg/kg </a:t>
            </a:r>
            <a:r>
              <a:rPr lang="tr-TR" dirty="0" err="1"/>
              <a:t>po</a:t>
            </a:r>
            <a:endParaRPr lang="tr-TR" dirty="0"/>
          </a:p>
          <a:p>
            <a:endParaRPr lang="tr-TR" dirty="0"/>
          </a:p>
          <a:p>
            <a:r>
              <a:rPr lang="tr-TR" dirty="0"/>
              <a:t>Side </a:t>
            </a:r>
            <a:r>
              <a:rPr lang="tr-TR" dirty="0" err="1"/>
              <a:t>effect</a:t>
            </a:r>
            <a:r>
              <a:rPr lang="tr-TR" dirty="0"/>
              <a:t>: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on GI </a:t>
            </a:r>
            <a:r>
              <a:rPr lang="tr-TR" dirty="0" err="1"/>
              <a:t>system-inapetence</a:t>
            </a:r>
            <a:r>
              <a:rPr lang="tr-TR" dirty="0"/>
              <a:t>, </a:t>
            </a:r>
            <a:r>
              <a:rPr lang="tr-TR" dirty="0" err="1"/>
              <a:t>anorexia</a:t>
            </a:r>
            <a:r>
              <a:rPr lang="tr-TR" dirty="0"/>
              <a:t>, </a:t>
            </a:r>
            <a:r>
              <a:rPr lang="tr-TR" dirty="0" err="1"/>
              <a:t>diarrhoe</a:t>
            </a:r>
            <a:r>
              <a:rPr lang="tr-TR" dirty="0"/>
              <a:t>, </a:t>
            </a:r>
            <a:r>
              <a:rPr lang="tr-TR" dirty="0" err="1"/>
              <a:t>nausea</a:t>
            </a:r>
            <a:endParaRPr lang="tr-TR" dirty="0"/>
          </a:p>
          <a:p>
            <a:endParaRPr lang="tr-TR" dirty="0"/>
          </a:p>
          <a:p>
            <a:endParaRPr lang="tr-TR" u="sng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38" y="4199093"/>
            <a:ext cx="3471423" cy="231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72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err="1"/>
              <a:t>Overview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tr-TR" sz="2400"/>
              <a:t>The use of medication is essential in many cases</a:t>
            </a:r>
          </a:p>
          <a:p>
            <a:r>
              <a:rPr lang="tr-TR" sz="2400"/>
              <a:t>Addition of psychotherapeutic agents leads to better and faster treatment outcomes</a:t>
            </a:r>
          </a:p>
          <a:p>
            <a:r>
              <a:rPr lang="tr-TR" sz="2400" b="1"/>
              <a:t>Why?</a:t>
            </a:r>
          </a:p>
          <a:p>
            <a:pPr marL="514350" indent="-514350">
              <a:buAutoNum type="arabicPeriod"/>
            </a:pPr>
            <a:r>
              <a:rPr lang="tr-TR" sz="2400"/>
              <a:t>Learning and behavioral medications relay on the same molecular changes</a:t>
            </a:r>
          </a:p>
          <a:p>
            <a:pPr marL="514350" indent="-514350">
              <a:buAutoNum type="arabicPeriod"/>
            </a:pPr>
            <a:r>
              <a:rPr lang="tr-TR" sz="2400"/>
              <a:t>Serotonergic neurons are most dense in the frontal cortex and hippocampus which primarily involved in learning</a:t>
            </a:r>
          </a:p>
          <a:p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239900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7. *</a:t>
            </a:r>
            <a:r>
              <a:rPr lang="tr-TR" b="1" dirty="0" err="1"/>
              <a:t>Monoamine</a:t>
            </a:r>
            <a:r>
              <a:rPr lang="tr-TR" b="1" dirty="0"/>
              <a:t> </a:t>
            </a:r>
            <a:r>
              <a:rPr lang="tr-TR" b="1" dirty="0" err="1"/>
              <a:t>oxidase</a:t>
            </a:r>
            <a:r>
              <a:rPr lang="tr-TR" b="1" dirty="0"/>
              <a:t> </a:t>
            </a:r>
            <a:r>
              <a:rPr lang="tr-TR" b="1" dirty="0" err="1"/>
              <a:t>inhibitors</a:t>
            </a:r>
            <a:r>
              <a:rPr lang="tr-TR" b="1" dirty="0"/>
              <a:t> (</a:t>
            </a:r>
            <a:r>
              <a:rPr lang="tr-TR" b="1" dirty="0" err="1"/>
              <a:t>MAOIs</a:t>
            </a:r>
            <a:r>
              <a:rPr lang="tr-TR" b="1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tr-TR" u="sng" dirty="0" err="1"/>
              <a:t>Selegiline</a:t>
            </a:r>
            <a:endParaRPr lang="tr-TR" u="sng" dirty="0"/>
          </a:p>
          <a:p>
            <a:r>
              <a:rPr lang="tr-TR" dirty="0" err="1"/>
              <a:t>Act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blocking</a:t>
            </a:r>
            <a:r>
              <a:rPr lang="tr-TR" dirty="0"/>
              <a:t> </a:t>
            </a:r>
            <a:r>
              <a:rPr lang="tr-TR" dirty="0" err="1"/>
              <a:t>oxidative</a:t>
            </a:r>
            <a:r>
              <a:rPr lang="tr-TR" dirty="0"/>
              <a:t> </a:t>
            </a:r>
            <a:r>
              <a:rPr lang="tr-TR" dirty="0" err="1"/>
              <a:t>deamination</a:t>
            </a:r>
            <a:r>
              <a:rPr lang="tr-TR" dirty="0"/>
              <a:t> of </a:t>
            </a:r>
            <a:r>
              <a:rPr lang="tr-TR" dirty="0" err="1"/>
              <a:t>brain</a:t>
            </a:r>
            <a:r>
              <a:rPr lang="tr-TR" dirty="0"/>
              <a:t> </a:t>
            </a:r>
            <a:r>
              <a:rPr lang="tr-TR" dirty="0" err="1"/>
              <a:t>amines-increase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substances</a:t>
            </a:r>
            <a:endParaRPr lang="tr-TR" dirty="0"/>
          </a:p>
          <a:p>
            <a:r>
              <a:rPr lang="tr-TR" dirty="0" err="1"/>
              <a:t>Dopamine</a:t>
            </a:r>
            <a:r>
              <a:rPr lang="tr-TR" dirty="0"/>
              <a:t> </a:t>
            </a:r>
            <a:r>
              <a:rPr lang="tr-TR" dirty="0" err="1"/>
              <a:t>mediated</a:t>
            </a:r>
            <a:r>
              <a:rPr lang="tr-TR" dirty="0"/>
              <a:t> -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reward-motivated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</a:t>
            </a:r>
          </a:p>
          <a:p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cognitive</a:t>
            </a:r>
            <a:r>
              <a:rPr lang="tr-TR" dirty="0"/>
              <a:t> </a:t>
            </a:r>
            <a:r>
              <a:rPr lang="tr-TR" dirty="0" err="1"/>
              <a:t>ability</a:t>
            </a:r>
            <a:endParaRPr lang="tr-TR" dirty="0"/>
          </a:p>
          <a:p>
            <a:r>
              <a:rPr lang="tr-TR" b="1" dirty="0"/>
              <a:t>Main </a:t>
            </a:r>
            <a:r>
              <a:rPr lang="tr-TR" b="1" dirty="0" err="1"/>
              <a:t>use</a:t>
            </a:r>
            <a:r>
              <a:rPr lang="tr-TR" b="1" dirty="0"/>
              <a:t>: </a:t>
            </a:r>
            <a:r>
              <a:rPr lang="tr-TR" dirty="0" err="1"/>
              <a:t>Cognitive</a:t>
            </a:r>
            <a:r>
              <a:rPr lang="tr-TR" dirty="0"/>
              <a:t> </a:t>
            </a:r>
            <a:r>
              <a:rPr lang="tr-TR" dirty="0" err="1"/>
              <a:t>dysfunction</a:t>
            </a:r>
            <a:endParaRPr lang="tr-TR" dirty="0"/>
          </a:p>
          <a:p>
            <a:r>
              <a:rPr lang="tr-TR" b="1" dirty="0" err="1"/>
              <a:t>Dog</a:t>
            </a:r>
            <a:r>
              <a:rPr lang="tr-TR" b="1" dirty="0"/>
              <a:t>: </a:t>
            </a:r>
            <a:r>
              <a:rPr lang="tr-TR" dirty="0"/>
              <a:t>0.5 mg/kg</a:t>
            </a:r>
          </a:p>
          <a:p>
            <a:r>
              <a:rPr lang="tr-TR" b="1" dirty="0" err="1"/>
              <a:t>Cat</a:t>
            </a:r>
            <a:r>
              <a:rPr lang="tr-TR" b="1" dirty="0"/>
              <a:t>: </a:t>
            </a:r>
            <a:r>
              <a:rPr lang="tr-TR" dirty="0"/>
              <a:t>1 mg/kg</a:t>
            </a:r>
          </a:p>
          <a:p>
            <a:r>
              <a:rPr lang="tr-TR" dirty="0"/>
              <a:t>*</a:t>
            </a:r>
            <a:r>
              <a:rPr lang="tr-TR" dirty="0" err="1"/>
              <a:t>Selegiline</a:t>
            </a:r>
            <a:r>
              <a:rPr lang="tr-TR" dirty="0"/>
              <a:t> is </a:t>
            </a:r>
            <a:r>
              <a:rPr lang="tr-TR" dirty="0" err="1"/>
              <a:t>metabolized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amphetamine-animals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cognitive</a:t>
            </a:r>
            <a:r>
              <a:rPr lang="tr-TR" dirty="0"/>
              <a:t> </a:t>
            </a:r>
            <a:r>
              <a:rPr lang="tr-TR" dirty="0" err="1"/>
              <a:t>impairment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not </a:t>
            </a:r>
            <a:r>
              <a:rPr lang="tr-TR" dirty="0" err="1"/>
              <a:t>benefit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selegiline</a:t>
            </a:r>
            <a:endParaRPr lang="tr-TR" dirty="0"/>
          </a:p>
          <a:p>
            <a:endParaRPr lang="tr-TR" u="sng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214" y="2400987"/>
            <a:ext cx="1847248" cy="2469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45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7. *</a:t>
            </a:r>
            <a:r>
              <a:rPr lang="tr-TR" b="1" dirty="0" err="1"/>
              <a:t>Monoamine</a:t>
            </a:r>
            <a:r>
              <a:rPr lang="tr-TR" b="1" dirty="0"/>
              <a:t> </a:t>
            </a:r>
            <a:r>
              <a:rPr lang="tr-TR" b="1" dirty="0" err="1"/>
              <a:t>oxidase</a:t>
            </a:r>
            <a:r>
              <a:rPr lang="tr-TR" b="1" dirty="0"/>
              <a:t> </a:t>
            </a:r>
            <a:r>
              <a:rPr lang="tr-TR" b="1" dirty="0" err="1"/>
              <a:t>inhibitors</a:t>
            </a:r>
            <a:r>
              <a:rPr lang="tr-TR" b="1" dirty="0"/>
              <a:t> (</a:t>
            </a:r>
            <a:r>
              <a:rPr lang="tr-TR" b="1" dirty="0" err="1"/>
              <a:t>MAOIs</a:t>
            </a:r>
            <a:r>
              <a:rPr lang="tr-TR" b="1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tr-TR" sz="2400" i="1"/>
              <a:t>Combination therapy should be avoided!</a:t>
            </a:r>
          </a:p>
          <a:p>
            <a:r>
              <a:rPr lang="tr-TR" sz="2400" i="1"/>
              <a:t>Combination with TCA and SSRI can result in CNS toxicity and fatal condition «serotonin syndrom»!-treat with propranolol (</a:t>
            </a:r>
            <a:r>
              <a:rPr lang="el-GR" sz="2400" i="1"/>
              <a:t>β</a:t>
            </a:r>
            <a:r>
              <a:rPr lang="tr-TR" sz="2400" i="1"/>
              <a:t>-blocker)</a:t>
            </a:r>
          </a:p>
          <a:p>
            <a:r>
              <a:rPr lang="tr-TR" sz="2400" i="1"/>
              <a:t>Phenothiazines, opiate analgesics and alpha-2-agonists are contraindicated!</a:t>
            </a:r>
          </a:p>
          <a:p>
            <a:r>
              <a:rPr lang="tr-TR" sz="2400" i="1"/>
              <a:t>Use of selegiline in pregnant or lactating females is prohibited!</a:t>
            </a:r>
          </a:p>
          <a:p>
            <a:pPr marL="0" indent="0">
              <a:buNone/>
            </a:pPr>
            <a:endParaRPr lang="tr-TR" sz="2400"/>
          </a:p>
          <a:p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19284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8. Alpha-</a:t>
            </a:r>
            <a:r>
              <a:rPr lang="tr-TR" b="1" dirty="0" err="1"/>
              <a:t>Adrenergic</a:t>
            </a:r>
            <a:r>
              <a:rPr lang="tr-TR" b="1" dirty="0"/>
              <a:t> </a:t>
            </a:r>
            <a:r>
              <a:rPr lang="tr-TR" b="1" dirty="0" err="1"/>
              <a:t>Agonists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/>
          </a:bodyPr>
          <a:lstStyle/>
          <a:p>
            <a:r>
              <a:rPr lang="tr-TR" u="sng" dirty="0" err="1"/>
              <a:t>Clonidine</a:t>
            </a:r>
            <a:endParaRPr lang="tr-TR" u="sng" dirty="0"/>
          </a:p>
          <a:p>
            <a:r>
              <a:rPr lang="tr-TR" dirty="0" err="1"/>
              <a:t>Lowers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rate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pressure</a:t>
            </a:r>
            <a:endParaRPr lang="tr-TR" dirty="0"/>
          </a:p>
          <a:p>
            <a:r>
              <a:rPr lang="tr-TR" dirty="0" err="1"/>
              <a:t>Increase</a:t>
            </a:r>
            <a:r>
              <a:rPr lang="tr-TR" dirty="0"/>
              <a:t> GABA </a:t>
            </a:r>
            <a:r>
              <a:rPr lang="tr-TR" dirty="0" err="1"/>
              <a:t>activity</a:t>
            </a:r>
            <a:endParaRPr lang="tr-TR" dirty="0"/>
          </a:p>
          <a:p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noise</a:t>
            </a:r>
            <a:r>
              <a:rPr lang="tr-TR" dirty="0"/>
              <a:t> </a:t>
            </a:r>
            <a:r>
              <a:rPr lang="tr-TR" dirty="0" err="1"/>
              <a:t>reactivity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panic</a:t>
            </a:r>
            <a:r>
              <a:rPr lang="tr-TR" dirty="0"/>
              <a:t> </a:t>
            </a:r>
            <a:r>
              <a:rPr lang="tr-TR" dirty="0" err="1"/>
              <a:t>disorder</a:t>
            </a:r>
            <a:r>
              <a:rPr lang="tr-TR" dirty="0"/>
              <a:t>, </a:t>
            </a:r>
            <a:r>
              <a:rPr lang="tr-TR" dirty="0" err="1"/>
              <a:t>hyperarousal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hyperactivity</a:t>
            </a:r>
            <a:r>
              <a:rPr lang="tr-TR" dirty="0"/>
              <a:t> in </a:t>
            </a:r>
            <a:r>
              <a:rPr lang="tr-TR" dirty="0" err="1"/>
              <a:t>dogs</a:t>
            </a:r>
            <a:endParaRPr lang="tr-TR" dirty="0"/>
          </a:p>
          <a:p>
            <a:r>
              <a:rPr lang="tr-TR" dirty="0" err="1"/>
              <a:t>Dog</a:t>
            </a:r>
            <a:r>
              <a:rPr lang="tr-TR" dirty="0"/>
              <a:t>: 0.01-0.05 mg/kg </a:t>
            </a:r>
            <a:r>
              <a:rPr lang="tr-TR" dirty="0" err="1"/>
              <a:t>po</a:t>
            </a:r>
            <a:r>
              <a:rPr lang="tr-TR" dirty="0"/>
              <a:t> q 12 h</a:t>
            </a:r>
          </a:p>
          <a:p>
            <a:r>
              <a:rPr lang="tr-TR" i="1" dirty="0" err="1"/>
              <a:t>Should</a:t>
            </a:r>
            <a:r>
              <a:rPr lang="tr-TR" i="1" dirty="0"/>
              <a:t> not be </a:t>
            </a:r>
            <a:r>
              <a:rPr lang="tr-TR" i="1" dirty="0" err="1"/>
              <a:t>used</a:t>
            </a:r>
            <a:r>
              <a:rPr lang="tr-TR" i="1" dirty="0"/>
              <a:t> </a:t>
            </a:r>
            <a:r>
              <a:rPr lang="tr-TR" i="1" dirty="0" err="1"/>
              <a:t>with</a:t>
            </a:r>
            <a:r>
              <a:rPr lang="tr-TR" i="1" dirty="0"/>
              <a:t> </a:t>
            </a:r>
            <a:r>
              <a:rPr lang="tr-TR" i="1" dirty="0" err="1"/>
              <a:t>TCA’s</a:t>
            </a:r>
            <a:r>
              <a:rPr lang="tr-TR" i="1" dirty="0"/>
              <a:t>!- antagonist </a:t>
            </a:r>
            <a:r>
              <a:rPr lang="tr-TR" i="1" dirty="0" err="1"/>
              <a:t>effects</a:t>
            </a:r>
            <a:endParaRPr lang="tr-TR" i="1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6" y="4753533"/>
            <a:ext cx="3123028" cy="1891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2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9. Beta </a:t>
            </a:r>
            <a:r>
              <a:rPr lang="tr-TR" b="1" dirty="0" err="1"/>
              <a:t>blockers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u="sng" dirty="0" err="1"/>
              <a:t>Propranolol</a:t>
            </a:r>
            <a:r>
              <a:rPr lang="tr-TR" u="sng" dirty="0"/>
              <a:t>, *</a:t>
            </a:r>
            <a:r>
              <a:rPr lang="tr-TR" u="sng" dirty="0" err="1"/>
              <a:t>pindolol</a:t>
            </a:r>
            <a:endParaRPr lang="tr-TR" u="sng" dirty="0"/>
          </a:p>
          <a:p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situation</a:t>
            </a:r>
            <a:r>
              <a:rPr lang="tr-TR" dirty="0"/>
              <a:t>-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anxiety-tachycardia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tachypnoe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prevalant</a:t>
            </a:r>
            <a:r>
              <a:rPr lang="tr-TR" dirty="0"/>
              <a:t> </a:t>
            </a:r>
          </a:p>
          <a:p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anticipated</a:t>
            </a:r>
            <a:r>
              <a:rPr lang="tr-TR" dirty="0"/>
              <a:t> </a:t>
            </a:r>
            <a:r>
              <a:rPr lang="tr-TR" dirty="0" err="1"/>
              <a:t>stimuli</a:t>
            </a:r>
            <a:endParaRPr lang="tr-TR" dirty="0"/>
          </a:p>
          <a:p>
            <a:r>
              <a:rPr lang="tr-TR" dirty="0" err="1"/>
              <a:t>Pindolol</a:t>
            </a:r>
            <a:r>
              <a:rPr lang="tr-TR" dirty="0"/>
              <a:t>:</a:t>
            </a:r>
          </a:p>
          <a:p>
            <a:r>
              <a:rPr lang="tr-TR" dirty="0" err="1"/>
              <a:t>Dog</a:t>
            </a:r>
            <a:r>
              <a:rPr lang="tr-TR" dirty="0"/>
              <a:t>: 0.125-0.25 mg/kg </a:t>
            </a:r>
            <a:r>
              <a:rPr lang="tr-TR" dirty="0" err="1"/>
              <a:t>po</a:t>
            </a:r>
            <a:r>
              <a:rPr lang="tr-TR" dirty="0"/>
              <a:t> q 12 h</a:t>
            </a:r>
          </a:p>
          <a:p>
            <a:r>
              <a:rPr lang="tr-TR" dirty="0" err="1"/>
              <a:t>Propranolol</a:t>
            </a:r>
            <a:r>
              <a:rPr lang="tr-TR" dirty="0"/>
              <a:t>:</a:t>
            </a:r>
          </a:p>
          <a:p>
            <a:r>
              <a:rPr lang="tr-TR" dirty="0" err="1"/>
              <a:t>Dog</a:t>
            </a:r>
            <a:r>
              <a:rPr lang="tr-TR" dirty="0"/>
              <a:t>: 0.5-3 mg/kg </a:t>
            </a:r>
            <a:r>
              <a:rPr lang="tr-TR" dirty="0" err="1"/>
              <a:t>po</a:t>
            </a:r>
            <a:r>
              <a:rPr lang="tr-TR" dirty="0"/>
              <a:t> q 12h</a:t>
            </a:r>
          </a:p>
          <a:p>
            <a:r>
              <a:rPr lang="tr-TR" dirty="0" err="1"/>
              <a:t>Cat</a:t>
            </a:r>
            <a:r>
              <a:rPr lang="tr-TR" dirty="0"/>
              <a:t>: 0.2-1.0 mg/kg q 8h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222" y="3247806"/>
            <a:ext cx="3748624" cy="2563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704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10. </a:t>
            </a:r>
            <a:r>
              <a:rPr lang="tr-TR" b="1" dirty="0" err="1"/>
              <a:t>Antiepileptics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u="sng" dirty="0" err="1"/>
              <a:t>Phenobarbitone</a:t>
            </a:r>
            <a:r>
              <a:rPr lang="tr-TR" dirty="0"/>
              <a:t>, </a:t>
            </a:r>
            <a:r>
              <a:rPr lang="tr-TR" u="sng" dirty="0" err="1"/>
              <a:t>carbamazepine</a:t>
            </a:r>
            <a:endParaRPr lang="tr-TR" u="sng" dirty="0"/>
          </a:p>
          <a:p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rage</a:t>
            </a:r>
            <a:r>
              <a:rPr lang="tr-TR" dirty="0"/>
              <a:t> </a:t>
            </a:r>
            <a:r>
              <a:rPr lang="tr-TR" dirty="0" err="1"/>
              <a:t>syndrom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OCD in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lymbic</a:t>
            </a:r>
            <a:r>
              <a:rPr lang="tr-TR" dirty="0"/>
              <a:t>/</a:t>
            </a:r>
            <a:r>
              <a:rPr lang="tr-TR" dirty="0" err="1"/>
              <a:t>temporal</a:t>
            </a:r>
            <a:r>
              <a:rPr lang="tr-TR" dirty="0"/>
              <a:t> </a:t>
            </a:r>
            <a:r>
              <a:rPr lang="tr-TR" dirty="0" err="1"/>
              <a:t>lobe</a:t>
            </a:r>
            <a:r>
              <a:rPr lang="tr-TR" dirty="0"/>
              <a:t> </a:t>
            </a:r>
            <a:r>
              <a:rPr lang="tr-TR" dirty="0" err="1"/>
              <a:t>epilepsy</a:t>
            </a:r>
            <a:r>
              <a:rPr lang="tr-TR" dirty="0"/>
              <a:t>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implicated</a:t>
            </a:r>
            <a:endParaRPr lang="tr-TR" dirty="0"/>
          </a:p>
          <a:p>
            <a:r>
              <a:rPr lang="tr-TR" u="sng" dirty="0" err="1"/>
              <a:t>Phenobarbitone</a:t>
            </a:r>
            <a:r>
              <a:rPr lang="tr-TR" dirty="0"/>
              <a:t>: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consequences</a:t>
            </a:r>
            <a:r>
              <a:rPr lang="tr-TR" dirty="0"/>
              <a:t> of </a:t>
            </a:r>
            <a:r>
              <a:rPr lang="tr-TR" dirty="0" err="1"/>
              <a:t>limbic</a:t>
            </a:r>
            <a:r>
              <a:rPr lang="tr-TR" dirty="0"/>
              <a:t> </a:t>
            </a:r>
            <a:r>
              <a:rPr lang="tr-TR" dirty="0" err="1"/>
              <a:t>epilepsy</a:t>
            </a:r>
            <a:endParaRPr lang="tr-TR" dirty="0"/>
          </a:p>
          <a:p>
            <a:r>
              <a:rPr lang="tr-TR" b="1" dirty="0" err="1"/>
              <a:t>Dog</a:t>
            </a:r>
            <a:r>
              <a:rPr lang="tr-TR" b="1" dirty="0"/>
              <a:t>: </a:t>
            </a:r>
            <a:r>
              <a:rPr lang="tr-TR" dirty="0"/>
              <a:t>1-8 mg/kg q 12h</a:t>
            </a:r>
          </a:p>
          <a:p>
            <a:r>
              <a:rPr lang="tr-TR" b="1" dirty="0" err="1"/>
              <a:t>Cat</a:t>
            </a:r>
            <a:r>
              <a:rPr lang="tr-TR" b="1" dirty="0"/>
              <a:t>: </a:t>
            </a:r>
            <a:r>
              <a:rPr lang="tr-TR" dirty="0"/>
              <a:t>1-2.5 mg/kg q 12 h</a:t>
            </a:r>
          </a:p>
          <a:p>
            <a:r>
              <a:rPr lang="tr-TR" u="sng" dirty="0" err="1"/>
              <a:t>Carbamazepine</a:t>
            </a:r>
            <a:r>
              <a:rPr lang="tr-TR" u="sng" dirty="0"/>
              <a:t>: </a:t>
            </a:r>
            <a:r>
              <a:rPr lang="tr-TR" dirty="0" err="1"/>
              <a:t>Tail</a:t>
            </a:r>
            <a:r>
              <a:rPr lang="tr-TR" dirty="0"/>
              <a:t> </a:t>
            </a:r>
            <a:r>
              <a:rPr lang="tr-TR" dirty="0" err="1"/>
              <a:t>chasing</a:t>
            </a:r>
            <a:r>
              <a:rPr lang="tr-TR" dirty="0"/>
              <a:t>/</a:t>
            </a:r>
            <a:r>
              <a:rPr lang="tr-TR" dirty="0" err="1"/>
              <a:t>spinning</a:t>
            </a:r>
            <a:endParaRPr lang="tr-TR" dirty="0"/>
          </a:p>
          <a:p>
            <a:r>
              <a:rPr lang="tr-TR" dirty="0" err="1"/>
              <a:t>Dog</a:t>
            </a:r>
            <a:r>
              <a:rPr lang="tr-TR" dirty="0"/>
              <a:t>: 4-8 mg/kg q 12h</a:t>
            </a:r>
          </a:p>
          <a:p>
            <a:r>
              <a:rPr lang="tr-TR" dirty="0" err="1"/>
              <a:t>Cat</a:t>
            </a:r>
            <a:r>
              <a:rPr lang="tr-TR" dirty="0"/>
              <a:t>: 25mg q 12 h</a:t>
            </a:r>
          </a:p>
          <a:p>
            <a:r>
              <a:rPr lang="tr-TR" dirty="0"/>
              <a:t>*</a:t>
            </a:r>
            <a:r>
              <a:rPr lang="tr-TR" dirty="0" err="1"/>
              <a:t>Contraindicated</a:t>
            </a:r>
            <a:r>
              <a:rPr lang="tr-TR" dirty="0"/>
              <a:t> in </a:t>
            </a:r>
            <a:r>
              <a:rPr lang="tr-TR" dirty="0" err="1"/>
              <a:t>cases</a:t>
            </a:r>
            <a:r>
              <a:rPr lang="tr-TR" dirty="0"/>
              <a:t> of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hepatic</a:t>
            </a:r>
            <a:r>
              <a:rPr lang="tr-TR" dirty="0"/>
              <a:t> </a:t>
            </a:r>
            <a:r>
              <a:rPr lang="tr-TR" dirty="0" err="1"/>
              <a:t>impairment</a:t>
            </a:r>
            <a:r>
              <a:rPr lang="tr-TR" dirty="0"/>
              <a:t>, </a:t>
            </a:r>
            <a:r>
              <a:rPr lang="tr-TR" dirty="0" err="1"/>
              <a:t>cardiovascular</a:t>
            </a:r>
            <a:r>
              <a:rPr lang="tr-TR" dirty="0"/>
              <a:t>, </a:t>
            </a:r>
            <a:r>
              <a:rPr lang="tr-TR" dirty="0" err="1"/>
              <a:t>heamotological</a:t>
            </a:r>
            <a:r>
              <a:rPr lang="tr-TR" dirty="0"/>
              <a:t> </a:t>
            </a:r>
            <a:r>
              <a:rPr lang="tr-TR" dirty="0" err="1"/>
              <a:t>disease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042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11. </a:t>
            </a:r>
            <a:r>
              <a:rPr lang="tr-TR" b="1" dirty="0" err="1"/>
              <a:t>Hormonal</a:t>
            </a:r>
            <a:r>
              <a:rPr lang="tr-TR" b="1" dirty="0"/>
              <a:t> </a:t>
            </a:r>
            <a:r>
              <a:rPr lang="tr-TR" b="1" dirty="0" err="1"/>
              <a:t>preparations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6497" y="1994438"/>
            <a:ext cx="10515600" cy="4351338"/>
          </a:xfrm>
        </p:spPr>
        <p:txBody>
          <a:bodyPr>
            <a:normAutofit/>
          </a:bodyPr>
          <a:lstStyle/>
          <a:p>
            <a:r>
              <a:rPr lang="tr-TR" u="sng" dirty="0" err="1"/>
              <a:t>Cabergoline</a:t>
            </a:r>
            <a:endParaRPr lang="tr-TR" u="sng" dirty="0"/>
          </a:p>
          <a:p>
            <a:r>
              <a:rPr lang="tr-TR" dirty="0"/>
              <a:t>Dopamine-2-receptor </a:t>
            </a:r>
            <a:r>
              <a:rPr lang="tr-TR" dirty="0" err="1"/>
              <a:t>agonist</a:t>
            </a:r>
            <a:endParaRPr lang="tr-TR" dirty="0"/>
          </a:p>
          <a:p>
            <a:r>
              <a:rPr lang="tr-TR" dirty="0" err="1"/>
              <a:t>Pseudopregnancy</a:t>
            </a:r>
            <a:endParaRPr lang="tr-TR" dirty="0"/>
          </a:p>
          <a:p>
            <a:r>
              <a:rPr lang="tr-TR" b="1" dirty="0" err="1"/>
              <a:t>Dog</a:t>
            </a:r>
            <a:r>
              <a:rPr lang="tr-TR" b="1" dirty="0"/>
              <a:t>: </a:t>
            </a:r>
            <a:r>
              <a:rPr lang="tr-TR" dirty="0"/>
              <a:t>5 mg/kg q 24 h </a:t>
            </a:r>
            <a:r>
              <a:rPr lang="tr-TR" dirty="0" err="1"/>
              <a:t>fpr</a:t>
            </a:r>
            <a:r>
              <a:rPr lang="tr-TR" dirty="0"/>
              <a:t> 5-14 </a:t>
            </a:r>
            <a:r>
              <a:rPr lang="tr-TR" dirty="0" err="1"/>
              <a:t>days</a:t>
            </a:r>
            <a:endParaRPr lang="tr-TR" dirty="0"/>
          </a:p>
          <a:p>
            <a:r>
              <a:rPr lang="tr-TR" u="sng" dirty="0" err="1"/>
              <a:t>Delmadinone</a:t>
            </a:r>
            <a:r>
              <a:rPr lang="tr-TR" u="sng" dirty="0"/>
              <a:t> </a:t>
            </a:r>
            <a:r>
              <a:rPr lang="tr-TR" u="sng" dirty="0" err="1"/>
              <a:t>acetate</a:t>
            </a:r>
            <a:endParaRPr lang="tr-TR" u="sng" dirty="0"/>
          </a:p>
          <a:p>
            <a:r>
              <a:rPr lang="tr-TR" dirty="0"/>
              <a:t>Anti-</a:t>
            </a:r>
            <a:r>
              <a:rPr lang="tr-TR" dirty="0" err="1"/>
              <a:t>androgen</a:t>
            </a:r>
            <a:endParaRPr lang="tr-TR" dirty="0"/>
          </a:p>
          <a:p>
            <a:endParaRPr lang="tr-TR" u="sng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54" y="2425835"/>
            <a:ext cx="4422604" cy="2737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1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Newer</a:t>
            </a:r>
            <a:r>
              <a:rPr lang="tr-TR" b="1" dirty="0"/>
              <a:t> </a:t>
            </a:r>
            <a:r>
              <a:rPr lang="tr-TR" b="1" dirty="0" err="1"/>
              <a:t>ideas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23" y="1459865"/>
            <a:ext cx="10515600" cy="4351338"/>
          </a:xfrm>
        </p:spPr>
        <p:txBody>
          <a:bodyPr>
            <a:normAutofit/>
          </a:bodyPr>
          <a:lstStyle/>
          <a:p>
            <a:r>
              <a:rPr lang="tr-TR" u="sng" dirty="0" err="1"/>
              <a:t>Nasal</a:t>
            </a:r>
            <a:r>
              <a:rPr lang="tr-TR" u="sng" dirty="0"/>
              <a:t> </a:t>
            </a:r>
            <a:r>
              <a:rPr lang="tr-TR" u="sng" dirty="0" err="1"/>
              <a:t>oxytocine</a:t>
            </a:r>
            <a:endParaRPr lang="tr-TR" u="sng" dirty="0"/>
          </a:p>
          <a:p>
            <a:r>
              <a:rPr lang="tr-TR" dirty="0"/>
              <a:t>Post-</a:t>
            </a:r>
            <a:r>
              <a:rPr lang="tr-TR" dirty="0" err="1"/>
              <a:t>traumatic</a:t>
            </a:r>
            <a:r>
              <a:rPr lang="tr-TR" dirty="0"/>
              <a:t> </a:t>
            </a:r>
            <a:r>
              <a:rPr lang="tr-TR" dirty="0" err="1"/>
              <a:t>distress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panic</a:t>
            </a:r>
            <a:r>
              <a:rPr lang="tr-TR" dirty="0"/>
              <a:t> </a:t>
            </a:r>
            <a:r>
              <a:rPr lang="tr-TR" dirty="0" err="1"/>
              <a:t>disorder</a:t>
            </a:r>
            <a:r>
              <a:rPr lang="tr-TR" dirty="0"/>
              <a:t> in </a:t>
            </a:r>
            <a:r>
              <a:rPr lang="tr-TR" dirty="0" err="1"/>
              <a:t>dogs</a:t>
            </a:r>
            <a:r>
              <a:rPr lang="tr-TR" dirty="0"/>
              <a:t> (</a:t>
            </a:r>
            <a:r>
              <a:rPr lang="tr-TR" dirty="0" err="1"/>
              <a:t>Platt</a:t>
            </a:r>
            <a:r>
              <a:rPr lang="tr-TR" dirty="0"/>
              <a:t> et. al. 2000)</a:t>
            </a:r>
          </a:p>
          <a:p>
            <a:endParaRPr lang="tr-TR" u="sng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197" y="2892163"/>
            <a:ext cx="1714593" cy="3609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7" y="2928551"/>
            <a:ext cx="6147580" cy="357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52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COMBINATION TREATMENT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TCA’S/</a:t>
            </a:r>
            <a:r>
              <a:rPr lang="tr-TR" dirty="0" err="1">
                <a:solidFill>
                  <a:schemeClr val="bg1"/>
                </a:solidFill>
              </a:rPr>
              <a:t>SSRI’s</a:t>
            </a:r>
            <a:r>
              <a:rPr lang="tr-TR" dirty="0">
                <a:solidFill>
                  <a:schemeClr val="bg1"/>
                </a:solidFill>
              </a:rPr>
              <a:t> + BZD</a:t>
            </a:r>
          </a:p>
          <a:p>
            <a:r>
              <a:rPr lang="tr-TR" dirty="0">
                <a:solidFill>
                  <a:schemeClr val="bg1"/>
                </a:solidFill>
              </a:rPr>
              <a:t>Dogs </a:t>
            </a:r>
            <a:r>
              <a:rPr lang="tr-TR" dirty="0" err="1">
                <a:solidFill>
                  <a:schemeClr val="bg1"/>
                </a:solidFill>
              </a:rPr>
              <a:t>with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separation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anxiety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storm</a:t>
            </a:r>
            <a:r>
              <a:rPr lang="tr-TR" dirty="0">
                <a:solidFill>
                  <a:schemeClr val="bg1"/>
                </a:solidFill>
              </a:rPr>
              <a:t>/</a:t>
            </a:r>
            <a:r>
              <a:rPr lang="tr-TR" dirty="0" err="1">
                <a:solidFill>
                  <a:schemeClr val="bg1"/>
                </a:solidFill>
              </a:rPr>
              <a:t>noise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phobia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MAOI + BZD</a:t>
            </a:r>
          </a:p>
          <a:p>
            <a:r>
              <a:rPr lang="tr-TR" dirty="0">
                <a:solidFill>
                  <a:schemeClr val="bg1"/>
                </a:solidFill>
              </a:rPr>
              <a:t>Dogs </a:t>
            </a:r>
            <a:r>
              <a:rPr lang="tr-TR" dirty="0" err="1">
                <a:solidFill>
                  <a:schemeClr val="bg1"/>
                </a:solidFill>
              </a:rPr>
              <a:t>with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cognitive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dysfunction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panic</a:t>
            </a:r>
            <a:r>
              <a:rPr lang="tr-TR" dirty="0">
                <a:solidFill>
                  <a:schemeClr val="bg1"/>
                </a:solidFill>
              </a:rPr>
              <a:t>/</a:t>
            </a:r>
            <a:r>
              <a:rPr lang="tr-TR" dirty="0" err="1">
                <a:solidFill>
                  <a:schemeClr val="bg1"/>
                </a:solidFill>
              </a:rPr>
              <a:t>phobias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TCA’s</a:t>
            </a:r>
            <a:r>
              <a:rPr lang="tr-TR" dirty="0">
                <a:solidFill>
                  <a:schemeClr val="bg1"/>
                </a:solidFill>
              </a:rPr>
              <a:t>/</a:t>
            </a:r>
            <a:r>
              <a:rPr lang="tr-TR" dirty="0" err="1">
                <a:solidFill>
                  <a:schemeClr val="bg1"/>
                </a:solidFill>
              </a:rPr>
              <a:t>SSRI’s</a:t>
            </a:r>
            <a:r>
              <a:rPr lang="tr-TR" dirty="0">
                <a:solidFill>
                  <a:schemeClr val="bg1"/>
                </a:solidFill>
              </a:rPr>
              <a:t> + </a:t>
            </a:r>
            <a:r>
              <a:rPr lang="tr-TR" dirty="0" err="1">
                <a:solidFill>
                  <a:schemeClr val="bg1"/>
                </a:solidFill>
              </a:rPr>
              <a:t>Gabapentin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OCD (in </a:t>
            </a:r>
            <a:r>
              <a:rPr lang="tr-TR" dirty="0" err="1">
                <a:solidFill>
                  <a:schemeClr val="bg1"/>
                </a:solidFill>
              </a:rPr>
              <a:t>particular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acral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lick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dermatitis</a:t>
            </a:r>
            <a:r>
              <a:rPr lang="tr-T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339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WHY </a:t>
            </a:r>
            <a:r>
              <a:rPr lang="tr-TR" b="1" dirty="0" err="1"/>
              <a:t>SSRI’s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TCA’s</a:t>
            </a:r>
            <a:r>
              <a:rPr lang="tr-TR" b="1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tr-TR" sz="2400"/>
              <a:t>They help dogs learn!! Because;</a:t>
            </a:r>
          </a:p>
          <a:p>
            <a:r>
              <a:rPr lang="tr-TR" sz="2400"/>
              <a:t>They decrease anxiety</a:t>
            </a:r>
          </a:p>
          <a:p>
            <a:r>
              <a:rPr lang="tr-TR" sz="2400"/>
              <a:t>They use neurochemical pathways involved in learning</a:t>
            </a:r>
          </a:p>
          <a:p>
            <a:endParaRPr lang="tr-TR" sz="240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3562199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8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tr-TR" b="1" dirty="0"/>
              <a:t>WHEN SHOULD WE ATTEMPT WEANING?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depends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case</a:t>
            </a:r>
            <a:r>
              <a:rPr lang="tr-TR" dirty="0"/>
              <a:t>!</a:t>
            </a:r>
          </a:p>
          <a:p>
            <a:r>
              <a:rPr lang="tr-TR" dirty="0" err="1"/>
              <a:t>In</a:t>
            </a:r>
            <a:r>
              <a:rPr lang="tr-TR" dirty="0"/>
              <a:t> general,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average</a:t>
            </a:r>
            <a:r>
              <a:rPr lang="tr-TR" dirty="0"/>
              <a:t> </a:t>
            </a:r>
            <a:r>
              <a:rPr lang="tr-TR" dirty="0" err="1"/>
              <a:t>dog</a:t>
            </a:r>
            <a:r>
              <a:rPr lang="tr-TR" dirty="0"/>
              <a:t>/</a:t>
            </a:r>
            <a:r>
              <a:rPr lang="tr-TR" dirty="0" err="1"/>
              <a:t>cat</a:t>
            </a:r>
            <a:r>
              <a:rPr lang="tr-TR" dirty="0"/>
              <a:t> </a:t>
            </a:r>
            <a:r>
              <a:rPr lang="tr-TR" dirty="0" err="1"/>
              <a:t>treated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daily</a:t>
            </a:r>
            <a:r>
              <a:rPr lang="tr-TR" dirty="0"/>
              <a:t> </a:t>
            </a:r>
            <a:r>
              <a:rPr lang="tr-TR" dirty="0" err="1"/>
              <a:t>medication</a:t>
            </a:r>
            <a:r>
              <a:rPr lang="tr-TR" dirty="0"/>
              <a:t> </a:t>
            </a:r>
            <a:r>
              <a:rPr lang="tr-TR" dirty="0" err="1"/>
              <a:t>require</a:t>
            </a:r>
            <a:r>
              <a:rPr lang="tr-TR" dirty="0"/>
              <a:t> 4-6 </a:t>
            </a:r>
            <a:r>
              <a:rPr lang="tr-TR" dirty="0" err="1"/>
              <a:t>months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weaning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attempted</a:t>
            </a:r>
            <a:r>
              <a:rPr lang="tr-TR" dirty="0"/>
              <a:t>!</a:t>
            </a:r>
          </a:p>
          <a:p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dogs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require</a:t>
            </a:r>
            <a:r>
              <a:rPr lang="tr-TR" dirty="0"/>
              <a:t> </a:t>
            </a:r>
            <a:r>
              <a:rPr lang="tr-TR" dirty="0" err="1"/>
              <a:t>lifelong</a:t>
            </a:r>
            <a:r>
              <a:rPr lang="tr-TR" dirty="0"/>
              <a:t> </a:t>
            </a:r>
            <a:r>
              <a:rPr lang="tr-TR" dirty="0" err="1"/>
              <a:t>medication</a:t>
            </a:r>
            <a:endParaRPr lang="tr-TR" dirty="0"/>
          </a:p>
          <a:p>
            <a:r>
              <a:rPr lang="tr-TR" dirty="0" err="1"/>
              <a:t>Discontinuation</a:t>
            </a:r>
            <a:r>
              <a:rPr lang="tr-TR" dirty="0"/>
              <a:t> of </a:t>
            </a:r>
            <a:r>
              <a:rPr lang="tr-TR" dirty="0" err="1"/>
              <a:t>medication</a:t>
            </a:r>
            <a:r>
              <a:rPr lang="tr-TR" dirty="0"/>
              <a:t> </a:t>
            </a:r>
            <a:r>
              <a:rPr lang="tr-TR" dirty="0" err="1"/>
              <a:t>abruptly</a:t>
            </a:r>
            <a:r>
              <a:rPr lang="tr-TR" dirty="0"/>
              <a:t> is not </a:t>
            </a:r>
            <a:r>
              <a:rPr lang="tr-TR" dirty="0" err="1"/>
              <a:t>recommended</a:t>
            </a:r>
            <a:r>
              <a:rPr lang="tr-TR" dirty="0"/>
              <a:t>!- «</a:t>
            </a:r>
            <a:r>
              <a:rPr lang="tr-TR" dirty="0" err="1"/>
              <a:t>discontinuation</a:t>
            </a:r>
            <a:r>
              <a:rPr lang="tr-TR" dirty="0"/>
              <a:t>/</a:t>
            </a:r>
            <a:r>
              <a:rPr lang="tr-TR" dirty="0" err="1"/>
              <a:t>withrawal</a:t>
            </a:r>
            <a:r>
              <a:rPr lang="tr-TR" dirty="0"/>
              <a:t> </a:t>
            </a:r>
            <a:r>
              <a:rPr lang="tr-TR" dirty="0" err="1"/>
              <a:t>syndrom</a:t>
            </a:r>
            <a:r>
              <a:rPr lang="tr-TR" dirty="0"/>
              <a:t>»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4680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REMEMBER– </a:t>
            </a:r>
            <a:br>
              <a:rPr lang="tr-TR" dirty="0"/>
            </a:br>
            <a:r>
              <a:rPr lang="tr-TR" dirty="0"/>
              <a:t>NEUROTRANSMISSION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/>
              <a:t>Neurotransmitters</a:t>
            </a:r>
            <a:r>
              <a:rPr lang="tr-TR" altLang="tr-TR" dirty="0"/>
              <a:t>  (NT/NM) </a:t>
            </a:r>
            <a:r>
              <a:rPr lang="en-US" altLang="tr-TR" dirty="0"/>
              <a:t>are chemicals that travel across the synapse and allow communication between neurons. </a:t>
            </a:r>
            <a:endParaRPr lang="tr-TR" altLang="tr-TR" dirty="0"/>
          </a:p>
          <a:p>
            <a:pPr marL="0" indent="0">
              <a:buNone/>
            </a:pPr>
            <a:endParaRPr lang="tr-TR" altLang="tr-TR" dirty="0"/>
          </a:p>
          <a:p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most</a:t>
            </a:r>
            <a:r>
              <a:rPr lang="tr-TR" b="1" dirty="0"/>
              <a:t> </a:t>
            </a:r>
            <a:r>
              <a:rPr lang="tr-TR" b="1" dirty="0" err="1"/>
              <a:t>important</a:t>
            </a:r>
            <a:r>
              <a:rPr lang="tr-TR" b="1" dirty="0"/>
              <a:t> </a:t>
            </a:r>
            <a:r>
              <a:rPr lang="tr-TR" b="1" dirty="0" err="1"/>
              <a:t>neurotransmitters</a:t>
            </a:r>
            <a:r>
              <a:rPr lang="tr-TR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Serotonin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Dopamine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Norepinephrine</a:t>
            </a:r>
            <a:r>
              <a:rPr lang="tr-TR" dirty="0"/>
              <a:t> (NE/NA), </a:t>
            </a:r>
            <a:r>
              <a:rPr lang="tr-TR" dirty="0" err="1"/>
              <a:t>Epinephrine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GABA (</a:t>
            </a:r>
            <a:r>
              <a:rPr lang="en-US" altLang="tr-TR" dirty="0"/>
              <a:t>Inhibitory Amino Acid</a:t>
            </a:r>
            <a:r>
              <a:rPr lang="tr-TR" altLang="tr-TR" dirty="0"/>
              <a:t>)</a:t>
            </a:r>
            <a:endParaRPr lang="en-US" altLang="tr-TR" dirty="0">
              <a:solidFill>
                <a:srgbClr val="FFFF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841" y="3039354"/>
            <a:ext cx="4309636" cy="301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35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9480" r="1292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384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700" b="1"/>
              <a:t>DO NOT USE PREVENTICS COLLARS WITH </a:t>
            </a:r>
            <a:r>
              <a:rPr lang="tr-TR" sz="3700" b="1" err="1"/>
              <a:t>SSRIs</a:t>
            </a:r>
            <a:r>
              <a:rPr lang="tr-TR" sz="3700" b="1"/>
              <a:t>/</a:t>
            </a:r>
            <a:r>
              <a:rPr lang="tr-TR" sz="3700" b="1" err="1"/>
              <a:t>TCAs</a:t>
            </a:r>
            <a:r>
              <a:rPr lang="tr-TR" sz="3700" b="1"/>
              <a:t>!!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tr-TR" sz="3200" dirty="0" err="1"/>
              <a:t>Amitraz</a:t>
            </a:r>
            <a:r>
              <a:rPr lang="tr-TR" sz="3200" dirty="0"/>
              <a:t> is a MAOI</a:t>
            </a:r>
          </a:p>
          <a:p>
            <a:r>
              <a:rPr lang="tr-TR" sz="3200" dirty="0" err="1"/>
              <a:t>Fipronil</a:t>
            </a:r>
            <a:r>
              <a:rPr lang="tr-TR" sz="3200" dirty="0"/>
              <a:t>, </a:t>
            </a:r>
            <a:r>
              <a:rPr lang="tr-TR" sz="3200" dirty="0" err="1"/>
              <a:t>imidacloprid</a:t>
            </a:r>
            <a:r>
              <a:rPr lang="tr-TR" sz="3200" dirty="0"/>
              <a:t>, </a:t>
            </a:r>
            <a:r>
              <a:rPr lang="tr-TR" sz="3200" dirty="0" err="1"/>
              <a:t>permethrin</a:t>
            </a:r>
            <a:r>
              <a:rPr lang="tr-TR" sz="3200" dirty="0"/>
              <a:t>, </a:t>
            </a:r>
            <a:r>
              <a:rPr lang="tr-TR" sz="3200" dirty="0" err="1"/>
              <a:t>pyriproxfen</a:t>
            </a:r>
            <a:r>
              <a:rPr lang="tr-TR" sz="3200" dirty="0"/>
              <a:t> do not </a:t>
            </a:r>
            <a:r>
              <a:rPr lang="tr-TR" sz="3200" dirty="0" err="1"/>
              <a:t>use</a:t>
            </a:r>
            <a:r>
              <a:rPr lang="tr-TR" sz="3200" dirty="0"/>
              <a:t> </a:t>
            </a:r>
            <a:r>
              <a:rPr lang="tr-TR" sz="3200" dirty="0" err="1"/>
              <a:t>MAOIs</a:t>
            </a:r>
            <a:r>
              <a:rPr lang="tr-TR" sz="3200" dirty="0"/>
              <a:t>.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454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DIET AND BEHAVIOR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Tryptophan</a:t>
            </a:r>
            <a:r>
              <a:rPr lang="tr-TR" dirty="0">
                <a:solidFill>
                  <a:schemeClr val="bg1"/>
                </a:solidFill>
              </a:rPr>
              <a:t> is a </a:t>
            </a:r>
            <a:r>
              <a:rPr lang="tr-TR" dirty="0" err="1">
                <a:solidFill>
                  <a:schemeClr val="bg1"/>
                </a:solidFill>
              </a:rPr>
              <a:t>precursor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serotonin</a:t>
            </a:r>
            <a:r>
              <a:rPr lang="tr-TR" dirty="0">
                <a:solidFill>
                  <a:schemeClr val="bg1"/>
                </a:solidFill>
              </a:rPr>
              <a:t> (5-HT)</a:t>
            </a:r>
          </a:p>
          <a:p>
            <a:r>
              <a:rPr lang="tr-TR" dirty="0">
                <a:solidFill>
                  <a:schemeClr val="bg1"/>
                </a:solidFill>
              </a:rPr>
              <a:t>High protein </a:t>
            </a:r>
            <a:r>
              <a:rPr lang="tr-TR" dirty="0" err="1">
                <a:solidFill>
                  <a:schemeClr val="bg1"/>
                </a:solidFill>
              </a:rPr>
              <a:t>diets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increase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tyrosin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concentrations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decrease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trytophan</a:t>
            </a:r>
            <a:r>
              <a:rPr lang="tr-TR" dirty="0">
                <a:solidFill>
                  <a:schemeClr val="bg1"/>
                </a:solidFill>
              </a:rPr>
              <a:t> in </a:t>
            </a:r>
            <a:r>
              <a:rPr lang="tr-TR" dirty="0" err="1">
                <a:solidFill>
                  <a:schemeClr val="bg1"/>
                </a:solidFill>
              </a:rPr>
              <a:t>the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brain</a:t>
            </a:r>
            <a:r>
              <a:rPr lang="tr-TR" dirty="0">
                <a:solidFill>
                  <a:schemeClr val="bg1"/>
                </a:solidFill>
              </a:rPr>
              <a:t>-do not </a:t>
            </a:r>
            <a:r>
              <a:rPr lang="tr-TR" dirty="0" err="1">
                <a:solidFill>
                  <a:schemeClr val="bg1"/>
                </a:solidFill>
              </a:rPr>
              <a:t>use</a:t>
            </a:r>
            <a:r>
              <a:rPr lang="tr-TR" dirty="0">
                <a:solidFill>
                  <a:schemeClr val="bg1"/>
                </a:solidFill>
              </a:rPr>
              <a:t> in </a:t>
            </a:r>
            <a:r>
              <a:rPr lang="tr-TR" dirty="0" err="1">
                <a:solidFill>
                  <a:schemeClr val="bg1"/>
                </a:solidFill>
              </a:rPr>
              <a:t>aggression</a:t>
            </a:r>
            <a:r>
              <a:rPr lang="tr-TR" dirty="0">
                <a:solidFill>
                  <a:schemeClr val="bg1"/>
                </a:solidFill>
              </a:rPr>
              <a:t>!</a:t>
            </a:r>
          </a:p>
          <a:p>
            <a:r>
              <a:rPr lang="tr-TR" dirty="0" err="1">
                <a:solidFill>
                  <a:schemeClr val="bg1"/>
                </a:solidFill>
              </a:rPr>
              <a:t>Arachidonic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acid</a:t>
            </a:r>
            <a:r>
              <a:rPr lang="tr-TR" dirty="0">
                <a:solidFill>
                  <a:schemeClr val="bg1"/>
                </a:solidFill>
              </a:rPr>
              <a:t> (ARA), </a:t>
            </a:r>
            <a:r>
              <a:rPr lang="tr-TR" dirty="0" err="1">
                <a:solidFill>
                  <a:schemeClr val="bg1"/>
                </a:solidFill>
              </a:rPr>
              <a:t>docoshexaenoic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acid</a:t>
            </a:r>
            <a:r>
              <a:rPr lang="tr-TR" dirty="0">
                <a:solidFill>
                  <a:schemeClr val="bg1"/>
                </a:solidFill>
              </a:rPr>
              <a:t> (DHA), </a:t>
            </a:r>
            <a:r>
              <a:rPr lang="tr-TR" dirty="0" err="1">
                <a:solidFill>
                  <a:schemeClr val="bg1"/>
                </a:solidFill>
              </a:rPr>
              <a:t>eicosahexaenoic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acid</a:t>
            </a:r>
            <a:r>
              <a:rPr lang="tr-TR" dirty="0">
                <a:solidFill>
                  <a:schemeClr val="bg1"/>
                </a:solidFill>
              </a:rPr>
              <a:t> (EHA)= </a:t>
            </a:r>
            <a:r>
              <a:rPr lang="tr-TR" dirty="0" err="1">
                <a:solidFill>
                  <a:schemeClr val="bg1"/>
                </a:solidFill>
              </a:rPr>
              <a:t>long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chain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polyunsaturated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fatty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acids</a:t>
            </a:r>
            <a:r>
              <a:rPr lang="tr-TR" dirty="0">
                <a:solidFill>
                  <a:schemeClr val="bg1"/>
                </a:solidFill>
              </a:rPr>
              <a:t> (PUFA)</a:t>
            </a:r>
          </a:p>
          <a:p>
            <a:r>
              <a:rPr lang="tr-TR" dirty="0">
                <a:solidFill>
                  <a:schemeClr val="bg1"/>
                </a:solidFill>
              </a:rPr>
              <a:t>PUFA=</a:t>
            </a:r>
            <a:r>
              <a:rPr lang="tr-TR" dirty="0" err="1">
                <a:solidFill>
                  <a:schemeClr val="bg1"/>
                </a:solidFill>
              </a:rPr>
              <a:t>essential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for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early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brain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development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tr-TR" dirty="0" err="1">
                <a:solidFill>
                  <a:schemeClr val="bg1"/>
                </a:solidFill>
              </a:rPr>
              <a:t>Aggressive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dogs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showed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significant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lower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values</a:t>
            </a:r>
            <a:r>
              <a:rPr lang="tr-TR" dirty="0">
                <a:solidFill>
                  <a:schemeClr val="bg1"/>
                </a:solidFill>
              </a:rPr>
              <a:t> of DHA </a:t>
            </a:r>
            <a:r>
              <a:rPr lang="tr-TR" dirty="0" err="1">
                <a:solidFill>
                  <a:schemeClr val="bg1"/>
                </a:solidFill>
              </a:rPr>
              <a:t>and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higher</a:t>
            </a:r>
            <a:r>
              <a:rPr lang="tr-TR" dirty="0">
                <a:solidFill>
                  <a:schemeClr val="bg1"/>
                </a:solidFill>
              </a:rPr>
              <a:t> omega-6/omega-3 </a:t>
            </a:r>
            <a:r>
              <a:rPr lang="tr-TR" dirty="0" err="1">
                <a:solidFill>
                  <a:schemeClr val="bg1"/>
                </a:solidFill>
              </a:rPr>
              <a:t>ratio</a:t>
            </a:r>
            <a:r>
              <a:rPr lang="tr-TR" dirty="0">
                <a:solidFill>
                  <a:schemeClr val="bg1"/>
                </a:solidFill>
              </a:rPr>
              <a:t> (</a:t>
            </a:r>
            <a:r>
              <a:rPr lang="tr-TR" dirty="0" err="1">
                <a:solidFill>
                  <a:schemeClr val="bg1"/>
                </a:solidFill>
              </a:rPr>
              <a:t>Reet</a:t>
            </a:r>
            <a:r>
              <a:rPr lang="tr-TR" dirty="0">
                <a:solidFill>
                  <a:schemeClr val="bg1"/>
                </a:solidFill>
              </a:rPr>
              <a:t> et. al. 2008)</a:t>
            </a:r>
          </a:p>
          <a:p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68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SUPPLEMENT-NUTRACEUTICALS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Aktivait</a:t>
            </a:r>
            <a:r>
              <a:rPr lang="tr-TR" dirty="0"/>
              <a:t> </a:t>
            </a:r>
            <a:r>
              <a:rPr lang="tr-TR" dirty="0" err="1"/>
              <a:t>contains</a:t>
            </a:r>
            <a:r>
              <a:rPr lang="tr-TR" dirty="0"/>
              <a:t> anti-</a:t>
            </a:r>
            <a:r>
              <a:rPr lang="tr-TR" dirty="0" err="1"/>
              <a:t>oxidants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radical</a:t>
            </a:r>
            <a:r>
              <a:rPr lang="tr-TR" dirty="0"/>
              <a:t> </a:t>
            </a:r>
            <a:r>
              <a:rPr lang="tr-TR" dirty="0" err="1"/>
              <a:t>scavengers</a:t>
            </a:r>
            <a:r>
              <a:rPr lang="tr-TR" dirty="0"/>
              <a:t> – CD</a:t>
            </a:r>
          </a:p>
          <a:p>
            <a:r>
              <a:rPr lang="tr-TR" dirty="0" err="1"/>
              <a:t>Novifit</a:t>
            </a:r>
            <a:r>
              <a:rPr lang="tr-TR" dirty="0"/>
              <a:t> (S-</a:t>
            </a:r>
            <a:r>
              <a:rPr lang="tr-TR" dirty="0" err="1"/>
              <a:t>adenosyl</a:t>
            </a:r>
            <a:r>
              <a:rPr lang="tr-TR" dirty="0"/>
              <a:t>-L </a:t>
            </a:r>
            <a:r>
              <a:rPr lang="tr-TR" dirty="0" err="1"/>
              <a:t>methionine</a:t>
            </a:r>
            <a:r>
              <a:rPr lang="tr-TR" dirty="0"/>
              <a:t>) – CD</a:t>
            </a:r>
          </a:p>
          <a:p>
            <a:r>
              <a:rPr lang="tr-TR" dirty="0" err="1"/>
              <a:t>Zylkene</a:t>
            </a:r>
            <a:r>
              <a:rPr lang="tr-TR" dirty="0"/>
              <a:t> (</a:t>
            </a:r>
            <a:r>
              <a:rPr lang="tr-TR" dirty="0" err="1"/>
              <a:t>alpha-casozephine</a:t>
            </a:r>
            <a:r>
              <a:rPr lang="tr-TR" dirty="0"/>
              <a:t>)-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non-specific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 is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GABA- GABA </a:t>
            </a:r>
            <a:r>
              <a:rPr lang="tr-TR" dirty="0" err="1"/>
              <a:t>receptor</a:t>
            </a:r>
            <a:r>
              <a:rPr lang="tr-TR" dirty="0"/>
              <a:t> </a:t>
            </a:r>
            <a:r>
              <a:rPr lang="tr-TR" dirty="0" err="1"/>
              <a:t>agonist</a:t>
            </a:r>
            <a:endParaRPr lang="tr-TR" dirty="0"/>
          </a:p>
          <a:p>
            <a:r>
              <a:rPr lang="tr-TR" dirty="0" err="1"/>
              <a:t>Calm</a:t>
            </a:r>
            <a:r>
              <a:rPr lang="tr-TR" dirty="0"/>
              <a:t> </a:t>
            </a:r>
            <a:r>
              <a:rPr lang="tr-TR" dirty="0" err="1"/>
              <a:t>diet</a:t>
            </a:r>
            <a:r>
              <a:rPr lang="tr-TR" dirty="0"/>
              <a:t> (</a:t>
            </a:r>
            <a:r>
              <a:rPr lang="tr-TR" dirty="0" err="1"/>
              <a:t>Royal</a:t>
            </a:r>
            <a:r>
              <a:rPr lang="tr-TR" dirty="0"/>
              <a:t> Canin)- </a:t>
            </a:r>
            <a:r>
              <a:rPr lang="tr-TR" dirty="0" err="1"/>
              <a:t>alpha</a:t>
            </a:r>
            <a:r>
              <a:rPr lang="tr-TR" dirty="0"/>
              <a:t>-</a:t>
            </a:r>
            <a:r>
              <a:rPr lang="tr-TR" dirty="0" err="1"/>
              <a:t>casozephine</a:t>
            </a:r>
            <a:r>
              <a:rPr lang="tr-TR" dirty="0"/>
              <a:t>-anti-</a:t>
            </a:r>
            <a:r>
              <a:rPr lang="tr-TR" dirty="0" err="1"/>
              <a:t>oxidant</a:t>
            </a:r>
            <a:r>
              <a:rPr lang="tr-TR" dirty="0"/>
              <a:t> </a:t>
            </a:r>
            <a:r>
              <a:rPr lang="tr-TR" dirty="0" err="1"/>
              <a:t>complex</a:t>
            </a:r>
            <a:endParaRPr lang="tr-TR" dirty="0"/>
          </a:p>
          <a:p>
            <a:r>
              <a:rPr lang="tr-TR" dirty="0" err="1"/>
              <a:t>Harmonease</a:t>
            </a:r>
            <a:r>
              <a:rPr lang="tr-TR" dirty="0"/>
              <a:t>- </a:t>
            </a:r>
            <a:r>
              <a:rPr lang="tr-TR" dirty="0" err="1"/>
              <a:t>Magnolia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phellodendron</a:t>
            </a:r>
            <a:r>
              <a:rPr lang="tr-TR" dirty="0"/>
              <a:t>- (GABA </a:t>
            </a:r>
            <a:r>
              <a:rPr lang="tr-TR" dirty="0" err="1"/>
              <a:t>modulation</a:t>
            </a:r>
            <a:r>
              <a:rPr lang="tr-TR" dirty="0"/>
              <a:t>) minimize </a:t>
            </a:r>
            <a:r>
              <a:rPr lang="tr-TR" dirty="0" err="1"/>
              <a:t>stress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55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01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1" b="18368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1" b="19437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16878" y="114683"/>
            <a:ext cx="6422849" cy="1676603"/>
          </a:xfrm>
        </p:spPr>
        <p:txBody>
          <a:bodyPr>
            <a:normAutofit/>
          </a:bodyPr>
          <a:lstStyle/>
          <a:p>
            <a:r>
              <a:rPr lang="tr-TR" b="1" dirty="0"/>
              <a:t>PHEROMONOTHERAPY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6879" y="1791286"/>
            <a:ext cx="6422848" cy="378541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400" b="1" dirty="0" err="1"/>
              <a:t>Feliway</a:t>
            </a:r>
            <a:endParaRPr lang="tr-TR" sz="2400" b="1" dirty="0"/>
          </a:p>
          <a:p>
            <a:pPr>
              <a:lnSpc>
                <a:spcPct val="80000"/>
              </a:lnSpc>
            </a:pPr>
            <a:r>
              <a:rPr lang="tr-TR" sz="2400" dirty="0" err="1"/>
              <a:t>Synthetic</a:t>
            </a:r>
            <a:r>
              <a:rPr lang="tr-TR" sz="2400" dirty="0"/>
              <a:t> </a:t>
            </a:r>
            <a:r>
              <a:rPr lang="tr-TR" sz="2400" dirty="0" err="1"/>
              <a:t>analogue</a:t>
            </a:r>
            <a:r>
              <a:rPr lang="tr-TR" sz="2400" dirty="0"/>
              <a:t> of </a:t>
            </a:r>
            <a:r>
              <a:rPr lang="tr-TR" sz="2400" dirty="0" err="1"/>
              <a:t>feline</a:t>
            </a:r>
            <a:r>
              <a:rPr lang="tr-TR" sz="2400" dirty="0"/>
              <a:t> </a:t>
            </a:r>
            <a:r>
              <a:rPr lang="tr-TR" sz="2400" dirty="0" err="1"/>
              <a:t>facial</a:t>
            </a:r>
            <a:r>
              <a:rPr lang="tr-TR" sz="2400" dirty="0"/>
              <a:t> </a:t>
            </a:r>
            <a:r>
              <a:rPr lang="tr-TR" sz="2400" dirty="0" err="1"/>
              <a:t>pheromone</a:t>
            </a:r>
            <a:endParaRPr lang="tr-TR" sz="2400" dirty="0"/>
          </a:p>
          <a:p>
            <a:pPr>
              <a:lnSpc>
                <a:spcPct val="80000"/>
              </a:lnSpc>
            </a:pPr>
            <a:r>
              <a:rPr lang="tr-TR" sz="2400" dirty="0" err="1"/>
              <a:t>Spraying</a:t>
            </a:r>
            <a:r>
              <a:rPr lang="tr-TR" sz="2400" dirty="0"/>
              <a:t>, </a:t>
            </a:r>
            <a:r>
              <a:rPr lang="tr-TR" sz="2400" dirty="0" err="1"/>
              <a:t>inappropriate</a:t>
            </a:r>
            <a:r>
              <a:rPr lang="tr-TR" sz="2400" dirty="0"/>
              <a:t> </a:t>
            </a:r>
            <a:r>
              <a:rPr lang="tr-TR" sz="2400" dirty="0" err="1"/>
              <a:t>straching</a:t>
            </a:r>
            <a:r>
              <a:rPr lang="tr-TR" sz="2400" dirty="0"/>
              <a:t>, </a:t>
            </a:r>
            <a:r>
              <a:rPr lang="tr-TR" sz="2400" dirty="0" err="1"/>
              <a:t>travel</a:t>
            </a:r>
            <a:r>
              <a:rPr lang="tr-TR" sz="2400" dirty="0"/>
              <a:t>, </a:t>
            </a:r>
            <a:r>
              <a:rPr lang="tr-TR" sz="2400" dirty="0" err="1"/>
              <a:t>hospitalisation</a:t>
            </a: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>
              <a:lnSpc>
                <a:spcPct val="80000"/>
              </a:lnSpc>
            </a:pPr>
            <a:r>
              <a:rPr lang="tr-TR" sz="2400" b="1" dirty="0" err="1"/>
              <a:t>Felifriend</a:t>
            </a:r>
            <a:endParaRPr lang="tr-TR" sz="2400" b="1" dirty="0"/>
          </a:p>
          <a:p>
            <a:pPr>
              <a:lnSpc>
                <a:spcPct val="80000"/>
              </a:lnSpc>
            </a:pPr>
            <a:r>
              <a:rPr lang="tr-TR" sz="2400" dirty="0" err="1"/>
              <a:t>Aggression</a:t>
            </a:r>
            <a:endParaRPr lang="tr-TR" sz="2400" dirty="0"/>
          </a:p>
          <a:p>
            <a:pPr>
              <a:lnSpc>
                <a:spcPct val="80000"/>
              </a:lnSpc>
            </a:pPr>
            <a:r>
              <a:rPr lang="tr-TR" sz="2400" dirty="0" err="1"/>
              <a:t>Panic</a:t>
            </a:r>
            <a:r>
              <a:rPr lang="tr-TR" sz="2400" dirty="0"/>
              <a:t> </a:t>
            </a:r>
            <a:r>
              <a:rPr lang="tr-TR" sz="2400" dirty="0" err="1"/>
              <a:t>disorder</a:t>
            </a: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>
              <a:lnSpc>
                <a:spcPct val="80000"/>
              </a:lnSpc>
            </a:pPr>
            <a:r>
              <a:rPr lang="tr-TR" sz="2400" b="1" dirty="0"/>
              <a:t>DAP</a:t>
            </a:r>
          </a:p>
          <a:p>
            <a:pPr>
              <a:lnSpc>
                <a:spcPct val="80000"/>
              </a:lnSpc>
            </a:pPr>
            <a:r>
              <a:rPr lang="tr-TR" sz="2400" dirty="0" err="1"/>
              <a:t>Analogue</a:t>
            </a:r>
            <a:r>
              <a:rPr lang="tr-TR" sz="2400" dirty="0"/>
              <a:t> of a </a:t>
            </a:r>
            <a:r>
              <a:rPr lang="tr-TR" sz="2400" dirty="0" err="1"/>
              <a:t>scent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emantes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inter</a:t>
            </a:r>
            <a:r>
              <a:rPr lang="tr-TR" sz="2400" dirty="0"/>
              <a:t> </a:t>
            </a:r>
            <a:r>
              <a:rPr lang="tr-TR" sz="2400" dirty="0" err="1"/>
              <a:t>mammery</a:t>
            </a:r>
            <a:r>
              <a:rPr lang="tr-TR" sz="2400" dirty="0"/>
              <a:t> </a:t>
            </a:r>
            <a:r>
              <a:rPr lang="tr-TR" sz="2400" dirty="0" err="1"/>
              <a:t>sulcus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lactation</a:t>
            </a:r>
            <a:r>
              <a:rPr lang="tr-TR" sz="2400" dirty="0"/>
              <a:t> </a:t>
            </a:r>
            <a:r>
              <a:rPr lang="tr-TR" sz="2400" dirty="0" err="1"/>
              <a:t>bitch</a:t>
            </a:r>
            <a:endParaRPr lang="tr-TR" sz="2400" dirty="0"/>
          </a:p>
          <a:p>
            <a:pPr>
              <a:lnSpc>
                <a:spcPct val="80000"/>
              </a:lnSpc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98421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tr-TR" dirty="0"/>
              <a:t>IMPORTANT!!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tr-TR" sz="3600" i="1" dirty="0" err="1"/>
              <a:t>Diagnosis</a:t>
            </a:r>
            <a:r>
              <a:rPr lang="tr-TR" sz="3600" i="1" dirty="0"/>
              <a:t> </a:t>
            </a:r>
            <a:r>
              <a:rPr lang="tr-TR" sz="3600" i="1" dirty="0" err="1"/>
              <a:t>criteria</a:t>
            </a:r>
            <a:r>
              <a:rPr lang="tr-TR" sz="3600" i="1" dirty="0"/>
              <a:t> </a:t>
            </a:r>
            <a:r>
              <a:rPr lang="tr-TR" sz="3600" i="1" dirty="0" err="1"/>
              <a:t>should</a:t>
            </a:r>
            <a:r>
              <a:rPr lang="tr-TR" sz="3600" i="1" dirty="0"/>
              <a:t> be met!</a:t>
            </a:r>
          </a:p>
          <a:p>
            <a:r>
              <a:rPr lang="tr-TR" sz="3600" i="1" dirty="0" err="1"/>
              <a:t>Drugs</a:t>
            </a:r>
            <a:r>
              <a:rPr lang="tr-TR" sz="3600" i="1" dirty="0"/>
              <a:t>/</a:t>
            </a:r>
            <a:r>
              <a:rPr lang="tr-TR" sz="3600" i="1" dirty="0" err="1"/>
              <a:t>diets</a:t>
            </a:r>
            <a:r>
              <a:rPr lang="tr-TR" sz="3600" i="1" dirty="0"/>
              <a:t> </a:t>
            </a:r>
            <a:r>
              <a:rPr lang="tr-TR" sz="3600" i="1" dirty="0" err="1"/>
              <a:t>are</a:t>
            </a:r>
            <a:r>
              <a:rPr lang="tr-TR" sz="3600" i="1" dirty="0"/>
              <a:t> not «</a:t>
            </a:r>
            <a:r>
              <a:rPr lang="tr-TR" sz="3600" i="1" dirty="0" err="1"/>
              <a:t>quick</a:t>
            </a:r>
            <a:r>
              <a:rPr lang="tr-TR" sz="3600" i="1" dirty="0"/>
              <a:t> </a:t>
            </a:r>
            <a:r>
              <a:rPr lang="tr-TR" sz="3600" i="1" dirty="0" err="1"/>
              <a:t>fix</a:t>
            </a:r>
            <a:r>
              <a:rPr lang="tr-TR" sz="3600" i="1" dirty="0"/>
              <a:t>»!</a:t>
            </a:r>
          </a:p>
          <a:p>
            <a:r>
              <a:rPr lang="tr-TR" sz="3600" i="1" dirty="0" err="1"/>
              <a:t>Behavioral</a:t>
            </a:r>
            <a:r>
              <a:rPr lang="tr-TR" sz="3600" i="1" dirty="0"/>
              <a:t> </a:t>
            </a:r>
            <a:r>
              <a:rPr lang="tr-TR" sz="3600" i="1" dirty="0" err="1"/>
              <a:t>medication</a:t>
            </a:r>
            <a:r>
              <a:rPr lang="tr-TR" sz="3600" i="1" dirty="0"/>
              <a:t> is </a:t>
            </a:r>
            <a:r>
              <a:rPr lang="tr-TR" sz="3600" i="1" dirty="0" err="1"/>
              <a:t>very</a:t>
            </a:r>
            <a:r>
              <a:rPr lang="tr-TR" sz="3600" i="1" dirty="0"/>
              <a:t> </a:t>
            </a:r>
            <a:r>
              <a:rPr lang="tr-TR" sz="3600" i="1" dirty="0" err="1"/>
              <a:t>rarely</a:t>
            </a:r>
            <a:r>
              <a:rPr lang="tr-TR" sz="3600" i="1" dirty="0"/>
              <a:t> </a:t>
            </a:r>
            <a:r>
              <a:rPr lang="tr-TR" sz="3600" i="1" dirty="0" err="1"/>
              <a:t>sufficient</a:t>
            </a:r>
            <a:r>
              <a:rPr lang="tr-TR" sz="3600" i="1" dirty="0"/>
              <a:t> </a:t>
            </a:r>
            <a:r>
              <a:rPr lang="tr-TR" sz="3600" i="1" dirty="0" err="1"/>
              <a:t>alone</a:t>
            </a:r>
            <a:r>
              <a:rPr lang="tr-TR" sz="3600" i="1" dirty="0"/>
              <a:t>!</a:t>
            </a:r>
          </a:p>
          <a:p>
            <a:r>
              <a:rPr lang="tr-TR" sz="3600" i="1" dirty="0" err="1"/>
              <a:t>Pharmacological</a:t>
            </a:r>
            <a:r>
              <a:rPr lang="tr-TR" sz="3600" i="1" dirty="0"/>
              <a:t> </a:t>
            </a:r>
            <a:r>
              <a:rPr lang="tr-TR" sz="3600" i="1" dirty="0" err="1"/>
              <a:t>intervention</a:t>
            </a:r>
            <a:r>
              <a:rPr lang="tr-TR" sz="3600" i="1" dirty="0"/>
              <a:t> </a:t>
            </a:r>
            <a:r>
              <a:rPr lang="tr-TR" sz="3600" i="1" dirty="0" err="1"/>
              <a:t>relies</a:t>
            </a:r>
            <a:r>
              <a:rPr lang="tr-TR" sz="3600" i="1" dirty="0"/>
              <a:t> on </a:t>
            </a:r>
            <a:r>
              <a:rPr lang="tr-TR" sz="3600" i="1" dirty="0" err="1"/>
              <a:t>client</a:t>
            </a:r>
            <a:r>
              <a:rPr lang="tr-TR" sz="3600" i="1" dirty="0"/>
              <a:t> </a:t>
            </a:r>
            <a:r>
              <a:rPr lang="tr-TR" sz="3600" i="1" dirty="0" err="1"/>
              <a:t>cooperation</a:t>
            </a:r>
            <a:r>
              <a:rPr lang="tr-TR" sz="3600" i="1" dirty="0"/>
              <a:t> on </a:t>
            </a:r>
            <a:r>
              <a:rPr lang="tr-TR" sz="3600" i="1" dirty="0" err="1"/>
              <a:t>administration</a:t>
            </a:r>
            <a:endParaRPr lang="tr-TR" sz="3600" i="1" dirty="0"/>
          </a:p>
        </p:txBody>
      </p:sp>
    </p:spTree>
    <p:extLst>
      <p:ext uri="{BB962C8B-B14F-4D97-AF65-F5344CB8AC3E}">
        <p14:creationId xmlns:p14="http://schemas.microsoft.com/office/powerpoint/2010/main" val="141175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885" y="299670"/>
            <a:ext cx="5316708" cy="635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11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351692"/>
            <a:ext cx="3429739" cy="6061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28" descr="5HT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94" y="997573"/>
            <a:ext cx="5454109" cy="4556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6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FUNCTIONS OF NM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tr-TR" b="1" dirty="0"/>
              <a:t>Serotonin</a:t>
            </a:r>
            <a:r>
              <a:rPr lang="tr-TR" altLang="tr-TR" b="1" dirty="0"/>
              <a:t> </a:t>
            </a:r>
            <a:r>
              <a:rPr lang="tr-TR" altLang="tr-TR" dirty="0"/>
              <a:t>(</a:t>
            </a:r>
            <a:r>
              <a:rPr lang="tr-TR" altLang="tr-TR" dirty="0" err="1"/>
              <a:t>postsynaptic</a:t>
            </a:r>
            <a:r>
              <a:rPr lang="tr-TR" altLang="tr-TR" dirty="0"/>
              <a:t> </a:t>
            </a:r>
            <a:r>
              <a:rPr lang="tr-TR" altLang="tr-TR" dirty="0" err="1"/>
              <a:t>reseptors</a:t>
            </a:r>
            <a:r>
              <a:rPr lang="tr-TR" altLang="tr-TR" dirty="0"/>
              <a:t> </a:t>
            </a:r>
            <a:r>
              <a:rPr lang="tr-TR" altLang="tr-TR" dirty="0" err="1"/>
              <a:t>predominate</a:t>
            </a:r>
            <a:r>
              <a:rPr lang="tr-TR" altLang="tr-TR" dirty="0"/>
              <a:t> in </a:t>
            </a:r>
            <a:r>
              <a:rPr lang="tr-TR" altLang="tr-TR" u="sng" dirty="0" err="1"/>
              <a:t>limbic</a:t>
            </a:r>
            <a:r>
              <a:rPr lang="tr-TR" altLang="tr-TR" u="sng" dirty="0"/>
              <a:t> </a:t>
            </a:r>
            <a:r>
              <a:rPr lang="tr-TR" altLang="tr-TR" u="sng" dirty="0" err="1"/>
              <a:t>regions</a:t>
            </a:r>
            <a:r>
              <a:rPr lang="tr-TR" altLang="tr-TR" dirty="0"/>
              <a:t>): </a:t>
            </a:r>
            <a:r>
              <a:rPr lang="en-US" altLang="tr-TR" dirty="0"/>
              <a:t>Sleep, appetite, sensory perception, </a:t>
            </a:r>
            <a:r>
              <a:rPr lang="en-US" altLang="tr-TR" u="sng" dirty="0"/>
              <a:t>mood</a:t>
            </a:r>
            <a:r>
              <a:rPr lang="tr-TR" altLang="tr-TR" dirty="0"/>
              <a:t>, </a:t>
            </a:r>
            <a:r>
              <a:rPr lang="en-US" altLang="tr-TR" dirty="0"/>
              <a:t>temperature regulation</a:t>
            </a:r>
            <a:r>
              <a:rPr lang="tr-TR" altLang="tr-TR" dirty="0"/>
              <a:t> </a:t>
            </a:r>
            <a:r>
              <a:rPr lang="en-US" altLang="tr-TR" dirty="0"/>
              <a:t>and</a:t>
            </a:r>
            <a:r>
              <a:rPr lang="tr-TR" altLang="tr-TR" dirty="0"/>
              <a:t> </a:t>
            </a:r>
            <a:r>
              <a:rPr lang="en-US" altLang="tr-TR" dirty="0"/>
              <a:t>pain suppression</a:t>
            </a:r>
          </a:p>
          <a:p>
            <a:r>
              <a:rPr lang="en-US" altLang="tr-TR" b="1" dirty="0"/>
              <a:t>Dopamine</a:t>
            </a:r>
            <a:r>
              <a:rPr lang="tr-TR" altLang="tr-TR" b="1" dirty="0"/>
              <a:t>: </a:t>
            </a:r>
            <a:r>
              <a:rPr lang="tr-TR" altLang="tr-TR" u="sng" dirty="0" err="1"/>
              <a:t>Coordinated</a:t>
            </a:r>
            <a:r>
              <a:rPr lang="en-US" altLang="tr-TR" u="sng" dirty="0"/>
              <a:t> movement</a:t>
            </a:r>
            <a:r>
              <a:rPr lang="tr-TR" altLang="tr-TR" u="sng" dirty="0"/>
              <a:t> </a:t>
            </a:r>
            <a:r>
              <a:rPr lang="tr-TR" altLang="tr-TR" dirty="0"/>
              <a:t>(</a:t>
            </a:r>
            <a:r>
              <a:rPr lang="tr-TR" altLang="tr-TR" u="sng" dirty="0" err="1"/>
              <a:t>corpus</a:t>
            </a:r>
            <a:r>
              <a:rPr lang="tr-TR" altLang="tr-TR" u="sng" dirty="0"/>
              <a:t> </a:t>
            </a:r>
            <a:r>
              <a:rPr lang="tr-TR" altLang="tr-TR" u="sng" dirty="0" err="1"/>
              <a:t>striatum</a:t>
            </a:r>
            <a:r>
              <a:rPr lang="tr-TR" altLang="tr-TR" dirty="0"/>
              <a:t>)</a:t>
            </a:r>
            <a:r>
              <a:rPr lang="en-US" altLang="tr-TR" dirty="0"/>
              <a:t>, emotion</a:t>
            </a:r>
            <a:r>
              <a:rPr lang="tr-TR" altLang="tr-TR" dirty="0"/>
              <a:t> (</a:t>
            </a:r>
            <a:r>
              <a:rPr lang="tr-TR" altLang="tr-TR" dirty="0" err="1"/>
              <a:t>pleasure</a:t>
            </a:r>
            <a:r>
              <a:rPr lang="tr-TR" altLang="tr-TR" dirty="0"/>
              <a:t>/</a:t>
            </a:r>
            <a:r>
              <a:rPr lang="tr-TR" altLang="tr-TR" dirty="0" err="1"/>
              <a:t>reward</a:t>
            </a:r>
            <a:r>
              <a:rPr lang="tr-TR" altLang="tr-TR" dirty="0"/>
              <a:t>), </a:t>
            </a:r>
            <a:r>
              <a:rPr lang="en-US" altLang="tr-TR" dirty="0"/>
              <a:t>learning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en-US" altLang="tr-TR" dirty="0"/>
              <a:t> memory</a:t>
            </a:r>
            <a:endParaRPr lang="tr-TR" altLang="tr-TR" dirty="0"/>
          </a:p>
          <a:p>
            <a:r>
              <a:rPr lang="en-US" altLang="tr-TR" b="1" dirty="0"/>
              <a:t>Acetylcholine</a:t>
            </a:r>
            <a:r>
              <a:rPr lang="tr-TR" altLang="tr-TR" b="1" dirty="0"/>
              <a:t>: </a:t>
            </a:r>
            <a:r>
              <a:rPr lang="en-US" altLang="tr-TR" u="sng" dirty="0"/>
              <a:t>Muscle action</a:t>
            </a:r>
            <a:r>
              <a:rPr lang="en-US" altLang="tr-TR" dirty="0"/>
              <a:t>, cognitive functioning, memory, and emotion</a:t>
            </a:r>
            <a:endParaRPr lang="tr-TR" altLang="tr-TR" dirty="0"/>
          </a:p>
          <a:p>
            <a:r>
              <a:rPr lang="en-US" altLang="tr-TR" b="1" dirty="0"/>
              <a:t>Norepinephrine</a:t>
            </a:r>
            <a:r>
              <a:rPr lang="tr-TR" altLang="tr-TR" b="1" dirty="0"/>
              <a:t> (</a:t>
            </a:r>
            <a:r>
              <a:rPr lang="tr-TR" altLang="tr-TR" b="1" dirty="0" err="1"/>
              <a:t>fight</a:t>
            </a:r>
            <a:r>
              <a:rPr lang="tr-TR" altLang="tr-TR" b="1" dirty="0"/>
              <a:t>/</a:t>
            </a:r>
            <a:r>
              <a:rPr lang="tr-TR" altLang="tr-TR" b="1" dirty="0" err="1"/>
              <a:t>flight</a:t>
            </a:r>
            <a:r>
              <a:rPr lang="tr-TR" altLang="tr-TR" b="1" dirty="0"/>
              <a:t>): </a:t>
            </a:r>
            <a:r>
              <a:rPr lang="en-US" altLang="tr-TR" dirty="0"/>
              <a:t>Increased heart rate </a:t>
            </a:r>
            <a:r>
              <a:rPr lang="tr-TR" altLang="tr-TR" dirty="0"/>
              <a:t>(</a:t>
            </a:r>
            <a:r>
              <a:rPr lang="tr-TR" altLang="tr-TR" dirty="0" err="1"/>
              <a:t>arousal</a:t>
            </a:r>
            <a:r>
              <a:rPr lang="tr-TR" altLang="tr-TR" dirty="0"/>
              <a:t>)</a:t>
            </a:r>
            <a:r>
              <a:rPr lang="en-US" altLang="tr-TR" dirty="0"/>
              <a:t>, learning</a:t>
            </a:r>
            <a:r>
              <a:rPr lang="tr-TR" altLang="tr-TR" dirty="0"/>
              <a:t> (</a:t>
            </a:r>
            <a:r>
              <a:rPr lang="tr-TR" altLang="tr-TR" dirty="0" err="1"/>
              <a:t>functional</a:t>
            </a:r>
            <a:r>
              <a:rPr lang="tr-TR" altLang="tr-TR" dirty="0"/>
              <a:t> </a:t>
            </a:r>
            <a:r>
              <a:rPr lang="tr-TR" altLang="tr-TR" dirty="0" err="1"/>
              <a:t>reward</a:t>
            </a:r>
            <a:r>
              <a:rPr lang="tr-TR" altLang="tr-TR" dirty="0"/>
              <a:t> </a:t>
            </a:r>
            <a:r>
              <a:rPr lang="tr-TR" altLang="tr-TR" dirty="0" err="1"/>
              <a:t>systems</a:t>
            </a:r>
            <a:r>
              <a:rPr lang="tr-TR" altLang="tr-TR" dirty="0"/>
              <a:t>)</a:t>
            </a:r>
            <a:r>
              <a:rPr lang="en-US" altLang="tr-TR" dirty="0"/>
              <a:t>, memory, dreaming, waking from sleep, and emotion</a:t>
            </a:r>
            <a:endParaRPr lang="tr-TR" altLang="tr-TR" dirty="0"/>
          </a:p>
          <a:p>
            <a:r>
              <a:rPr lang="en-US" altLang="tr-TR" b="1" dirty="0"/>
              <a:t>GABA</a:t>
            </a:r>
            <a:r>
              <a:rPr lang="tr-TR" altLang="tr-TR" b="1" dirty="0"/>
              <a:t> </a:t>
            </a:r>
            <a:r>
              <a:rPr lang="en-US" altLang="tr-TR" b="1" dirty="0"/>
              <a:t>(</a:t>
            </a:r>
            <a:r>
              <a:rPr lang="en-US" altLang="tr-TR" b="1" dirty="0" err="1"/>
              <a:t>gama-aminobuty</a:t>
            </a:r>
            <a:r>
              <a:rPr lang="tr-TR" altLang="tr-TR" b="1" dirty="0"/>
              <a:t>r</a:t>
            </a:r>
            <a:r>
              <a:rPr lang="en-US" altLang="tr-TR" b="1" dirty="0" err="1"/>
              <a:t>ic</a:t>
            </a:r>
            <a:r>
              <a:rPr lang="en-US" altLang="tr-TR" b="1" dirty="0"/>
              <a:t> acid)</a:t>
            </a:r>
            <a:r>
              <a:rPr lang="tr-TR" altLang="tr-TR" b="1" dirty="0"/>
              <a:t>: </a:t>
            </a:r>
            <a:r>
              <a:rPr lang="en-US" altLang="tr-TR" dirty="0"/>
              <a:t>The major inhibitory neurotransmitter in the brain</a:t>
            </a:r>
            <a:r>
              <a:rPr lang="tr-TR" altLang="tr-TR" dirty="0"/>
              <a:t>, </a:t>
            </a:r>
            <a:r>
              <a:rPr lang="tr-TR" altLang="tr-TR" dirty="0" err="1"/>
              <a:t>associated</a:t>
            </a:r>
            <a:r>
              <a:rPr lang="tr-TR" altLang="tr-TR" dirty="0"/>
              <a:t> </a:t>
            </a:r>
            <a:r>
              <a:rPr lang="tr-TR" altLang="tr-TR" dirty="0" err="1"/>
              <a:t>with</a:t>
            </a:r>
            <a:r>
              <a:rPr lang="tr-TR" altLang="tr-TR" dirty="0"/>
              <a:t> </a:t>
            </a:r>
            <a:r>
              <a:rPr lang="tr-TR" altLang="tr-TR" dirty="0" err="1"/>
              <a:t>anxiety</a:t>
            </a:r>
            <a:endParaRPr lang="en-US" altLang="tr-TR" dirty="0"/>
          </a:p>
          <a:p>
            <a:pPr>
              <a:buNone/>
            </a:pP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18395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IMPORTANT!!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i="1" dirty="0" err="1"/>
              <a:t>Treatment</a:t>
            </a:r>
            <a:r>
              <a:rPr lang="tr-TR" sz="2400" i="1" dirty="0"/>
              <a:t> of </a:t>
            </a:r>
            <a:r>
              <a:rPr lang="tr-TR" sz="2400" i="1" dirty="0" err="1"/>
              <a:t>nonspecific</a:t>
            </a:r>
            <a:r>
              <a:rPr lang="tr-TR" sz="2400" i="1" dirty="0"/>
              <a:t> </a:t>
            </a:r>
            <a:r>
              <a:rPr lang="tr-TR" sz="2400" i="1" dirty="0" err="1"/>
              <a:t>behavioral</a:t>
            </a:r>
            <a:r>
              <a:rPr lang="tr-TR" sz="2400" i="1" dirty="0"/>
              <a:t> </a:t>
            </a:r>
            <a:r>
              <a:rPr lang="tr-TR" sz="2400" i="1" dirty="0" err="1"/>
              <a:t>complaints</a:t>
            </a:r>
            <a:r>
              <a:rPr lang="tr-TR" sz="2400" i="1" dirty="0"/>
              <a:t> is </a:t>
            </a:r>
            <a:r>
              <a:rPr lang="tr-TR" sz="2400" i="1" dirty="0" err="1"/>
              <a:t>unacceptable</a:t>
            </a:r>
            <a:r>
              <a:rPr lang="tr-TR" sz="2400" i="1" dirty="0"/>
              <a:t>!!</a:t>
            </a:r>
          </a:p>
          <a:p>
            <a:r>
              <a:rPr lang="tr-TR" sz="2400" i="1" dirty="0" err="1"/>
              <a:t>Accurate</a:t>
            </a:r>
            <a:r>
              <a:rPr lang="tr-TR" sz="2400" i="1" dirty="0"/>
              <a:t> </a:t>
            </a:r>
            <a:r>
              <a:rPr lang="tr-TR" sz="2400" i="1" dirty="0" err="1"/>
              <a:t>diagnosis</a:t>
            </a:r>
            <a:r>
              <a:rPr lang="tr-TR" sz="2400" i="1" dirty="0"/>
              <a:t> is </a:t>
            </a:r>
            <a:r>
              <a:rPr lang="tr-TR" sz="2400" i="1" dirty="0" err="1"/>
              <a:t>essential</a:t>
            </a:r>
            <a:r>
              <a:rPr lang="tr-TR" sz="2400" i="1" dirty="0"/>
              <a:t> - </a:t>
            </a:r>
            <a:r>
              <a:rPr lang="tr-TR" sz="2400" i="1" dirty="0" err="1"/>
              <a:t>Diagnosis</a:t>
            </a:r>
            <a:r>
              <a:rPr lang="tr-TR" sz="2400" i="1" dirty="0"/>
              <a:t> </a:t>
            </a:r>
            <a:r>
              <a:rPr lang="tr-TR" sz="2400" i="1" dirty="0" err="1"/>
              <a:t>criteria</a:t>
            </a:r>
            <a:r>
              <a:rPr lang="tr-TR" sz="2400" i="1" dirty="0"/>
              <a:t> </a:t>
            </a:r>
            <a:r>
              <a:rPr lang="tr-TR" sz="2400" i="1" dirty="0" err="1"/>
              <a:t>should</a:t>
            </a:r>
            <a:r>
              <a:rPr lang="tr-TR" sz="2400" i="1" dirty="0"/>
              <a:t> be met!</a:t>
            </a:r>
          </a:p>
          <a:p>
            <a:r>
              <a:rPr lang="tr-TR" sz="2400" i="1" dirty="0" err="1"/>
              <a:t>Drugs</a:t>
            </a:r>
            <a:r>
              <a:rPr lang="tr-TR" sz="2400" i="1" dirty="0"/>
              <a:t>/</a:t>
            </a:r>
            <a:r>
              <a:rPr lang="tr-TR" sz="2400" i="1" dirty="0" err="1"/>
              <a:t>diets</a:t>
            </a:r>
            <a:r>
              <a:rPr lang="tr-TR" sz="2400" i="1" dirty="0"/>
              <a:t> </a:t>
            </a:r>
            <a:r>
              <a:rPr lang="tr-TR" sz="2400" i="1" dirty="0" err="1"/>
              <a:t>are</a:t>
            </a:r>
            <a:r>
              <a:rPr lang="tr-TR" sz="2400" i="1" dirty="0"/>
              <a:t> not «</a:t>
            </a:r>
            <a:r>
              <a:rPr lang="tr-TR" sz="2400" i="1" dirty="0" err="1"/>
              <a:t>quick</a:t>
            </a:r>
            <a:r>
              <a:rPr lang="tr-TR" sz="2400" i="1" dirty="0"/>
              <a:t> </a:t>
            </a:r>
            <a:r>
              <a:rPr lang="tr-TR" sz="2400" i="1" dirty="0" err="1"/>
              <a:t>fix</a:t>
            </a:r>
            <a:r>
              <a:rPr lang="tr-TR" sz="2400" i="1" dirty="0"/>
              <a:t>»!</a:t>
            </a:r>
          </a:p>
          <a:p>
            <a:r>
              <a:rPr lang="tr-TR" sz="2400" i="1" dirty="0" err="1"/>
              <a:t>Behavioral</a:t>
            </a:r>
            <a:r>
              <a:rPr lang="tr-TR" sz="2400" i="1" dirty="0"/>
              <a:t> </a:t>
            </a:r>
            <a:r>
              <a:rPr lang="tr-TR" sz="2400" i="1" dirty="0" err="1"/>
              <a:t>medication</a:t>
            </a:r>
            <a:r>
              <a:rPr lang="tr-TR" sz="2400" i="1" dirty="0"/>
              <a:t> can </a:t>
            </a:r>
            <a:r>
              <a:rPr lang="tr-TR" sz="2400" i="1" dirty="0" err="1"/>
              <a:t>facilitate</a:t>
            </a:r>
            <a:r>
              <a:rPr lang="tr-TR" sz="2400" i="1" dirty="0"/>
              <a:t> </a:t>
            </a:r>
            <a:r>
              <a:rPr lang="tr-TR" sz="2400" i="1" dirty="0" err="1"/>
              <a:t>learning-very</a:t>
            </a:r>
            <a:r>
              <a:rPr lang="tr-TR" sz="2400" i="1" dirty="0"/>
              <a:t> </a:t>
            </a:r>
            <a:r>
              <a:rPr lang="tr-TR" sz="2400" i="1" dirty="0" err="1"/>
              <a:t>rarely</a:t>
            </a:r>
            <a:r>
              <a:rPr lang="tr-TR" sz="2400" i="1" dirty="0"/>
              <a:t> </a:t>
            </a:r>
            <a:r>
              <a:rPr lang="tr-TR" sz="2400" i="1" dirty="0" err="1"/>
              <a:t>sufficient</a:t>
            </a:r>
            <a:r>
              <a:rPr lang="tr-TR" sz="2400" i="1" dirty="0"/>
              <a:t> </a:t>
            </a:r>
            <a:r>
              <a:rPr lang="tr-TR" sz="2400" i="1" dirty="0" err="1"/>
              <a:t>alone</a:t>
            </a:r>
            <a:r>
              <a:rPr lang="tr-TR" sz="2400" i="1" dirty="0"/>
              <a:t>!</a:t>
            </a:r>
          </a:p>
          <a:p>
            <a:r>
              <a:rPr lang="tr-TR" sz="2400" i="1" dirty="0" err="1"/>
              <a:t>Pharmacological</a:t>
            </a:r>
            <a:r>
              <a:rPr lang="tr-TR" sz="2400" i="1" dirty="0"/>
              <a:t> </a:t>
            </a:r>
            <a:r>
              <a:rPr lang="tr-TR" sz="2400" i="1" dirty="0" err="1"/>
              <a:t>intervention</a:t>
            </a:r>
            <a:r>
              <a:rPr lang="tr-TR" sz="2400" i="1" dirty="0"/>
              <a:t> </a:t>
            </a:r>
            <a:r>
              <a:rPr lang="tr-TR" sz="2400" i="1" dirty="0" err="1"/>
              <a:t>relies</a:t>
            </a:r>
            <a:r>
              <a:rPr lang="tr-TR" sz="2400" i="1" dirty="0"/>
              <a:t> on </a:t>
            </a:r>
            <a:r>
              <a:rPr lang="tr-TR" sz="2400" i="1" dirty="0" err="1"/>
              <a:t>client</a:t>
            </a:r>
            <a:r>
              <a:rPr lang="tr-TR" sz="2400" i="1" dirty="0"/>
              <a:t> </a:t>
            </a:r>
            <a:r>
              <a:rPr lang="tr-TR" sz="2400" i="1" dirty="0" err="1"/>
              <a:t>cooperation</a:t>
            </a:r>
            <a:r>
              <a:rPr lang="tr-TR" sz="2400" i="1" dirty="0"/>
              <a:t> on </a:t>
            </a:r>
            <a:r>
              <a:rPr lang="tr-TR" sz="2400" i="1" dirty="0" err="1"/>
              <a:t>administration</a:t>
            </a:r>
            <a:endParaRPr lang="tr-TR" sz="2400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564" y="4214496"/>
            <a:ext cx="2419642" cy="2419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5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CRITERIA FOR SELECTING DRUG THERAPY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tr-TR" sz="2400"/>
              <a:t>Behavioral diagnosis</a:t>
            </a:r>
          </a:p>
          <a:p>
            <a:r>
              <a:rPr lang="tr-TR" sz="2400"/>
              <a:t>Duration of the problem</a:t>
            </a:r>
          </a:p>
          <a:p>
            <a:r>
              <a:rPr lang="tr-TR" sz="2400"/>
              <a:t>Severity of the symptoms</a:t>
            </a:r>
          </a:p>
          <a:p>
            <a:r>
              <a:rPr lang="tr-TR" sz="2400"/>
              <a:t>Risk of euthanasia/rehoming </a:t>
            </a:r>
          </a:p>
          <a:p>
            <a:r>
              <a:rPr lang="tr-TR" sz="2400"/>
              <a:t>*A complete medical examination and blood workup - every six months</a:t>
            </a:r>
          </a:p>
          <a:p>
            <a:r>
              <a:rPr lang="tr-TR" sz="2400"/>
              <a:t>Should be terminated when satisfactory results have been achieves </a:t>
            </a:r>
          </a:p>
          <a:p>
            <a:r>
              <a:rPr lang="tr-TR" sz="2400"/>
              <a:t>2-week washout period before starting the another class of drugs</a:t>
            </a:r>
          </a:p>
        </p:txBody>
      </p:sp>
    </p:spTree>
    <p:extLst>
      <p:ext uri="{BB962C8B-B14F-4D97-AF65-F5344CB8AC3E}">
        <p14:creationId xmlns:p14="http://schemas.microsoft.com/office/powerpoint/2010/main" val="275646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CLASSES OF PSYCHOACTIVE DRUGS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1. </a:t>
            </a:r>
            <a:r>
              <a:rPr lang="tr-TR" b="1" dirty="0" err="1"/>
              <a:t>Neuroleptics</a:t>
            </a:r>
            <a:r>
              <a:rPr lang="tr-TR" b="1" dirty="0"/>
              <a:t> (</a:t>
            </a:r>
            <a:r>
              <a:rPr lang="tr-TR" b="1" dirty="0" err="1"/>
              <a:t>Antipsychotic</a:t>
            </a:r>
            <a:r>
              <a:rPr lang="tr-TR" b="1" dirty="0"/>
              <a:t> </a:t>
            </a:r>
            <a:r>
              <a:rPr lang="tr-TR" b="1" dirty="0" err="1"/>
              <a:t>agents</a:t>
            </a:r>
            <a:r>
              <a:rPr lang="tr-TR" b="1" dirty="0"/>
              <a:t>):</a:t>
            </a:r>
          </a:p>
          <a:p>
            <a:r>
              <a:rPr lang="tr-TR" u="sng" dirty="0" err="1"/>
              <a:t>Phenothiazines</a:t>
            </a:r>
            <a:r>
              <a:rPr lang="tr-TR" dirty="0"/>
              <a:t> </a:t>
            </a:r>
            <a:r>
              <a:rPr lang="tr-TR" dirty="0" err="1"/>
              <a:t>routinely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practice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sedation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restraint</a:t>
            </a:r>
            <a:endParaRPr lang="tr-TR" dirty="0"/>
          </a:p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member</a:t>
            </a:r>
            <a:r>
              <a:rPr lang="tr-TR" dirty="0"/>
              <a:t>: </a:t>
            </a:r>
            <a:r>
              <a:rPr lang="tr-TR" dirty="0" err="1"/>
              <a:t>Acepromazine</a:t>
            </a:r>
            <a:endParaRPr lang="tr-TR" dirty="0"/>
          </a:p>
          <a:p>
            <a:r>
              <a:rPr lang="tr-TR" i="1" dirty="0" err="1"/>
              <a:t>Outdated</a:t>
            </a:r>
            <a:r>
              <a:rPr lang="tr-TR" i="1" dirty="0"/>
              <a:t> </a:t>
            </a:r>
            <a:r>
              <a:rPr lang="tr-TR" i="1" dirty="0" err="1"/>
              <a:t>for</a:t>
            </a:r>
            <a:r>
              <a:rPr lang="tr-TR" i="1" dirty="0"/>
              <a:t> </a:t>
            </a:r>
            <a:r>
              <a:rPr lang="tr-TR" i="1" dirty="0" err="1"/>
              <a:t>behavioral</a:t>
            </a:r>
            <a:r>
              <a:rPr lang="tr-TR" i="1" dirty="0"/>
              <a:t> </a:t>
            </a:r>
            <a:r>
              <a:rPr lang="tr-TR" i="1" dirty="0" err="1"/>
              <a:t>medication</a:t>
            </a:r>
            <a:r>
              <a:rPr lang="tr-TR" i="1" dirty="0"/>
              <a:t>!!!!!</a:t>
            </a:r>
          </a:p>
          <a:p>
            <a:r>
              <a:rPr lang="tr-TR" dirty="0" err="1"/>
              <a:t>Blocks</a:t>
            </a:r>
            <a:r>
              <a:rPr lang="tr-TR" dirty="0"/>
              <a:t> </a:t>
            </a:r>
            <a:r>
              <a:rPr lang="tr-TR" dirty="0" err="1"/>
              <a:t>dopaminergic</a:t>
            </a:r>
            <a:r>
              <a:rPr lang="tr-TR" dirty="0"/>
              <a:t> </a:t>
            </a:r>
            <a:r>
              <a:rPr lang="tr-TR" dirty="0" err="1"/>
              <a:t>receptors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brain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***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sensitization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noise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***</a:t>
            </a:r>
            <a:r>
              <a:rPr lang="tr-TR" dirty="0" err="1"/>
              <a:t>Blocks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motor </a:t>
            </a:r>
            <a:r>
              <a:rPr lang="tr-TR" dirty="0" err="1"/>
              <a:t>responses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leaving</a:t>
            </a:r>
            <a:r>
              <a:rPr lang="tr-TR" dirty="0"/>
              <a:t> </a:t>
            </a:r>
            <a:r>
              <a:rPr lang="tr-TR" dirty="0" err="1"/>
              <a:t>sensory</a:t>
            </a:r>
            <a:r>
              <a:rPr lang="tr-TR" dirty="0"/>
              <a:t> </a:t>
            </a:r>
            <a:r>
              <a:rPr lang="tr-TR" dirty="0" err="1"/>
              <a:t>perception</a:t>
            </a:r>
            <a:r>
              <a:rPr lang="tr-TR" dirty="0"/>
              <a:t> </a:t>
            </a:r>
            <a:r>
              <a:rPr lang="tr-TR" dirty="0" err="1"/>
              <a:t>unaffected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***</a:t>
            </a:r>
            <a:r>
              <a:rPr lang="tr-TR" dirty="0" err="1"/>
              <a:t>Aware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stimulus-inability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react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***</a:t>
            </a:r>
            <a:r>
              <a:rPr lang="tr-TR" dirty="0" err="1"/>
              <a:t>Worsening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problem-</a:t>
            </a:r>
            <a:r>
              <a:rPr lang="tr-TR" dirty="0" err="1"/>
              <a:t>phobia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242" y="4864051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2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</a:t>
            </a:r>
            <a:r>
              <a:rPr lang="tr-TR" b="1" dirty="0" err="1"/>
              <a:t>Neuroleptics</a:t>
            </a:r>
            <a:r>
              <a:rPr lang="tr-TR" b="1" dirty="0"/>
              <a:t> (</a:t>
            </a:r>
            <a:r>
              <a:rPr lang="tr-TR" b="1" dirty="0" err="1"/>
              <a:t>Antipsychotic</a:t>
            </a:r>
            <a:r>
              <a:rPr lang="tr-TR" b="1" dirty="0"/>
              <a:t> </a:t>
            </a:r>
            <a:r>
              <a:rPr lang="tr-TR" b="1" dirty="0" err="1"/>
              <a:t>agents</a:t>
            </a:r>
            <a:r>
              <a:rPr lang="tr-TR" b="1" dirty="0"/>
              <a:t>):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contraindication</a:t>
            </a:r>
            <a:r>
              <a:rPr lang="tr-TR" dirty="0"/>
              <a:t> is </a:t>
            </a:r>
            <a:r>
              <a:rPr lang="tr-TR" dirty="0" err="1"/>
              <a:t>aggression</a:t>
            </a:r>
            <a:r>
              <a:rPr lang="tr-TR" dirty="0"/>
              <a:t>-can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disinhibition</a:t>
            </a:r>
            <a:endParaRPr lang="tr-TR" dirty="0"/>
          </a:p>
          <a:p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contraindications</a:t>
            </a:r>
            <a:r>
              <a:rPr lang="tr-TR" dirty="0"/>
              <a:t>: </a:t>
            </a:r>
            <a:r>
              <a:rPr lang="tr-TR" dirty="0" err="1"/>
              <a:t>Epilepsy</a:t>
            </a:r>
            <a:r>
              <a:rPr lang="tr-TR" dirty="0"/>
              <a:t>, </a:t>
            </a:r>
            <a:r>
              <a:rPr lang="tr-TR" dirty="0" err="1"/>
              <a:t>hepatic</a:t>
            </a:r>
            <a:r>
              <a:rPr lang="tr-TR" dirty="0"/>
              <a:t> </a:t>
            </a:r>
            <a:r>
              <a:rPr lang="tr-TR" dirty="0" err="1"/>
              <a:t>dysfunction</a:t>
            </a:r>
            <a:r>
              <a:rPr lang="tr-TR" dirty="0"/>
              <a:t>, </a:t>
            </a:r>
            <a:r>
              <a:rPr lang="tr-TR" dirty="0" err="1"/>
              <a:t>respiratory</a:t>
            </a:r>
            <a:r>
              <a:rPr lang="tr-TR" dirty="0"/>
              <a:t> </a:t>
            </a:r>
            <a:r>
              <a:rPr lang="tr-TR" dirty="0" err="1"/>
              <a:t>depression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compromise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hypotension</a:t>
            </a:r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50" y="4184529"/>
            <a:ext cx="3377418" cy="2268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2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1517</Words>
  <Application>Microsoft Office PowerPoint</Application>
  <PresentationFormat>Geniş ekran</PresentationFormat>
  <Paragraphs>251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Franklin Gothic Book</vt:lpstr>
      <vt:lpstr>Franklin Gothic Medium</vt:lpstr>
      <vt:lpstr>Wingdings</vt:lpstr>
      <vt:lpstr>Office Teması</vt:lpstr>
      <vt:lpstr>INTRODUCTION  TO  BEHAVIORAL PHARMACOLOGY</vt:lpstr>
      <vt:lpstr>Overview</vt:lpstr>
      <vt:lpstr>REMEMBER–  NEUROTRANSMISSION</vt:lpstr>
      <vt:lpstr>PowerPoint Sunusu</vt:lpstr>
      <vt:lpstr>FUNCTIONS OF NM</vt:lpstr>
      <vt:lpstr>IMPORTANT!!</vt:lpstr>
      <vt:lpstr>CRITERIA FOR SELECTING DRUG THERAPY</vt:lpstr>
      <vt:lpstr>CLASSES OF PSYCHOACTIVE DRUGS</vt:lpstr>
      <vt:lpstr>1. Neuroleptics (Antipsychotic agents):</vt:lpstr>
      <vt:lpstr>2. Azapirones:</vt:lpstr>
      <vt:lpstr>3. Benzodiazepines (BZ):</vt:lpstr>
      <vt:lpstr>3. Benzodiazepines (BZ):</vt:lpstr>
      <vt:lpstr>3. Benzodiazepines (BZ):</vt:lpstr>
      <vt:lpstr>3. Benzodiazepines (BZ):</vt:lpstr>
      <vt:lpstr>4. Gabapentin:</vt:lpstr>
      <vt:lpstr>5. *Trcyclic antidepressants (TCAs)</vt:lpstr>
      <vt:lpstr>5. *Trcyclic antidepressants (TCAs)</vt:lpstr>
      <vt:lpstr>6. *Selective Serotonin Reuptake Inhibitor</vt:lpstr>
      <vt:lpstr>6. *Selective Serotonin Reuptake Inhibitor</vt:lpstr>
      <vt:lpstr>7. *Monoamine oxidase inhibitors (MAOIs)</vt:lpstr>
      <vt:lpstr>7. *Monoamine oxidase inhibitors (MAOIs)</vt:lpstr>
      <vt:lpstr>8. Alpha-Adrenergic Agonists</vt:lpstr>
      <vt:lpstr>9. Beta blockers</vt:lpstr>
      <vt:lpstr>10. Antiepileptics</vt:lpstr>
      <vt:lpstr>11. Hormonal preparations</vt:lpstr>
      <vt:lpstr>Newer ideas</vt:lpstr>
      <vt:lpstr>COMBINATION TREATMENT</vt:lpstr>
      <vt:lpstr>WHY SSRI’s or TCA’s?</vt:lpstr>
      <vt:lpstr>WHEN SHOULD WE ATTEMPT WEANING?</vt:lpstr>
      <vt:lpstr>DO NOT USE PREVENTICS COLLARS WITH SSRIs/TCAs!!</vt:lpstr>
      <vt:lpstr>DIET AND BEHAVIOR</vt:lpstr>
      <vt:lpstr>SUPPLEMENT-NUTRACEUTICALS</vt:lpstr>
      <vt:lpstr>PHEROMONOTHERAPY</vt:lpstr>
      <vt:lpstr>IMPORTANT!!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BEHAVIORAL PHARMACOLOGY</dc:title>
  <dc:creator>Yasemin</dc:creator>
  <cp:lastModifiedBy>Yasemin</cp:lastModifiedBy>
  <cp:revision>46</cp:revision>
  <dcterms:created xsi:type="dcterms:W3CDTF">2016-04-30T13:20:37Z</dcterms:created>
  <dcterms:modified xsi:type="dcterms:W3CDTF">2016-05-15T17:33:46Z</dcterms:modified>
</cp:coreProperties>
</file>