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6" r:id="rId4"/>
    <p:sldId id="267" r:id="rId5"/>
    <p:sldId id="257" r:id="rId6"/>
    <p:sldId id="259" r:id="rId7"/>
    <p:sldId id="258" r:id="rId8"/>
    <p:sldId id="260" r:id="rId9"/>
    <p:sldId id="262"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24.01.2018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24.01.2018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24.01.2018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24.01.2018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
            </a:r>
            <a:br>
              <a:rPr lang="tr-TR" dirty="0" smtClean="0"/>
            </a:br>
            <a:r>
              <a:rPr lang="tr-TR" dirty="0" smtClean="0"/>
              <a:t>Eğitimde </a:t>
            </a:r>
            <a:r>
              <a:rPr lang="tr-TR" dirty="0"/>
              <a:t>Kullanılan Ölçme Araçları</a:t>
            </a:r>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a:t>
            </a:r>
            <a:r>
              <a:rPr lang="en-US" dirty="0" err="1" smtClean="0"/>
              <a:t>Ömer</a:t>
            </a:r>
            <a:r>
              <a:rPr lang="en-US" dirty="0" smtClean="0"/>
              <a:t> </a:t>
            </a:r>
            <a:r>
              <a:rPr lang="en-US" dirty="0" err="1" smtClean="0"/>
              <a:t>Kutlu</a:t>
            </a:r>
            <a:endParaRPr lang="tr-TR" dirty="0" smtClean="0"/>
          </a:p>
          <a:p>
            <a:r>
              <a:rPr lang="tr-TR" dirty="0" smtClean="0"/>
              <a:t>BAŞARI TESTLERİNİN GELİŞTİRİLMESİ</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Erişi Testleri</a:t>
            </a:r>
          </a:p>
        </p:txBody>
      </p:sp>
      <p:sp>
        <p:nvSpPr>
          <p:cNvPr id="3" name="İçerik Yer Tutucusu 2"/>
          <p:cNvSpPr>
            <a:spLocks noGrp="1"/>
          </p:cNvSpPr>
          <p:nvPr>
            <p:ph idx="1"/>
          </p:nvPr>
        </p:nvSpPr>
        <p:spPr/>
        <p:txBody>
          <a:bodyPr/>
          <a:lstStyle/>
          <a:p>
            <a:pPr marL="0" indent="0" algn="just">
              <a:buNone/>
            </a:pPr>
            <a:r>
              <a:rPr lang="tr-TR" dirty="0"/>
              <a:t>Okul eğitiminde öğrenci başarısı ve öğrencilerin derslere ilişkin öğrenmelerinin belirlenmesi önemlidir. Erişi testleri eğitimin her kademesinde kullanılmaktadır. Başarı testlerinin eğitim sürecinin değerlendirilmesi, öğrenme eksikliklerinin belirlenmesi gibi birçok amacı vardır. Uygulanan testlerden elde edilen bilgiler, öğrenme ve öğretme sürecine ışık tutar (</a:t>
            </a:r>
            <a:r>
              <a:rPr lang="tr-TR" dirty="0" err="1"/>
              <a:t>Thorndike</a:t>
            </a:r>
            <a:r>
              <a:rPr lang="tr-TR" dirty="0"/>
              <a:t> ve </a:t>
            </a:r>
            <a:r>
              <a:rPr lang="tr-TR" dirty="0" err="1"/>
              <a:t>Hagen</a:t>
            </a:r>
            <a:r>
              <a:rPr lang="tr-TR" dirty="0"/>
              <a:t>, 1969).</a:t>
            </a:r>
          </a:p>
          <a:p>
            <a:pPr marL="0" indent="0" algn="just">
              <a:buNone/>
            </a:pPr>
            <a:endParaRPr lang="en-US" dirty="0" smtClean="0"/>
          </a:p>
          <a:p>
            <a:pPr marL="0" indent="0" algn="just">
              <a:buNone/>
            </a:pPr>
            <a:endParaRPr lang="tr-TR" dirty="0"/>
          </a:p>
        </p:txBody>
      </p:sp>
    </p:spTree>
    <p:extLst>
      <p:ext uri="{BB962C8B-B14F-4D97-AF65-F5344CB8AC3E}">
        <p14:creationId xmlns:p14="http://schemas.microsoft.com/office/powerpoint/2010/main" val="118481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r>
            <a:br>
              <a:rPr lang="tr-TR" dirty="0"/>
            </a:br>
            <a:endParaRPr lang="tr-TR" dirty="0"/>
          </a:p>
        </p:txBody>
      </p:sp>
      <p:sp>
        <p:nvSpPr>
          <p:cNvPr id="3" name="İçerik Yer Tutucusu 2"/>
          <p:cNvSpPr>
            <a:spLocks noGrp="1"/>
          </p:cNvSpPr>
          <p:nvPr>
            <p:ph idx="1"/>
          </p:nvPr>
        </p:nvSpPr>
        <p:spPr/>
        <p:txBody>
          <a:bodyPr>
            <a:normAutofit/>
          </a:bodyPr>
          <a:lstStyle/>
          <a:p>
            <a:pPr marL="0" indent="0">
              <a:buNone/>
            </a:pPr>
            <a:r>
              <a:rPr lang="tr-TR" i="1" dirty="0"/>
              <a:t>Bir sınavın planlanmasında izlenecek yollar şöyle sıralanmıştır:</a:t>
            </a:r>
            <a:endParaRPr lang="tr-TR" i="1" dirty="0" smtClean="0"/>
          </a:p>
          <a:p>
            <a:pPr marL="0" indent="0">
              <a:buNone/>
            </a:pPr>
            <a:endParaRPr lang="tr-TR" dirty="0"/>
          </a:p>
          <a:p>
            <a:pPr marL="0" indent="0">
              <a:buNone/>
            </a:pPr>
            <a:r>
              <a:rPr lang="tr-TR" dirty="0" smtClean="0"/>
              <a:t>1</a:t>
            </a:r>
            <a:r>
              <a:rPr lang="tr-TR" dirty="0"/>
              <a:t>.	Sınavın amacı, sınavdan elde edilecek puanların hangi amaçlarla kullanılacağı saptanır.</a:t>
            </a:r>
          </a:p>
          <a:p>
            <a:pPr marL="0" indent="0">
              <a:buNone/>
            </a:pPr>
            <a:r>
              <a:rPr lang="tr-TR" dirty="0"/>
              <a:t>2.	Sınavda yoklanacak davranışlar listelenir.</a:t>
            </a:r>
          </a:p>
          <a:p>
            <a:pPr marL="0" indent="0">
              <a:buNone/>
            </a:pPr>
            <a:r>
              <a:rPr lang="tr-TR" dirty="0"/>
              <a:t>3.	Sınavın kapsayacağı konular listelenir.</a:t>
            </a:r>
          </a:p>
          <a:p>
            <a:pPr marL="0" indent="0">
              <a:buNone/>
            </a:pPr>
            <a:r>
              <a:rPr lang="tr-TR" dirty="0"/>
              <a:t>4.	Sınavda kullanılacak belirtke tablosu hazırlanır.</a:t>
            </a:r>
          </a:p>
          <a:p>
            <a:pPr marL="0" indent="0">
              <a:buNone/>
            </a:pPr>
            <a:endParaRPr lang="tr-TR" dirty="0"/>
          </a:p>
        </p:txBody>
      </p:sp>
    </p:spTree>
    <p:extLst>
      <p:ext uri="{BB962C8B-B14F-4D97-AF65-F5344CB8AC3E}">
        <p14:creationId xmlns:p14="http://schemas.microsoft.com/office/powerpoint/2010/main" val="41341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a:t>5.	Ölçme aracında kullanılacak soru tipleri belirlenir.</a:t>
            </a:r>
          </a:p>
          <a:p>
            <a:pPr marL="0" indent="0">
              <a:buNone/>
            </a:pPr>
            <a:r>
              <a:rPr lang="tr-TR" dirty="0"/>
              <a:t>6.	Sınavda kullanılacak soruların ortalama güçlüğü ve güçlük dağılımı belirlenir.</a:t>
            </a:r>
          </a:p>
          <a:p>
            <a:pPr marL="0" indent="0">
              <a:buNone/>
            </a:pPr>
            <a:r>
              <a:rPr lang="tr-TR" dirty="0"/>
              <a:t>7.	Soruların yazımında ve redaksiyonunda ve teste alınacak soruların seçiminde izlenecek yöntem belirlenir</a:t>
            </a:r>
          </a:p>
          <a:p>
            <a:pPr marL="0" indent="0">
              <a:buNone/>
            </a:pPr>
            <a:r>
              <a:rPr lang="tr-TR" dirty="0"/>
              <a:t>8.	Ölçme aracını yazma yöntemleri belirlenir.</a:t>
            </a:r>
          </a:p>
          <a:p>
            <a:pPr marL="0" indent="0">
              <a:buNone/>
            </a:pPr>
            <a:r>
              <a:rPr lang="tr-TR" dirty="0"/>
              <a:t>9.	Sınavı puanlama ve uygulama yöntemleri belirlenir. </a:t>
            </a:r>
          </a:p>
          <a:p>
            <a:endParaRPr lang="tr-TR" dirty="0"/>
          </a:p>
        </p:txBody>
      </p:sp>
    </p:spTree>
    <p:extLst>
      <p:ext uri="{BB962C8B-B14F-4D97-AF65-F5344CB8AC3E}">
        <p14:creationId xmlns:p14="http://schemas.microsoft.com/office/powerpoint/2010/main" val="1124479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Çoktan Seçmeli Testler</a:t>
            </a:r>
          </a:p>
        </p:txBody>
      </p:sp>
      <p:sp>
        <p:nvSpPr>
          <p:cNvPr id="3" name="İçerik Yer Tutucusu 2"/>
          <p:cNvSpPr>
            <a:spLocks noGrp="1"/>
          </p:cNvSpPr>
          <p:nvPr>
            <p:ph idx="1"/>
          </p:nvPr>
        </p:nvSpPr>
        <p:spPr/>
        <p:txBody>
          <a:bodyPr/>
          <a:lstStyle/>
          <a:p>
            <a:pPr marL="0" indent="0" algn="just">
              <a:buNone/>
            </a:pPr>
            <a:r>
              <a:rPr lang="tr-TR" dirty="0" smtClean="0"/>
              <a:t>Bir </a:t>
            </a:r>
            <a:r>
              <a:rPr lang="tr-TR" dirty="0"/>
              <a:t>sorunun yanıtını verilen seçenekler arasından bulunmayı gerektiren sınav türüdür. Yazılması uzmanlık gerektirir ve zaman alır. Puanlanması diğer sınavlara göre daha kısa sürede kolayca ve nesnel biçimde yapılabilir. Çok sayıda soru sorulabilmesi testin güvenirliğinin ve geçerliğinin artmasına neden olur. </a:t>
            </a:r>
          </a:p>
        </p:txBody>
      </p:sp>
    </p:spTree>
    <p:extLst>
      <p:ext uri="{BB962C8B-B14F-4D97-AF65-F5344CB8AC3E}">
        <p14:creationId xmlns:p14="http://schemas.microsoft.com/office/powerpoint/2010/main" val="1586816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Doğru yanıt seçeneklerin arasında verildiği için, seçenek sayısına bağlı olarak şansla (belli bir yüzdeyle) bulunma olasılığı vardır. Çok çeşitli madde biçimleri olduğu için, birbirinden farklı yapıda sorular oluşturulabilmektedir (</a:t>
            </a:r>
            <a:r>
              <a:rPr lang="tr-TR" dirty="0" err="1"/>
              <a:t>Haladyna</a:t>
            </a:r>
            <a:r>
              <a:rPr lang="tr-TR" dirty="0"/>
              <a:t>, 1994).</a:t>
            </a:r>
          </a:p>
          <a:p>
            <a:pPr algn="just"/>
            <a:endParaRPr lang="tr-TR" dirty="0"/>
          </a:p>
        </p:txBody>
      </p:sp>
    </p:spTree>
    <p:extLst>
      <p:ext uri="{BB962C8B-B14F-4D97-AF65-F5344CB8AC3E}">
        <p14:creationId xmlns:p14="http://schemas.microsoft.com/office/powerpoint/2010/main" val="3106523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Kısa Yanıtlı Sınavlar</a:t>
            </a:r>
          </a:p>
        </p:txBody>
      </p:sp>
      <p:sp>
        <p:nvSpPr>
          <p:cNvPr id="3" name="İçerik Yer Tutucusu 2"/>
          <p:cNvSpPr>
            <a:spLocks noGrp="1"/>
          </p:cNvSpPr>
          <p:nvPr>
            <p:ph idx="1"/>
          </p:nvPr>
        </p:nvSpPr>
        <p:spPr/>
        <p:txBody>
          <a:bodyPr/>
          <a:lstStyle/>
          <a:p>
            <a:pPr marL="0" indent="0" algn="just">
              <a:buNone/>
            </a:pPr>
            <a:r>
              <a:rPr lang="tr-TR" dirty="0"/>
              <a:t>Yanıtı bir ya da birkaç sözcükten en çok birkaç cümleden oluşan sorulara kısa yanıtlı soru, böyle sorulardan oluşan sınavlara da kısa yanıtlı sınavlar denir. Yanıtların kısa olması nedeniyle, fazla sayıda sorunun sorulabildiği ve öğretilen konulardan daha çok davranışın yoklanabildiği bir sınav türüdür. Daha kolay puanlanabildiği için, puanlama hataları daha azdır. Yararlarına rağmen hazırlanması emek gerektiren ve zaman alan bir sınavdır.</a:t>
            </a:r>
          </a:p>
          <a:p>
            <a:pPr algn="just"/>
            <a:endParaRPr lang="tr-TR" dirty="0"/>
          </a:p>
        </p:txBody>
      </p:sp>
    </p:spTree>
    <p:extLst>
      <p:ext uri="{BB962C8B-B14F-4D97-AF65-F5344CB8AC3E}">
        <p14:creationId xmlns:p14="http://schemas.microsoft.com/office/powerpoint/2010/main" val="12594722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Diğer Madde Yapıları</a:t>
            </a:r>
            <a:endParaRPr lang="tr-TR" dirty="0"/>
          </a:p>
        </p:txBody>
      </p:sp>
      <p:sp>
        <p:nvSpPr>
          <p:cNvPr id="3" name="İçerik Yer Tutucusu 2"/>
          <p:cNvSpPr>
            <a:spLocks noGrp="1"/>
          </p:cNvSpPr>
          <p:nvPr>
            <p:ph idx="1"/>
          </p:nvPr>
        </p:nvSpPr>
        <p:spPr/>
        <p:txBody>
          <a:bodyPr/>
          <a:lstStyle/>
          <a:p>
            <a:r>
              <a:rPr lang="tr-TR" dirty="0" smtClean="0"/>
              <a:t>Eşleştirme Maddeleri</a:t>
            </a:r>
          </a:p>
          <a:p>
            <a:r>
              <a:rPr lang="tr-TR" dirty="0" smtClean="0"/>
              <a:t>Doğru Yanlış Maddeleri</a:t>
            </a:r>
          </a:p>
          <a:p>
            <a:r>
              <a:rPr lang="tr-TR" dirty="0" smtClean="0"/>
              <a:t>Açık Uçlu Maddeler</a:t>
            </a:r>
          </a:p>
          <a:p>
            <a:endParaRPr lang="tr-TR" dirty="0"/>
          </a:p>
        </p:txBody>
      </p:sp>
    </p:spTree>
    <p:extLst>
      <p:ext uri="{BB962C8B-B14F-4D97-AF65-F5344CB8AC3E}">
        <p14:creationId xmlns:p14="http://schemas.microsoft.com/office/powerpoint/2010/main" val="2504288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buNone/>
            </a:pPr>
            <a:endParaRPr lang="tr-TR" sz="2200" dirty="0" smtClean="0"/>
          </a:p>
          <a:p>
            <a:pPr marL="0" indent="0">
              <a:buNone/>
            </a:pPr>
            <a:r>
              <a:rPr lang="en-US" sz="2200" dirty="0" err="1"/>
              <a:t>Haladyna</a:t>
            </a:r>
            <a:r>
              <a:rPr lang="en-US" sz="2200" dirty="0"/>
              <a:t>, T. M. (1994). </a:t>
            </a:r>
            <a:r>
              <a:rPr lang="en-US" sz="2200" i="1" dirty="0"/>
              <a:t>Developing and validating multiple-choice test items. </a:t>
            </a:r>
            <a:r>
              <a:rPr lang="en-US" sz="2200" dirty="0"/>
              <a:t>NJ: Lawrence </a:t>
            </a:r>
            <a:r>
              <a:rPr lang="tr-TR" sz="2200" dirty="0"/>
              <a:t>	</a:t>
            </a:r>
            <a:r>
              <a:rPr lang="en-US" sz="2200" dirty="0"/>
              <a:t>Erlbaum Associates Publishers. </a:t>
            </a:r>
            <a:endParaRPr lang="tr-TR" sz="2200" dirty="0"/>
          </a:p>
          <a:p>
            <a:pPr marL="0" indent="0">
              <a:buNone/>
            </a:pPr>
            <a:endParaRPr lang="tr-TR" sz="2200" dirty="0"/>
          </a:p>
          <a:p>
            <a:pPr marL="0" indent="0">
              <a:buNone/>
            </a:pPr>
            <a:r>
              <a:rPr lang="tr-TR" sz="2200" dirty="0" err="1" smtClean="0"/>
              <a:t>Thorndike</a:t>
            </a:r>
            <a:r>
              <a:rPr lang="tr-TR" sz="2200" dirty="0" smtClean="0"/>
              <a:t>, R. L. ve </a:t>
            </a:r>
            <a:r>
              <a:rPr lang="tr-TR" sz="2200" dirty="0" err="1" smtClean="0"/>
              <a:t>Hagen</a:t>
            </a:r>
            <a:r>
              <a:rPr lang="tr-TR" sz="2200" dirty="0" smtClean="0"/>
              <a:t>, E. P. (1969).</a:t>
            </a:r>
            <a:r>
              <a:rPr lang="tr-TR" sz="2200" i="1" dirty="0" smtClean="0"/>
              <a:t> </a:t>
            </a:r>
            <a:r>
              <a:rPr lang="en-US" sz="2200" i="1" dirty="0"/>
              <a:t>Measurement and Evaluation in Psychology and </a:t>
            </a:r>
            <a:r>
              <a:rPr lang="tr-TR" sz="2200" i="1" dirty="0" smtClean="0"/>
              <a:t>	</a:t>
            </a:r>
            <a:r>
              <a:rPr lang="en-US" sz="2200" i="1" dirty="0" smtClean="0"/>
              <a:t>Education</a:t>
            </a:r>
            <a:r>
              <a:rPr lang="tr-TR" sz="2200" i="1" dirty="0" smtClean="0"/>
              <a:t>. </a:t>
            </a:r>
            <a:r>
              <a:rPr lang="tr-TR" sz="2200" dirty="0" smtClean="0"/>
              <a:t>USA: John </a:t>
            </a:r>
            <a:r>
              <a:rPr lang="tr-TR" sz="2200" dirty="0" err="1"/>
              <a:t>Wiley</a:t>
            </a:r>
            <a:r>
              <a:rPr lang="tr-TR" sz="2200" dirty="0"/>
              <a:t> &amp; </a:t>
            </a:r>
            <a:r>
              <a:rPr lang="tr-TR" sz="2200" dirty="0" err="1"/>
              <a:t>Sons</a:t>
            </a:r>
            <a:r>
              <a:rPr lang="tr-TR" sz="2200" dirty="0"/>
              <a:t> </a:t>
            </a:r>
            <a:r>
              <a:rPr lang="tr-TR" sz="2200" dirty="0" err="1"/>
              <a:t>Inc</a:t>
            </a:r>
            <a:endParaRPr lang="tr-TR" sz="2200" dirty="0" smtClean="0"/>
          </a:p>
          <a:p>
            <a:pPr marL="0" indent="0">
              <a:buNone/>
            </a:pPr>
            <a:endParaRPr lang="tr-TR" dirty="0"/>
          </a:p>
        </p:txBody>
      </p:sp>
    </p:spTree>
    <p:extLst>
      <p:ext uri="{BB962C8B-B14F-4D97-AF65-F5344CB8AC3E}">
        <p14:creationId xmlns:p14="http://schemas.microsoft.com/office/powerpoint/2010/main" val="217418644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262</Words>
  <Application>Microsoft Office PowerPoint</Application>
  <PresentationFormat>Geniş ekran</PresentationFormat>
  <Paragraphs>31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 Eğitimde Kullanılan Ölçme Araçları</vt:lpstr>
      <vt:lpstr>Erişi Testleri</vt:lpstr>
      <vt:lpstr> </vt:lpstr>
      <vt:lpstr>PowerPoint Sunusu</vt:lpstr>
      <vt:lpstr>Çoktan Seçmeli Testler</vt:lpstr>
      <vt:lpstr>PowerPoint Sunusu</vt:lpstr>
      <vt:lpstr>Kısa Yanıtlı Sınavlar</vt:lpstr>
      <vt:lpstr>Diğer Madde Yapıları</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8</cp:revision>
  <dcterms:created xsi:type="dcterms:W3CDTF">2017-05-16T13:19:38Z</dcterms:created>
  <dcterms:modified xsi:type="dcterms:W3CDTF">2018-01-23T22:41:10Z</dcterms:modified>
</cp:coreProperties>
</file>