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4" r:id="rId4"/>
    <p:sldId id="258" r:id="rId5"/>
    <p:sldId id="275" r:id="rId6"/>
    <p:sldId id="259" r:id="rId7"/>
    <p:sldId id="276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73" r:id="rId17"/>
    <p:sldId id="267" r:id="rId18"/>
    <p:sldId id="270" r:id="rId19"/>
    <p:sldId id="272" r:id="rId20"/>
    <p:sldId id="268" r:id="rId21"/>
    <p:sldId id="269" r:id="rId22"/>
    <p:sldId id="277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6" autoAdjust="0"/>
    <p:restoredTop sz="94660"/>
  </p:normalViewPr>
  <p:slideViewPr>
    <p:cSldViewPr>
      <p:cViewPr varScale="1">
        <p:scale>
          <a:sx n="52" d="100"/>
          <a:sy n="52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16.5.2017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16.5.2017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16.5.2017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16.5.2017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16.5.2017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16.5.2017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16.5.2017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16.5.2017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16.5.2017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pqghEybf6y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QlbU2oZ3Ik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pr3E9PNBY4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-sxX3M3Zl5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_MpSONicAf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ETzRgD6sNd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sAB5NNH6y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fH4d29ne3c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7030A0"/>
                </a:solidFill>
              </a:rPr>
              <a:t>Toplumsal Cinsiyet ve Medya</a:t>
            </a:r>
            <a:endParaRPr lang="tr-TR" sz="4800" b="1" dirty="0">
              <a:solidFill>
                <a:srgbClr val="7030A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286000" y="3212976"/>
            <a:ext cx="6172200" cy="3161946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Reklamlarda kadın ve erkek rollerinin sunumu-toplumsal cinsiyet</a:t>
            </a:r>
          </a:p>
        </p:txBody>
      </p:sp>
    </p:spTree>
    <p:extLst>
      <p:ext uri="{BB962C8B-B14F-4D97-AF65-F5344CB8AC3E}">
        <p14:creationId xmlns:p14="http://schemas.microsoft.com/office/powerpoint/2010/main" val="25888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Toplumsal Cinsiyet ve Medya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1.Kategori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Mobilya Reklamları</a:t>
            </a:r>
          </a:p>
          <a:p>
            <a:pPr marL="0" indent="0">
              <a:buNone/>
            </a:pPr>
            <a:r>
              <a:rPr lang="tr-TR" sz="2800" dirty="0">
                <a:hlinkClick r:id="rId2"/>
              </a:rPr>
              <a:t>https://</a:t>
            </a:r>
            <a:r>
              <a:rPr lang="tr-TR" sz="2800" dirty="0" smtClean="0">
                <a:hlinkClick r:id="rId2"/>
              </a:rPr>
              <a:t>www.youtube.com/watch?v=pqghEybf6y0</a:t>
            </a: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93228"/>
            <a:ext cx="3666565" cy="20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8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Toplumsal Cinsiyet ve Medya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800" dirty="0">
                <a:hlinkClick r:id="rId2"/>
              </a:rPr>
              <a:t>https://</a:t>
            </a:r>
            <a:r>
              <a:rPr lang="tr-TR" sz="2800" dirty="0" smtClean="0">
                <a:hlinkClick r:id="rId2"/>
              </a:rPr>
              <a:t>www.youtube.com/watch?v=QlbU2oZ3Ikg</a:t>
            </a:r>
            <a:endParaRPr lang="tr-TR" sz="2800" dirty="0" smtClean="0"/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51816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4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Toplumsal Cinsiyet ve Medya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www.youtube.com/watch?v=pr3E9PNBY4c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96" y="3140968"/>
            <a:ext cx="3326746" cy="261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2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</a:rPr>
              <a:t>Toplumsal Cinsiyet ve Medya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Gıda reklamları</a:t>
            </a:r>
          </a:p>
          <a:p>
            <a:pPr marL="0" indent="0">
              <a:buNone/>
            </a:pPr>
            <a:r>
              <a:rPr lang="tr-TR" dirty="0"/>
              <a:t>1.Tür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r>
              <a:rPr lang="tr-TR" dirty="0" smtClean="0">
                <a:hlinkClick r:id="rId2"/>
              </a:rPr>
              <a:t>https</a:t>
            </a:r>
            <a:r>
              <a:rPr lang="tr-TR" dirty="0">
                <a:hlinkClick r:id="rId2"/>
              </a:rPr>
              <a:t>://www.youtube.com/watch?v=-</a:t>
            </a:r>
            <a:r>
              <a:rPr lang="tr-TR" dirty="0" smtClean="0">
                <a:hlinkClick r:id="rId2"/>
              </a:rPr>
              <a:t>sxX3M3Zl50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3056"/>
            <a:ext cx="5070488" cy="251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1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Reklamlarda Toplumsal Cinsiyet Rolleri</a:t>
            </a:r>
            <a:endParaRPr lang="tr-TR" b="1" dirty="0">
              <a:solidFill>
                <a:srgbClr val="7030A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7512" y="311308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4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https://www.youtube.com/watch?v=_</a:t>
            </a:r>
            <a:r>
              <a:rPr lang="tr-TR" dirty="0" smtClean="0">
                <a:hlinkClick r:id="rId2"/>
              </a:rPr>
              <a:t>MpSONicAfE</a:t>
            </a:r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Damak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370030" cy="228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0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İdeal kadın böyle olmalı</a:t>
            </a:r>
            <a:r>
              <a:rPr lang="tr-TR" dirty="0"/>
              <a:t>!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2857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465" y="2636912"/>
            <a:ext cx="3185274" cy="317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9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</a:rPr>
              <a:t>Reklamlarda Toplumsal Cinsiyet Rolleri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2.Tür: Yağ Pirinç, Tavuk reklamlarında</a:t>
            </a:r>
          </a:p>
          <a:p>
            <a:pPr marL="0" indent="0">
              <a:buNone/>
            </a:pPr>
            <a:r>
              <a:rPr lang="tr-TR" dirty="0" smtClean="0"/>
              <a:t>-ev hanımı,</a:t>
            </a:r>
          </a:p>
          <a:p>
            <a:pPr marL="0" indent="0">
              <a:buNone/>
            </a:pPr>
            <a:r>
              <a:rPr lang="tr-TR" dirty="0" smtClean="0"/>
              <a:t>-yemekleri ile kocasının ailesine kendini beğendirme çabaları,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53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www.youtube.com/watch?v=ETzRgD6sNdM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2387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7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>
              <a:hlinkClick r:id="rId2"/>
            </a:endParaRPr>
          </a:p>
          <a:p>
            <a:pPr marL="0" indent="0">
              <a:buNone/>
            </a:pPr>
            <a:r>
              <a:rPr lang="tr-TR" dirty="0"/>
              <a:t>Tat ketçap çocuklar üzerinden rollerin </a:t>
            </a:r>
            <a:r>
              <a:rPr lang="tr-TR" dirty="0" smtClean="0"/>
              <a:t>pekiştirilmesi:</a:t>
            </a:r>
            <a:endParaRPr lang="tr-TR" dirty="0"/>
          </a:p>
          <a:p>
            <a:pPr marL="0" indent="0">
              <a:buNone/>
            </a:pPr>
            <a:endParaRPr lang="tr-TR" dirty="0">
              <a:hlinkClick r:id="rId2"/>
            </a:endParaRPr>
          </a:p>
          <a:p>
            <a:pPr marL="0" indent="0">
              <a:buNone/>
            </a:pPr>
            <a:r>
              <a:rPr lang="tr-TR" dirty="0" smtClean="0">
                <a:hlinkClick r:id="rId2"/>
              </a:rPr>
              <a:t>https</a:t>
            </a:r>
            <a:r>
              <a:rPr lang="tr-TR" dirty="0">
                <a:hlinkClick r:id="rId2"/>
              </a:rPr>
              <a:t>://</a:t>
            </a:r>
            <a:r>
              <a:rPr lang="tr-TR" dirty="0" smtClean="0">
                <a:hlinkClick r:id="rId2"/>
              </a:rPr>
              <a:t>www.youtube.com/watch?v=ssAB5NNH6y0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86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Toplumsal Cinsiyet ve Medya</a:t>
            </a:r>
            <a:br>
              <a:rPr lang="tr-TR" b="1" dirty="0" smtClean="0">
                <a:solidFill>
                  <a:srgbClr val="7030A0"/>
                </a:solidFill>
              </a:rPr>
            </a:b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Medya</a:t>
            </a:r>
            <a:r>
              <a:rPr lang="tr-TR" dirty="0"/>
              <a:t>, kadın imgesinin ve toplumsal cinsiyet rollerinin sık kullanıldığı bir yerdir.  Özellikle de toplumsal cinsiyet kalıpları içerisinde kadına sıklıkla yer verilmektedir.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77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Araba Reklamları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2322512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5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7030A0"/>
                </a:solidFill>
              </a:rPr>
              <a:t>Araba Reklamları</a:t>
            </a:r>
            <a:endParaRPr lang="tr-T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2322512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6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</a:rPr>
              <a:t>Teknoloji Erkekler için mi?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 smtClean="0">
                <a:hlinkClick r:id="rId2"/>
              </a:rPr>
              <a:t>https</a:t>
            </a:r>
            <a:r>
              <a:rPr lang="tr-TR" sz="2800" dirty="0">
                <a:hlinkClick r:id="rId2"/>
              </a:rPr>
              <a:t>://</a:t>
            </a:r>
            <a:r>
              <a:rPr lang="tr-TR" sz="2800" dirty="0" smtClean="0">
                <a:hlinkClick r:id="rId2"/>
              </a:rPr>
              <a:t>www.youtube.com/watch?v=fH4d29ne3c4</a:t>
            </a:r>
            <a:endParaRPr lang="tr-TR" sz="2800" dirty="0" smtClean="0"/>
          </a:p>
          <a:p>
            <a:pPr marL="0" indent="0">
              <a:buNone/>
            </a:pPr>
            <a:endParaRPr lang="tr-T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878" y="2348880"/>
            <a:ext cx="3779837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3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7030A0"/>
                </a:solidFill>
              </a:rPr>
              <a:t>Toplumsal Cinsiyet ve Medya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Kitle </a:t>
            </a:r>
            <a:r>
              <a:rPr lang="tr-TR" dirty="0"/>
              <a:t>İletişim Araçları ataerkil ideolojinin öngördüğü doğrultuda bireylere nasıl bir kadın ve erkek olmaları gerektiğini rol modeller aracılığıyla sunarak bunların </a:t>
            </a:r>
            <a:r>
              <a:rPr lang="tr-TR" b="1" i="1" dirty="0">
                <a:solidFill>
                  <a:srgbClr val="7030A0"/>
                </a:solidFill>
              </a:rPr>
              <a:t>içselleştirilmesine, pekiştirilmesine, yeniden üretilmesine </a:t>
            </a:r>
            <a:r>
              <a:rPr lang="tr-TR" dirty="0"/>
              <a:t>yardımcı olur.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59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</a:rPr>
              <a:t>Toplumsal Cinsiyet ve Medya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tr-TR" sz="2800" dirty="0">
                <a:solidFill>
                  <a:prstClr val="black"/>
                </a:solidFill>
              </a:rPr>
              <a:t>Kitle iletişim araçları içerisinde etkileme oranı yüksek olan televizyon ise ayrı bir öneme sahiptir. Özellikle Türkiye de günde ortalama dört saat </a:t>
            </a:r>
            <a:r>
              <a:rPr lang="tr-TR" sz="2800" dirty="0" smtClean="0">
                <a:solidFill>
                  <a:prstClr val="black"/>
                </a:solidFill>
              </a:rPr>
              <a:t>TV </a:t>
            </a:r>
            <a:r>
              <a:rPr lang="tr-TR" sz="2800" dirty="0">
                <a:solidFill>
                  <a:prstClr val="black"/>
                </a:solidFill>
              </a:rPr>
              <a:t>izlendiği bilgisiyle bu etkinin göz ardı edilmemesi gerektiği sonucuna varabiliriz. 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tr-TR" sz="2800" dirty="0" smtClean="0">
                <a:solidFill>
                  <a:prstClr val="black"/>
                </a:solidFill>
              </a:rPr>
              <a:t>Televizyon</a:t>
            </a:r>
            <a:r>
              <a:rPr lang="tr-TR" sz="2800" dirty="0">
                <a:solidFill>
                  <a:prstClr val="black"/>
                </a:solidFill>
              </a:rPr>
              <a:t>, diziler, programlar, yarışmalar, filmler ve reklamlar aracılığıyla toplumsal cinsiyete ilişkin kalıpları sürdürmek ve insanları etkilemek işlevine sahiptir.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69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7030A0"/>
                </a:solidFill>
              </a:rPr>
              <a:t>Toplumsal Cinsiyet ve Medya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8229600" cy="3993307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tr-TR" sz="3600" dirty="0">
                <a:solidFill>
                  <a:prstClr val="black"/>
                </a:solidFill>
              </a:rPr>
              <a:t>Mesajı hızlı iletme özelliği olan ve etkileme gücü yüksek olan reklamların daha çok tekrarla toplumsal düzene ve ideolojiye sadık hareket ettiğini söyleyebiliriz.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81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</a:rPr>
              <a:t>Toplumsal Cinsiyet ve Medya</a:t>
            </a:r>
            <a:br>
              <a:rPr lang="tr-TR" b="1" dirty="0">
                <a:solidFill>
                  <a:srgbClr val="7030A0"/>
                </a:solidFill>
              </a:rPr>
            </a:b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Ataerkil ideolojinin öngördüğü doğrultuda bireylere nasıl bir kadın ve erkek olmaları gerektiğine dair rol modeller sunarak; bu rol modellerin içselleştirilmesi ve yeniden üretilme sürecinde de oldukça etkilidir.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82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7030A0"/>
                </a:solidFill>
              </a:rPr>
              <a:t>Toplumsal Cinsiyet ve Medya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tr-TR" sz="2500" i="1" u="sng" dirty="0" err="1">
                <a:solidFill>
                  <a:prstClr val="black"/>
                </a:solidFill>
              </a:rPr>
              <a:t>Zoonen’e</a:t>
            </a:r>
            <a:r>
              <a:rPr lang="tr-TR" sz="2500" i="1" u="sng" dirty="0">
                <a:solidFill>
                  <a:prstClr val="black"/>
                </a:solidFill>
              </a:rPr>
              <a:t> göre</a:t>
            </a:r>
            <a:r>
              <a:rPr lang="tr-TR" sz="2500" dirty="0">
                <a:solidFill>
                  <a:prstClr val="black"/>
                </a:solidFill>
              </a:rPr>
              <a:t>, </a:t>
            </a:r>
            <a:r>
              <a:rPr lang="tr-TR" sz="2500" dirty="0" smtClean="0">
                <a:solidFill>
                  <a:prstClr val="black"/>
                </a:solidFill>
              </a:rPr>
              <a:t>«</a:t>
            </a:r>
            <a:r>
              <a:rPr lang="tr-TR" sz="2500" i="1" dirty="0" smtClean="0">
                <a:solidFill>
                  <a:srgbClr val="7030A0"/>
                </a:solidFill>
              </a:rPr>
              <a:t>kitle </a:t>
            </a:r>
            <a:r>
              <a:rPr lang="tr-TR" sz="2500" i="1" dirty="0">
                <a:solidFill>
                  <a:srgbClr val="7030A0"/>
                </a:solidFill>
              </a:rPr>
              <a:t>iletişim araçlarının kadının temsilindeki rolü; kadınlar ve kadınlık hakkındaki kalıp yargısal , ataerkil ve </a:t>
            </a:r>
            <a:r>
              <a:rPr lang="tr-TR" sz="2500" i="1" dirty="0" err="1">
                <a:solidFill>
                  <a:srgbClr val="7030A0"/>
                </a:solidFill>
              </a:rPr>
              <a:t>hegemonik</a:t>
            </a:r>
            <a:r>
              <a:rPr lang="tr-TR" sz="2500" i="1" dirty="0">
                <a:solidFill>
                  <a:srgbClr val="7030A0"/>
                </a:solidFill>
              </a:rPr>
              <a:t> değerleri aktarmak ve toplumsal kontrol ajanı </a:t>
            </a:r>
            <a:r>
              <a:rPr lang="tr-TR" sz="2500" i="1" dirty="0" smtClean="0">
                <a:solidFill>
                  <a:srgbClr val="7030A0"/>
                </a:solidFill>
              </a:rPr>
              <a:t>olmaktır»</a:t>
            </a:r>
            <a:r>
              <a:rPr lang="tr-TR" sz="2500" dirty="0" smtClean="0">
                <a:solidFill>
                  <a:prstClr val="black"/>
                </a:solidFill>
              </a:rPr>
              <a:t>,</a:t>
            </a:r>
          </a:p>
          <a:p>
            <a:pPr marL="0" lvl="0" indent="0">
              <a:buNone/>
            </a:pPr>
            <a:r>
              <a:rPr lang="tr-TR" sz="2500" i="1" dirty="0" smtClean="0">
                <a:solidFill>
                  <a:srgbClr val="7030A0"/>
                </a:solidFill>
              </a:rPr>
              <a:t>« </a:t>
            </a:r>
            <a:r>
              <a:rPr lang="tr-TR" sz="2500" i="1" dirty="0">
                <a:solidFill>
                  <a:srgbClr val="7030A0"/>
                </a:solidFill>
              </a:rPr>
              <a:t>Kitle iletişim araçları ya zaten cinsiyetçi olan toplumsal değerleri toplumun sürekliliğini sağlamak adına aktaran ya ada kadın bedenini nesneleştirerek kadınların deneyimlerini baskılar ve ataerkil toplumsal değerlerin yeniden üretilmesine hizmet </a:t>
            </a:r>
            <a:r>
              <a:rPr lang="tr-TR" sz="2500" i="1" dirty="0" smtClean="0">
                <a:solidFill>
                  <a:srgbClr val="7030A0"/>
                </a:solidFill>
              </a:rPr>
              <a:t>eder»</a:t>
            </a:r>
          </a:p>
          <a:p>
            <a:pPr marL="0" lvl="0" indent="0">
              <a:buNone/>
            </a:pPr>
            <a:r>
              <a:rPr lang="tr-TR" sz="2500" i="1" dirty="0" smtClean="0"/>
              <a:t>***</a:t>
            </a:r>
            <a:r>
              <a:rPr lang="tr-TR" sz="2500" dirty="0" smtClean="0">
                <a:solidFill>
                  <a:prstClr val="black"/>
                </a:solidFill>
              </a:rPr>
              <a:t>(</a:t>
            </a:r>
            <a:r>
              <a:rPr lang="tr-TR" sz="2500" dirty="0" err="1" smtClean="0">
                <a:solidFill>
                  <a:prstClr val="black"/>
                </a:solidFill>
              </a:rPr>
              <a:t>Zoonen</a:t>
            </a:r>
            <a:r>
              <a:rPr lang="tr-TR" sz="2500" dirty="0">
                <a:solidFill>
                  <a:prstClr val="black"/>
                </a:solidFill>
              </a:rPr>
              <a:t>, </a:t>
            </a:r>
            <a:r>
              <a:rPr lang="tr-TR" sz="2500" dirty="0" smtClean="0">
                <a:solidFill>
                  <a:prstClr val="black"/>
                </a:solidFill>
              </a:rPr>
              <a:t>1994</a:t>
            </a:r>
            <a:r>
              <a:rPr lang="tr-TR" sz="2500" dirty="0">
                <a:solidFill>
                  <a:prstClr val="black"/>
                </a:solidFill>
              </a:rPr>
              <a:t>, s.15-27 den aktaran Tolun, 2005, s. 109)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95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</a:rPr>
              <a:t>Toplumsal Cinsiyet ve Medya</a:t>
            </a:r>
            <a:br>
              <a:rPr lang="tr-TR" b="1" dirty="0">
                <a:solidFill>
                  <a:srgbClr val="7030A0"/>
                </a:solidFill>
              </a:rPr>
            </a:b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Medya kitle iletişim araçları ile toplumsal cinsiyet rollerinin sunulmasına aracılık yapmaktadır. Bununla birlikte kısa sürede bilgi verme özelliği olan </a:t>
            </a:r>
            <a:r>
              <a:rPr lang="tr-TR" b="1" i="1" dirty="0">
                <a:solidFill>
                  <a:srgbClr val="7030A0"/>
                </a:solidFill>
              </a:rPr>
              <a:t>reklam</a:t>
            </a:r>
            <a:r>
              <a:rPr lang="tr-TR" b="1" i="1" dirty="0"/>
              <a:t> </a:t>
            </a:r>
            <a:r>
              <a:rPr lang="tr-TR" dirty="0"/>
              <a:t>aracılığıyla da toplumsal cinsiyet rolleri yeniden üretilip; doğallaştırılarak </a:t>
            </a:r>
            <a:r>
              <a:rPr lang="tr-TR" dirty="0" smtClean="0"/>
              <a:t>sunulmaktadır. </a:t>
            </a:r>
            <a:endParaRPr lang="tr-TR" dirty="0"/>
          </a:p>
          <a:p>
            <a:pPr marL="0" indent="0" algn="ctr">
              <a:buNone/>
            </a:pPr>
            <a:r>
              <a:rPr lang="tr-TR" i="1" u="sng" dirty="0"/>
              <a:t>Reklamların iki ideolojik amacı vardır</a:t>
            </a:r>
            <a:r>
              <a:rPr lang="tr-TR" dirty="0"/>
              <a:t>:</a:t>
            </a:r>
          </a:p>
          <a:p>
            <a:pPr marL="0" indent="0" algn="ctr">
              <a:buNone/>
            </a:pPr>
            <a:r>
              <a:rPr lang="tr-TR" dirty="0"/>
              <a:t>-toplumsal</a:t>
            </a:r>
          </a:p>
          <a:p>
            <a:pPr marL="0" indent="0" algn="ctr">
              <a:buNone/>
            </a:pPr>
            <a:r>
              <a:rPr lang="tr-TR" dirty="0"/>
              <a:t>-ekonomik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70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</a:rPr>
              <a:t>Toplumsal Cinsiyet ve Medya</a:t>
            </a:r>
            <a:br>
              <a:rPr lang="tr-TR" b="1" dirty="0">
                <a:solidFill>
                  <a:srgbClr val="7030A0"/>
                </a:solidFill>
              </a:rPr>
            </a:b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-Gıda reklamlarında,</a:t>
            </a:r>
          </a:p>
          <a:p>
            <a:pPr marL="0" indent="0">
              <a:buNone/>
            </a:pPr>
            <a:r>
              <a:rPr lang="tr-TR" dirty="0" smtClean="0"/>
              <a:t>-Deterjan Reklamlarında,</a:t>
            </a:r>
          </a:p>
          <a:p>
            <a:pPr marL="0" indent="0">
              <a:buNone/>
            </a:pPr>
            <a:r>
              <a:rPr lang="tr-TR" dirty="0" smtClean="0"/>
              <a:t>-Mobilya Reklamlarında,</a:t>
            </a:r>
          </a:p>
          <a:p>
            <a:pPr marL="0" indent="0">
              <a:buNone/>
            </a:pPr>
            <a:r>
              <a:rPr lang="tr-TR" dirty="0" smtClean="0"/>
              <a:t>-Teknoloji Reklamlarında,</a:t>
            </a:r>
          </a:p>
          <a:p>
            <a:pPr marL="0" indent="0">
              <a:buNone/>
            </a:pPr>
            <a:r>
              <a:rPr lang="tr-TR" dirty="0" smtClean="0"/>
              <a:t>-Gayrimenkul Satışlarında,</a:t>
            </a:r>
          </a:p>
          <a:p>
            <a:pPr marL="0" indent="0">
              <a:buNone/>
            </a:pPr>
            <a:r>
              <a:rPr lang="tr-TR" dirty="0" smtClean="0"/>
              <a:t>-Banka Reklamlarında,</a:t>
            </a:r>
          </a:p>
          <a:p>
            <a:pPr marL="0" indent="0">
              <a:buNone/>
            </a:pPr>
            <a:r>
              <a:rPr lang="tr-TR" dirty="0" smtClean="0"/>
              <a:t>-Otomobil Reklamlarında,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51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157</TotalTime>
  <Words>453</Words>
  <Application>Microsoft Office PowerPoint</Application>
  <PresentationFormat>Ekran Gösterisi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Cumba</vt:lpstr>
      <vt:lpstr>Toplumsal Cinsiyet ve Medya</vt:lpstr>
      <vt:lpstr>Toplumsal Cinsiyet ve Medya </vt:lpstr>
      <vt:lpstr>Toplumsal Cinsiyet ve Medya</vt:lpstr>
      <vt:lpstr>Toplumsal Cinsiyet ve Medya </vt:lpstr>
      <vt:lpstr>Toplumsal Cinsiyet ve Medya</vt:lpstr>
      <vt:lpstr>Toplumsal Cinsiyet ve Medya </vt:lpstr>
      <vt:lpstr>Toplumsal Cinsiyet ve Medya</vt:lpstr>
      <vt:lpstr>Toplumsal Cinsiyet ve Medya </vt:lpstr>
      <vt:lpstr>Toplumsal Cinsiyet ve Medya </vt:lpstr>
      <vt:lpstr>Toplumsal Cinsiyet ve Medya </vt:lpstr>
      <vt:lpstr>Toplumsal Cinsiyet ve Medya </vt:lpstr>
      <vt:lpstr>Toplumsal Cinsiyet ve Medya </vt:lpstr>
      <vt:lpstr>Toplumsal Cinsiyet ve Medya </vt:lpstr>
      <vt:lpstr>Reklamlarda Toplumsal Cinsiyet Rolleri</vt:lpstr>
      <vt:lpstr>PowerPoint Sunusu</vt:lpstr>
      <vt:lpstr>İdeal kadın böyle olmalı!</vt:lpstr>
      <vt:lpstr>Reklamlarda Toplumsal Cinsiyet Rolleri</vt:lpstr>
      <vt:lpstr>PowerPoint Sunusu</vt:lpstr>
      <vt:lpstr>PowerPoint Sunusu</vt:lpstr>
      <vt:lpstr>Araba Reklamları </vt:lpstr>
      <vt:lpstr>Araba Reklamları</vt:lpstr>
      <vt:lpstr>Teknoloji Erkekler için mi?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esra</dc:creator>
  <cp:lastModifiedBy>esra</cp:lastModifiedBy>
  <cp:revision>16</cp:revision>
  <dcterms:created xsi:type="dcterms:W3CDTF">2016-04-25T07:31:21Z</dcterms:created>
  <dcterms:modified xsi:type="dcterms:W3CDTF">2017-05-16T09:17:22Z</dcterms:modified>
</cp:coreProperties>
</file>