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26"/>
  </p:notesMasterIdLst>
  <p:sldIdLst>
    <p:sldId id="256" r:id="rId2"/>
    <p:sldId id="257" r:id="rId3"/>
    <p:sldId id="259" r:id="rId4"/>
    <p:sldId id="280" r:id="rId5"/>
    <p:sldId id="260" r:id="rId6"/>
    <p:sldId id="261" r:id="rId7"/>
    <p:sldId id="275" r:id="rId8"/>
    <p:sldId id="258" r:id="rId9"/>
    <p:sldId id="264" r:id="rId10"/>
    <p:sldId id="265" r:id="rId11"/>
    <p:sldId id="267" r:id="rId12"/>
    <p:sldId id="266" r:id="rId13"/>
    <p:sldId id="268" r:id="rId14"/>
    <p:sldId id="269" r:id="rId15"/>
    <p:sldId id="270" r:id="rId16"/>
    <p:sldId id="271" r:id="rId17"/>
    <p:sldId id="272" r:id="rId18"/>
    <p:sldId id="273" r:id="rId19"/>
    <p:sldId id="274" r:id="rId20"/>
    <p:sldId id="262" r:id="rId21"/>
    <p:sldId id="276" r:id="rId22"/>
    <p:sldId id="277" r:id="rId23"/>
    <p:sldId id="278" r:id="rId24"/>
    <p:sldId id="279"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6B3557-2DF1-1F4A-9709-A1DA4FAAFD37}" type="datetimeFigureOut">
              <a:rPr lang="tr-TR" smtClean="0"/>
              <a:t>14 Kas 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7F012F-9F9E-8647-932E-D9C8191A3ACA}" type="slidenum">
              <a:rPr lang="tr-TR" smtClean="0"/>
              <a:t>‹#›</a:t>
            </a:fld>
            <a:endParaRPr lang="tr-TR"/>
          </a:p>
        </p:txBody>
      </p:sp>
    </p:spTree>
    <p:extLst>
      <p:ext uri="{BB962C8B-B14F-4D97-AF65-F5344CB8AC3E}">
        <p14:creationId xmlns:p14="http://schemas.microsoft.com/office/powerpoint/2010/main" val="1642782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bunu çıkarabilirim ya da geçebilirim</a:t>
            </a:r>
          </a:p>
        </p:txBody>
      </p:sp>
      <p:sp>
        <p:nvSpPr>
          <p:cNvPr id="4" name="Slayt Numarası Yer Tutucusu 3"/>
          <p:cNvSpPr>
            <a:spLocks noGrp="1"/>
          </p:cNvSpPr>
          <p:nvPr>
            <p:ph type="sldNum" sz="quarter" idx="5"/>
          </p:nvPr>
        </p:nvSpPr>
        <p:spPr/>
        <p:txBody>
          <a:bodyPr/>
          <a:lstStyle/>
          <a:p>
            <a:fld id="{E97F012F-9F9E-8647-932E-D9C8191A3ACA}" type="slidenum">
              <a:rPr lang="tr-TR" smtClean="0"/>
              <a:t>12</a:t>
            </a:fld>
            <a:endParaRPr lang="tr-TR"/>
          </a:p>
        </p:txBody>
      </p:sp>
    </p:spTree>
    <p:extLst>
      <p:ext uri="{BB962C8B-B14F-4D97-AF65-F5344CB8AC3E}">
        <p14:creationId xmlns:p14="http://schemas.microsoft.com/office/powerpoint/2010/main" val="1757107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a:t>
            </a:r>
          </a:p>
        </p:txBody>
      </p:sp>
      <p:sp>
        <p:nvSpPr>
          <p:cNvPr id="4" name="Slayt Numarası Yer Tutucusu 3"/>
          <p:cNvSpPr>
            <a:spLocks noGrp="1"/>
          </p:cNvSpPr>
          <p:nvPr>
            <p:ph type="sldNum" sz="quarter" idx="5"/>
          </p:nvPr>
        </p:nvSpPr>
        <p:spPr/>
        <p:txBody>
          <a:bodyPr/>
          <a:lstStyle/>
          <a:p>
            <a:fld id="{E97F012F-9F9E-8647-932E-D9C8191A3ACA}" type="slidenum">
              <a:rPr lang="tr-TR" smtClean="0"/>
              <a:t>20</a:t>
            </a:fld>
            <a:endParaRPr lang="tr-TR"/>
          </a:p>
        </p:txBody>
      </p:sp>
    </p:spTree>
    <p:extLst>
      <p:ext uri="{BB962C8B-B14F-4D97-AF65-F5344CB8AC3E}">
        <p14:creationId xmlns:p14="http://schemas.microsoft.com/office/powerpoint/2010/main" val="3093638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72486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29388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64195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87586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764DE79-268F-4C1A-8933-263129D2AF90}" type="datetimeFigureOut">
              <a:rPr lang="en-US" dirty="0"/>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8888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58390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1771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65143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35508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764DE79-268F-4C1A-8933-263129D2AF90}" type="datetimeFigureOut">
              <a:rPr lang="en-US" dirty="0"/>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04577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764DE79-268F-4C1A-8933-263129D2AF90}" type="datetimeFigureOut">
              <a:rPr lang="en-US" dirty="0"/>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25750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11/14/2023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223355964"/>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sciencedirect.com/topics/social-sciences/time-managemen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sciencedirect.com/topics/social-sciences/interprofessional-educatio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935723-75CF-CB3C-E2EE-BA014AA19158}"/>
              </a:ext>
            </a:extLst>
          </p:cNvPr>
          <p:cNvSpPr>
            <a:spLocks noGrp="1"/>
          </p:cNvSpPr>
          <p:nvPr>
            <p:ph type="ctrTitle"/>
          </p:nvPr>
        </p:nvSpPr>
        <p:spPr>
          <a:xfrm>
            <a:off x="1524000" y="2442495"/>
            <a:ext cx="9144000" cy="2387600"/>
          </a:xfrm>
        </p:spPr>
        <p:txBody>
          <a:bodyPr>
            <a:normAutofit fontScale="90000"/>
          </a:bodyPr>
          <a:lstStyle/>
          <a:p>
            <a:r>
              <a:rPr lang="tr-TR" b="1" i="0" dirty="0">
                <a:solidFill>
                  <a:srgbClr val="1F1F1F"/>
                </a:solidFill>
                <a:effectLst/>
                <a:latin typeface="Calibri" panose="020F0502020204030204" pitchFamily="34" charset="0"/>
              </a:rPr>
              <a:t>Birinci Sınıf </a:t>
            </a:r>
            <a:r>
              <a:rPr lang="tr-TR" b="1" dirty="0">
                <a:solidFill>
                  <a:srgbClr val="1F1F1F"/>
                </a:solidFill>
                <a:latin typeface="Calibri" panose="020F0502020204030204" pitchFamily="34" charset="0"/>
              </a:rPr>
              <a:t>E</a:t>
            </a:r>
            <a:r>
              <a:rPr lang="tr-TR" b="1" i="0" dirty="0">
                <a:solidFill>
                  <a:srgbClr val="1F1F1F"/>
                </a:solidFill>
                <a:effectLst/>
                <a:latin typeface="Calibri" panose="020F0502020204030204" pitchFamily="34" charset="0"/>
              </a:rPr>
              <a:t>czacılık </a:t>
            </a:r>
            <a:r>
              <a:rPr lang="tr-TR" b="1" dirty="0">
                <a:solidFill>
                  <a:srgbClr val="1F1F1F"/>
                </a:solidFill>
                <a:latin typeface="Calibri" panose="020F0502020204030204" pitchFamily="34" charset="0"/>
              </a:rPr>
              <a:t>B</a:t>
            </a:r>
            <a:r>
              <a:rPr lang="tr-TR" b="1" i="0" dirty="0">
                <a:solidFill>
                  <a:srgbClr val="1F1F1F"/>
                </a:solidFill>
                <a:effectLst/>
                <a:latin typeface="Calibri" panose="020F0502020204030204" pitchFamily="34" charset="0"/>
              </a:rPr>
              <a:t>ecerileri Kursunda </a:t>
            </a:r>
            <a:r>
              <a:rPr lang="tr-TR" b="1" dirty="0">
                <a:solidFill>
                  <a:srgbClr val="1F1F1F"/>
                </a:solidFill>
                <a:latin typeface="Calibri" panose="020F0502020204030204" pitchFamily="34" charset="0"/>
              </a:rPr>
              <a:t>B</a:t>
            </a:r>
            <a:r>
              <a:rPr lang="tr-TR" b="1" i="0" dirty="0">
                <a:solidFill>
                  <a:srgbClr val="1F1F1F"/>
                </a:solidFill>
                <a:effectLst/>
                <a:latin typeface="Calibri" panose="020F0502020204030204" pitchFamily="34" charset="0"/>
              </a:rPr>
              <a:t>ir </a:t>
            </a:r>
            <a:r>
              <a:rPr lang="tr-TR" b="1" dirty="0">
                <a:solidFill>
                  <a:srgbClr val="1F1F1F"/>
                </a:solidFill>
                <a:latin typeface="Calibri" panose="020F0502020204030204" pitchFamily="34" charset="0"/>
              </a:rPr>
              <a:t>E</a:t>
            </a:r>
            <a:r>
              <a:rPr lang="tr-TR" b="1" i="0" dirty="0">
                <a:solidFill>
                  <a:srgbClr val="1F1F1F"/>
                </a:solidFill>
                <a:effectLst/>
                <a:latin typeface="Calibri" panose="020F0502020204030204" pitchFamily="34" charset="0"/>
              </a:rPr>
              <a:t>tik Modülü </a:t>
            </a:r>
            <a:r>
              <a:rPr lang="tr-TR" b="1" dirty="0">
                <a:solidFill>
                  <a:srgbClr val="1F1F1F"/>
                </a:solidFill>
                <a:latin typeface="Calibri" panose="020F0502020204030204" pitchFamily="34" charset="0"/>
              </a:rPr>
              <a:t>İ</a:t>
            </a:r>
            <a:r>
              <a:rPr lang="tr-TR" b="1" i="0" dirty="0">
                <a:solidFill>
                  <a:srgbClr val="1F1F1F"/>
                </a:solidFill>
                <a:effectLst/>
                <a:latin typeface="Calibri" panose="020F0502020204030204" pitchFamily="34" charset="0"/>
              </a:rPr>
              <a:t>çin Bilişsel Çıraklık Teorisini </a:t>
            </a:r>
            <a:r>
              <a:rPr lang="tr-TR" b="1" dirty="0">
                <a:solidFill>
                  <a:srgbClr val="1F1F1F"/>
                </a:solidFill>
                <a:latin typeface="Calibri" panose="020F0502020204030204" pitchFamily="34" charset="0"/>
              </a:rPr>
              <a:t>U</a:t>
            </a:r>
            <a:r>
              <a:rPr lang="tr-TR" b="1" i="0" dirty="0">
                <a:solidFill>
                  <a:srgbClr val="1F1F1F"/>
                </a:solidFill>
                <a:effectLst/>
                <a:latin typeface="Calibri" panose="020F0502020204030204" pitchFamily="34" charset="0"/>
              </a:rPr>
              <a:t>ygulamak</a:t>
            </a:r>
            <a:endParaRPr lang="tr-TR" b="1" dirty="0">
              <a:solidFill>
                <a:srgbClr val="1F1F1F"/>
              </a:solidFill>
              <a:effectLst/>
              <a:latin typeface="Calibri" panose="020F0502020204030204" pitchFamily="34" charset="0"/>
            </a:endParaRPr>
          </a:p>
        </p:txBody>
      </p:sp>
    </p:spTree>
    <p:extLst>
      <p:ext uri="{BB962C8B-B14F-4D97-AF65-F5344CB8AC3E}">
        <p14:creationId xmlns:p14="http://schemas.microsoft.com/office/powerpoint/2010/main" val="726979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14D017A-1676-8C10-8CAF-F0C854743FE0}"/>
              </a:ext>
            </a:extLst>
          </p:cNvPr>
          <p:cNvSpPr>
            <a:spLocks noGrp="1"/>
          </p:cNvSpPr>
          <p:nvPr>
            <p:ph idx="1"/>
          </p:nvPr>
        </p:nvSpPr>
        <p:spPr/>
        <p:txBody>
          <a:bodyPr>
            <a:normAutofit fontScale="85000" lnSpcReduction="20000"/>
          </a:bodyPr>
          <a:lstStyle/>
          <a:p>
            <a:r>
              <a:rPr lang="tr-TR" b="0" i="0" dirty="0">
                <a:solidFill>
                  <a:srgbClr val="1F1F1F"/>
                </a:solidFill>
                <a:effectLst/>
                <a:latin typeface="Helvetica" pitchFamily="2" charset="0"/>
              </a:rPr>
              <a:t>Dersin altıncı haftasında, öğrenciler canlı, gerçek zamanlı bir etik tartışmaya katılmak için etik ilkeleri ve literatür değerlendirme becerilerini kullandılar. </a:t>
            </a:r>
          </a:p>
          <a:p>
            <a:r>
              <a:rPr lang="tr-TR" b="0" i="0" dirty="0">
                <a:solidFill>
                  <a:srgbClr val="1F1F1F"/>
                </a:solidFill>
                <a:effectLst/>
                <a:latin typeface="Helvetica" pitchFamily="2" charset="0"/>
              </a:rPr>
              <a:t>Öğrenciler rastgele beş veya altı kişilik gruplara ayrıldı ve etik tartışma etkinlikleri için bir zaman dilimi verildi. </a:t>
            </a:r>
          </a:p>
          <a:p>
            <a:r>
              <a:rPr lang="tr-TR" b="0" i="0" dirty="0">
                <a:solidFill>
                  <a:srgbClr val="1F1F1F"/>
                </a:solidFill>
                <a:effectLst/>
                <a:latin typeface="Helvetica" pitchFamily="2" charset="0"/>
              </a:rPr>
              <a:t>Daha küçük grupları barındırmak için eğitmenler, iki gün boyunca iki saatlik iki oturuma ev sahipliği yaptı, aynı anda iki oturum (her eğitmenle bir tane) gerçekleşti.</a:t>
            </a:r>
          </a:p>
          <a:p>
            <a:r>
              <a:rPr lang="tr-TR" b="0" i="0" dirty="0">
                <a:solidFill>
                  <a:srgbClr val="1F1F1F"/>
                </a:solidFill>
                <a:effectLst/>
                <a:latin typeface="Helvetica" pitchFamily="2" charset="0"/>
              </a:rPr>
              <a:t> Öğrenciler sadece bir grup oturumu için tartışmaya katıldılar. Atanan grup zamanı boyunca, öğrenciler iki takıma ayrıldı: bir "pro" taraf ve bir "con" tarafı. </a:t>
            </a:r>
          </a:p>
          <a:p>
            <a:r>
              <a:rPr lang="tr-TR" b="0" i="0" dirty="0">
                <a:solidFill>
                  <a:srgbClr val="1F1F1F"/>
                </a:solidFill>
                <a:effectLst/>
                <a:latin typeface="Helvetica" pitchFamily="2" charset="0"/>
              </a:rPr>
              <a:t>Dört konu; çocuklarda cinsiyet değiştirme için hormon </a:t>
            </a:r>
            <a:r>
              <a:rPr lang="tr-TR" b="0" i="0" dirty="0" err="1">
                <a:solidFill>
                  <a:srgbClr val="1F1F1F"/>
                </a:solidFill>
                <a:effectLst/>
                <a:latin typeface="Helvetica" pitchFamily="2" charset="0"/>
              </a:rPr>
              <a:t>replasman</a:t>
            </a:r>
            <a:r>
              <a:rPr lang="tr-TR" b="0" i="0" dirty="0">
                <a:solidFill>
                  <a:srgbClr val="1F1F1F"/>
                </a:solidFill>
                <a:effectLst/>
                <a:latin typeface="Helvetica" pitchFamily="2" charset="0"/>
              </a:rPr>
              <a:t> tedavisi, yaşlı eczacılar için tarama ve bilişsel testler, gerekli çocukluk aşıları ve tıbbi yardımlı intihardı.</a:t>
            </a:r>
            <a:endParaRPr lang="tr-TR" dirty="0">
              <a:solidFill>
                <a:srgbClr val="1F1F1F"/>
              </a:solidFill>
              <a:effectLst/>
              <a:latin typeface="Helvetica" pitchFamily="2" charset="0"/>
            </a:endParaRPr>
          </a:p>
          <a:p>
            <a:endParaRPr lang="tr-TR" dirty="0">
              <a:solidFill>
                <a:srgbClr val="1F1F1F"/>
              </a:solidFill>
              <a:effectLst/>
              <a:latin typeface="Helvetica" pitchFamily="2" charset="0"/>
            </a:endParaRPr>
          </a:p>
          <a:p>
            <a:endParaRPr lang="tr-TR" dirty="0"/>
          </a:p>
        </p:txBody>
      </p:sp>
    </p:spTree>
    <p:extLst>
      <p:ext uri="{BB962C8B-B14F-4D97-AF65-F5344CB8AC3E}">
        <p14:creationId xmlns:p14="http://schemas.microsoft.com/office/powerpoint/2010/main" val="38203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6DA9F7-864C-55FF-35B7-92D128E5E54F}"/>
              </a:ext>
            </a:extLst>
          </p:cNvPr>
          <p:cNvSpPr>
            <a:spLocks noGrp="1"/>
          </p:cNvSpPr>
          <p:nvPr>
            <p:ph type="title"/>
          </p:nvPr>
        </p:nvSpPr>
        <p:spPr/>
        <p:txBody>
          <a:bodyPr/>
          <a:lstStyle/>
          <a:p>
            <a:r>
              <a:rPr lang="tr-TR" dirty="0"/>
              <a:t>KURS FORMATI HİZALAMASI</a:t>
            </a:r>
          </a:p>
        </p:txBody>
      </p:sp>
      <p:sp>
        <p:nvSpPr>
          <p:cNvPr id="3" name="İçerik Yer Tutucusu 2">
            <a:extLst>
              <a:ext uri="{FF2B5EF4-FFF2-40B4-BE49-F238E27FC236}">
                <a16:creationId xmlns:a16="http://schemas.microsoft.com/office/drawing/2014/main" id="{638F99BA-DA37-68A5-D6C5-607F400521E7}"/>
              </a:ext>
            </a:extLst>
          </p:cNvPr>
          <p:cNvSpPr>
            <a:spLocks noGrp="1"/>
          </p:cNvSpPr>
          <p:nvPr>
            <p:ph idx="1"/>
          </p:nvPr>
        </p:nvSpPr>
        <p:spPr/>
        <p:txBody>
          <a:bodyPr>
            <a:normAutofit/>
          </a:bodyPr>
          <a:lstStyle/>
          <a:p>
            <a:r>
              <a:rPr lang="tr-TR" b="0" i="0" dirty="0">
                <a:solidFill>
                  <a:srgbClr val="1F1F1F"/>
                </a:solidFill>
                <a:effectLst/>
                <a:latin typeface="Helvetica" pitchFamily="2" charset="0"/>
              </a:rPr>
              <a:t>Eczacılık ve Farmasötik Becerilere Giriş I kurslarının formatı hizalamaya dayanıyordu.</a:t>
            </a:r>
          </a:p>
          <a:p>
            <a:r>
              <a:rPr lang="tr-TR" b="0" i="0" dirty="0">
                <a:solidFill>
                  <a:srgbClr val="1F1F1F"/>
                </a:solidFill>
                <a:effectLst/>
                <a:latin typeface="Helvetica" pitchFamily="2" charset="0"/>
              </a:rPr>
              <a:t> Uyum, fakültenin öğrencilerle hem geleneksel hem de bilişsel becerileri modellemesini sağlarken, öğrenilen materyallerin koçluğu ve amaca yönelik iskelesi için zaman tanıdı. </a:t>
            </a:r>
          </a:p>
          <a:p>
            <a:r>
              <a:rPr lang="tr-TR" b="0" i="0" dirty="0">
                <a:solidFill>
                  <a:srgbClr val="1F1F1F"/>
                </a:solidFill>
                <a:effectLst/>
                <a:latin typeface="Helvetica" pitchFamily="2" charset="0"/>
              </a:rPr>
              <a:t>Öğrencilere, geleneksel bir ders tarzı dersten daha sık olarak ekip üyeleriyle işbirliği yapma ve problem çözme fırsatı verildi. </a:t>
            </a:r>
          </a:p>
          <a:p>
            <a:r>
              <a:rPr lang="tr-TR" b="0" i="0" dirty="0">
                <a:solidFill>
                  <a:srgbClr val="1F1F1F"/>
                </a:solidFill>
                <a:effectLst/>
                <a:latin typeface="Helvetica" pitchFamily="2" charset="0"/>
              </a:rPr>
              <a:t>Öğrencilere konuları düşünmeleri, düşünce süreçlerini ifade etmeleri ve düşük ve yüksek bahisli ortamlarda akranlarıyla kararlar üzerinde düşünmeleri için zaman verildi.</a:t>
            </a:r>
            <a:endParaRPr lang="tr-TR" dirty="0">
              <a:solidFill>
                <a:srgbClr val="1F1F1F"/>
              </a:solidFill>
              <a:effectLst/>
              <a:latin typeface="Helvetica" pitchFamily="2" charset="0"/>
            </a:endParaRPr>
          </a:p>
          <a:p>
            <a:endParaRPr lang="tr-TR" dirty="0">
              <a:solidFill>
                <a:srgbClr val="1F1F1F"/>
              </a:solidFill>
              <a:effectLst/>
              <a:latin typeface="Helvetica" pitchFamily="2" charset="0"/>
            </a:endParaRPr>
          </a:p>
          <a:p>
            <a:endParaRPr lang="tr-TR" dirty="0"/>
          </a:p>
        </p:txBody>
      </p:sp>
    </p:spTree>
    <p:extLst>
      <p:ext uri="{BB962C8B-B14F-4D97-AF65-F5344CB8AC3E}">
        <p14:creationId xmlns:p14="http://schemas.microsoft.com/office/powerpoint/2010/main" val="2161615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24C683-FD75-E4EF-DD30-910DC0FEEDFA}"/>
              </a:ext>
            </a:extLst>
          </p:cNvPr>
          <p:cNvSpPr>
            <a:spLocks noGrp="1"/>
          </p:cNvSpPr>
          <p:nvPr>
            <p:ph type="title"/>
          </p:nvPr>
        </p:nvSpPr>
        <p:spPr/>
        <p:txBody>
          <a:bodyPr/>
          <a:lstStyle/>
          <a:p>
            <a:r>
              <a:rPr lang="tr-TR" dirty="0"/>
              <a:t>DEĞERLENDİRMELER</a:t>
            </a:r>
          </a:p>
        </p:txBody>
      </p:sp>
      <p:sp>
        <p:nvSpPr>
          <p:cNvPr id="3" name="İçerik Yer Tutucusu 2">
            <a:extLst>
              <a:ext uri="{FF2B5EF4-FFF2-40B4-BE49-F238E27FC236}">
                <a16:creationId xmlns:a16="http://schemas.microsoft.com/office/drawing/2014/main" id="{755AE8DC-DF9E-E5E9-BC80-4CE60ECE63AC}"/>
              </a:ext>
            </a:extLst>
          </p:cNvPr>
          <p:cNvSpPr>
            <a:spLocks noGrp="1"/>
          </p:cNvSpPr>
          <p:nvPr>
            <p:ph idx="1"/>
          </p:nvPr>
        </p:nvSpPr>
        <p:spPr>
          <a:xfrm>
            <a:off x="838200" y="1506279"/>
            <a:ext cx="10515600" cy="5139070"/>
          </a:xfrm>
        </p:spPr>
        <p:txBody>
          <a:bodyPr>
            <a:normAutofit fontScale="77500" lnSpcReduction="20000"/>
          </a:bodyPr>
          <a:lstStyle/>
          <a:p>
            <a:r>
              <a:rPr lang="tr-TR" b="0" i="0" dirty="0">
                <a:solidFill>
                  <a:srgbClr val="1F1F1F"/>
                </a:solidFill>
                <a:effectLst/>
                <a:latin typeface="Calibri" panose="020F0502020204030204" pitchFamily="34" charset="0"/>
              </a:rPr>
              <a:t>Öğrenciler, Eczacılık Uygulamasını ve Sağlık Hizmetlerini Etkileyen Tartışmalar ödevi aracılığıyla etik anlayışları ve uygulamaları açısından değerlendirildi.</a:t>
            </a:r>
          </a:p>
          <a:p>
            <a:r>
              <a:rPr lang="tr-TR" b="0" i="0" dirty="0">
                <a:solidFill>
                  <a:srgbClr val="1F1F1F"/>
                </a:solidFill>
                <a:effectLst/>
                <a:latin typeface="Calibri" panose="020F0502020204030204" pitchFamily="34" charset="0"/>
              </a:rPr>
              <a:t> Öğrenciler, sınıfa girdiklerinde etik tartışma konusunun yanı sıra tartışma ekibi ödevlerini (pro vs. con) aldılar. </a:t>
            </a:r>
          </a:p>
          <a:p>
            <a:r>
              <a:rPr lang="tr-TR" b="0" i="0" dirty="0">
                <a:solidFill>
                  <a:srgbClr val="1F1F1F"/>
                </a:solidFill>
                <a:effectLst/>
                <a:latin typeface="Calibri" panose="020F0502020204030204" pitchFamily="34" charset="0"/>
              </a:rPr>
              <a:t>Öğrenciler kanıta dayalı literatürü kullanmaya yönlendirildi ve tartışmanın kendilerine atanan tarafı için üç açık ve desteklenen argüman geliştirmek için bir ekip olarak çalıştılar. </a:t>
            </a:r>
          </a:p>
          <a:p>
            <a:r>
              <a:rPr lang="tr-TR" b="0" i="0" dirty="0">
                <a:solidFill>
                  <a:srgbClr val="1F1F1F"/>
                </a:solidFill>
                <a:effectLst/>
                <a:latin typeface="Calibri" panose="020F0502020204030204" pitchFamily="34" charset="0"/>
              </a:rPr>
              <a:t>Öğrencilere bu planı geliştirmeleri ve kendi tarafları için olası karşıt argümanları araştırmaları için bir saat 15 dakika verildi. Resmi tartışma, zaman yönetimi</a:t>
            </a:r>
            <a:r>
              <a:rPr lang="tr-TR" b="0" i="0" u="sng" dirty="0">
                <a:solidFill>
                  <a:srgbClr val="1F1F1F"/>
                </a:solidFill>
                <a:effectLst/>
                <a:latin typeface="Calibri" panose="020F0502020204030204" pitchFamily="34" charset="0"/>
                <a:hlinkClick r:id="rId3"/>
              </a:rPr>
              <a:t> </a:t>
            </a:r>
            <a:r>
              <a:rPr lang="tr-TR" b="0" i="0" dirty="0">
                <a:solidFill>
                  <a:srgbClr val="1F1F1F"/>
                </a:solidFill>
                <a:effectLst/>
                <a:latin typeface="Calibri" panose="020F0502020204030204" pitchFamily="34" charset="0"/>
              </a:rPr>
              <a:t>ve genel akışa yardımcı olan kurs koordinatörleriyle 30 dakikalık bir süre boyunca sürdü. Her takım dört dakikalığına açılış argümanlarını sundu. Daha sonra, her takım iki çürütme sunma fırsatına sahipti (her çürütme üç dakikada sunuldu). Son olarak, her takıma her biri iki dakikalık bir kapanış argümanı için bir fırsat verildi. Sunum ve topluluk önünde konuşma yumuşak becerilerini geliştirmek için her öğrencinin tartışma sırasında en az bir kez konuşması gerekiyordu. </a:t>
            </a:r>
          </a:p>
          <a:p>
            <a:r>
              <a:rPr lang="tr-TR" b="0" i="0" dirty="0">
                <a:solidFill>
                  <a:srgbClr val="1F1F1F"/>
                </a:solidFill>
                <a:effectLst/>
                <a:latin typeface="Calibri" panose="020F0502020204030204" pitchFamily="34" charset="0"/>
              </a:rPr>
              <a:t>Öğrenciler konu bilgisi, destekleyici literatür kullanımı, ikna edicilik, organizasyon ve sunum tarzına dayalı bir değerlendirme listesi ile değerlendirildi.</a:t>
            </a:r>
          </a:p>
          <a:p>
            <a:r>
              <a:rPr lang="tr-TR" b="0" i="0" dirty="0">
                <a:solidFill>
                  <a:srgbClr val="1F1F1F"/>
                </a:solidFill>
                <a:effectLst/>
                <a:latin typeface="Calibri" panose="020F0502020204030204" pitchFamily="34" charset="0"/>
              </a:rPr>
              <a:t> Bu değerlendirme listesi, Farmasötik Beceriler serisi boyunca, PharmD programındaki deneyimlere ve yıla dayalı beklentilerle kullanılmıştır.</a:t>
            </a:r>
            <a:endParaRPr lang="tr-TR" dirty="0">
              <a:solidFill>
                <a:srgbClr val="1F1F1F"/>
              </a:solidFill>
              <a:effectLst/>
              <a:latin typeface="Calibri" panose="020F0502020204030204" pitchFamily="34" charset="0"/>
            </a:endParaRPr>
          </a:p>
          <a:p>
            <a:endParaRPr lang="tr-TR" dirty="0"/>
          </a:p>
        </p:txBody>
      </p:sp>
    </p:spTree>
    <p:extLst>
      <p:ext uri="{BB962C8B-B14F-4D97-AF65-F5344CB8AC3E}">
        <p14:creationId xmlns:p14="http://schemas.microsoft.com/office/powerpoint/2010/main" val="972962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E68D47-1EBE-A2A8-E061-323C2E21E9B9}"/>
              </a:ext>
            </a:extLst>
          </p:cNvPr>
          <p:cNvSpPr>
            <a:spLocks noGrp="1"/>
          </p:cNvSpPr>
          <p:nvPr>
            <p:ph type="title"/>
          </p:nvPr>
        </p:nvSpPr>
        <p:spPr/>
        <p:txBody>
          <a:bodyPr/>
          <a:lstStyle/>
          <a:p>
            <a:r>
              <a:rPr lang="tr-TR" dirty="0"/>
              <a:t>BULGULAR</a:t>
            </a:r>
          </a:p>
        </p:txBody>
      </p:sp>
    </p:spTree>
    <p:extLst>
      <p:ext uri="{BB962C8B-B14F-4D97-AF65-F5344CB8AC3E}">
        <p14:creationId xmlns:p14="http://schemas.microsoft.com/office/powerpoint/2010/main" val="2837708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28CDEF-7E1A-299F-9D2F-ADA8C53474EB}"/>
              </a:ext>
            </a:extLst>
          </p:cNvPr>
          <p:cNvSpPr>
            <a:spLocks noGrp="1"/>
          </p:cNvSpPr>
          <p:nvPr>
            <p:ph type="title"/>
          </p:nvPr>
        </p:nvSpPr>
        <p:spPr/>
        <p:txBody>
          <a:bodyPr/>
          <a:lstStyle/>
          <a:p>
            <a:r>
              <a:rPr lang="tr-TR" dirty="0"/>
              <a:t>İÇERİK BOYUTU</a:t>
            </a:r>
          </a:p>
        </p:txBody>
      </p:sp>
      <p:sp>
        <p:nvSpPr>
          <p:cNvPr id="3" name="Metin Yer Tutucusu 2">
            <a:extLst>
              <a:ext uri="{FF2B5EF4-FFF2-40B4-BE49-F238E27FC236}">
                <a16:creationId xmlns:a16="http://schemas.microsoft.com/office/drawing/2014/main" id="{DEC0865D-A184-9135-D09B-74E7E921CA21}"/>
              </a:ext>
            </a:extLst>
          </p:cNvPr>
          <p:cNvSpPr>
            <a:spLocks noGrp="1"/>
          </p:cNvSpPr>
          <p:nvPr>
            <p:ph idx="1"/>
          </p:nvPr>
        </p:nvSpPr>
        <p:spPr>
          <a:xfrm>
            <a:off x="838200" y="1503947"/>
            <a:ext cx="10515600" cy="4988928"/>
          </a:xfrm>
        </p:spPr>
        <p:txBody>
          <a:bodyPr>
            <a:normAutofit fontScale="77500" lnSpcReduction="20000"/>
          </a:bodyPr>
          <a:lstStyle/>
          <a:p>
            <a:r>
              <a:rPr lang="tr-TR" sz="2900" b="1" i="0" dirty="0">
                <a:solidFill>
                  <a:srgbClr val="1F1F1F"/>
                </a:solidFill>
                <a:effectLst/>
                <a:latin typeface="Calibri" panose="020F0502020204030204" pitchFamily="34" charset="0"/>
              </a:rPr>
              <a:t>Alan bilgisi ve üç farklı strateji (sezgisel, kontrol, öğrenme) içerik boyutunu karakterize eder.</a:t>
            </a:r>
            <a:r>
              <a:rPr lang="tr-TR" sz="2900" b="1" i="0" dirty="0">
                <a:solidFill>
                  <a:srgbClr val="0272B1"/>
                </a:solidFill>
                <a:effectLst/>
                <a:latin typeface="Calibri" panose="020F0502020204030204" pitchFamily="34" charset="0"/>
              </a:rPr>
              <a:t> </a:t>
            </a:r>
            <a:r>
              <a:rPr lang="tr-TR" sz="2900" b="1" i="0" dirty="0">
                <a:solidFill>
                  <a:srgbClr val="1F1F1F"/>
                </a:solidFill>
                <a:effectLst/>
                <a:latin typeface="Calibri" panose="020F0502020204030204" pitchFamily="34" charset="0"/>
              </a:rPr>
              <a:t>Bu boyut çoğunlukla başlangıç düzeyinde sunulan, modellenen ve öğrenilen içeriğe odaklanır.</a:t>
            </a:r>
          </a:p>
          <a:p>
            <a:r>
              <a:rPr lang="tr-TR" sz="2900" b="0" i="0" dirty="0">
                <a:solidFill>
                  <a:srgbClr val="1F1F1F"/>
                </a:solidFill>
                <a:effectLst/>
                <a:latin typeface="Calibri" panose="020F0502020204030204" pitchFamily="34" charset="0"/>
              </a:rPr>
              <a:t> Bu, öğrencilerin Farmasötik Beceriler I dersinden önce tamamladıkları Eczalığa Giriş dersinde etik ilkelerin ilk tartışmasında belirgindi. Eczacılığa Giriş kursundaki </a:t>
            </a:r>
            <a:r>
              <a:rPr lang="tr-TR" sz="2900" b="1" i="0" dirty="0">
                <a:solidFill>
                  <a:srgbClr val="1F1F1F"/>
                </a:solidFill>
                <a:effectLst/>
                <a:latin typeface="Calibri" panose="020F0502020204030204" pitchFamily="34" charset="0"/>
              </a:rPr>
              <a:t>alan bilgisi, </a:t>
            </a:r>
            <a:r>
              <a:rPr lang="tr-TR" sz="2900" b="0" i="0" dirty="0">
                <a:solidFill>
                  <a:srgbClr val="1F1F1F"/>
                </a:solidFill>
                <a:effectLst/>
                <a:latin typeface="Calibri" panose="020F0502020204030204" pitchFamily="34" charset="0"/>
              </a:rPr>
              <a:t>"Sağlık ve Eczacılıkta Etik İlkeler" üzerine teoriler, gerçekler ve eylem kursları ile ilgili belirli materyallere odaklandı.</a:t>
            </a:r>
            <a:r>
              <a:rPr lang="tr-TR" sz="2900" b="0" i="0" dirty="0">
                <a:solidFill>
                  <a:srgbClr val="0272B1"/>
                </a:solidFill>
                <a:effectLst/>
                <a:latin typeface="Calibri" panose="020F0502020204030204" pitchFamily="34" charset="0"/>
              </a:rPr>
              <a:t> </a:t>
            </a:r>
          </a:p>
          <a:p>
            <a:r>
              <a:rPr lang="tr-TR" sz="2900" b="1" i="0" dirty="0">
                <a:solidFill>
                  <a:srgbClr val="C00000"/>
                </a:solidFill>
                <a:effectLst/>
                <a:latin typeface="Calibri" panose="020F0502020204030204" pitchFamily="34" charset="0"/>
              </a:rPr>
              <a:t>Sezgisel stratejiler,</a:t>
            </a:r>
            <a:r>
              <a:rPr lang="tr-TR" sz="2900" b="0" i="0" dirty="0">
                <a:solidFill>
                  <a:srgbClr val="C00000"/>
                </a:solidFill>
                <a:effectLst/>
                <a:latin typeface="Calibri" panose="020F0502020204030204" pitchFamily="34" charset="0"/>
              </a:rPr>
              <a:t> </a:t>
            </a:r>
            <a:r>
              <a:rPr lang="tr-TR" sz="2900" b="0" i="0" dirty="0">
                <a:effectLst/>
                <a:latin typeface="Calibri" panose="020F0502020204030204" pitchFamily="34" charset="0"/>
              </a:rPr>
              <a:t>genellikle ödevleri ve iskele görevlerini yerine getirmek için kullanılan uygun yöntemlerdir. </a:t>
            </a:r>
            <a:r>
              <a:rPr lang="tr-TR" sz="2900" b="0" i="0" dirty="0">
                <a:solidFill>
                  <a:srgbClr val="1F1F1F"/>
                </a:solidFill>
                <a:effectLst/>
                <a:latin typeface="Calibri" panose="020F0502020204030204" pitchFamily="34" charset="0"/>
              </a:rPr>
              <a:t>Bu, bir </a:t>
            </a:r>
            <a:r>
              <a:rPr lang="tr-TR" sz="2900" dirty="0">
                <a:solidFill>
                  <a:srgbClr val="1F1F1F"/>
                </a:solidFill>
                <a:latin typeface="Calibri" panose="020F0502020204030204" pitchFamily="34" charset="0"/>
              </a:rPr>
              <a:t>toplum eczanesinde</a:t>
            </a:r>
            <a:r>
              <a:rPr lang="tr-TR" sz="2900" b="0" i="0" dirty="0">
                <a:solidFill>
                  <a:srgbClr val="1F1F1F"/>
                </a:solidFill>
                <a:effectLst/>
                <a:latin typeface="Calibri" panose="020F0502020204030204" pitchFamily="34" charset="0"/>
              </a:rPr>
              <a:t> etik bir sorunla karşı karşıya kaldığında sınıf içi bir fakülte uzmanı ile Farmasötik Beceriler I kursunda gerçekleştirildi. </a:t>
            </a:r>
          </a:p>
          <a:p>
            <a:r>
              <a:rPr lang="tr-TR" sz="2900" b="1" i="0" dirty="0">
                <a:solidFill>
                  <a:srgbClr val="C00000"/>
                </a:solidFill>
                <a:effectLst/>
                <a:latin typeface="Calibri" panose="020F0502020204030204" pitchFamily="34" charset="0"/>
              </a:rPr>
              <a:t>Kontrol stratejileri,</a:t>
            </a:r>
            <a:r>
              <a:rPr lang="tr-TR" sz="2900" b="0" i="0" dirty="0">
                <a:solidFill>
                  <a:srgbClr val="C00000"/>
                </a:solidFill>
                <a:effectLst/>
                <a:latin typeface="Calibri" panose="020F0502020204030204" pitchFamily="34" charset="0"/>
              </a:rPr>
              <a:t> </a:t>
            </a:r>
            <a:r>
              <a:rPr lang="tr-TR" sz="2900" b="0" i="0" dirty="0">
                <a:effectLst/>
                <a:latin typeface="Calibri" panose="020F0502020204030204" pitchFamily="34" charset="0"/>
              </a:rPr>
              <a:t>kişinin çözüm sürecini yürütmek için yaygın yaklaşımlardır. Farmasötik Beceriler I kursu kapsamında, fakülte uzmanı bu etik duruma verdiği yanıtı açı</a:t>
            </a:r>
            <a:r>
              <a:rPr lang="tr-TR" sz="2900" b="0" i="0" dirty="0">
                <a:solidFill>
                  <a:srgbClr val="1F1F1F"/>
                </a:solidFill>
                <a:effectLst/>
                <a:latin typeface="Calibri" panose="020F0502020204030204" pitchFamily="34" charset="0"/>
              </a:rPr>
              <a:t>kladı ve tartışma akışı ve tartışma değerlendirme listesi beklentilerini gözden geçirdi. </a:t>
            </a:r>
          </a:p>
          <a:p>
            <a:r>
              <a:rPr lang="tr-TR" sz="2900" b="0" i="0" dirty="0">
                <a:effectLst/>
                <a:latin typeface="Calibri" panose="020F0502020204030204" pitchFamily="34" charset="0"/>
              </a:rPr>
              <a:t>Eczacılığa Giriş dersinde "Sağlık ve Eczacılıkta Etik İlkeler" ile yeni teorilerin, gerçeklerin ve eylem kurslarının nasıl öğrenileceği için</a:t>
            </a:r>
            <a:r>
              <a:rPr lang="tr-TR" sz="2900" b="1" i="0" dirty="0">
                <a:effectLst/>
                <a:latin typeface="Calibri" panose="020F0502020204030204" pitchFamily="34" charset="0"/>
              </a:rPr>
              <a:t> </a:t>
            </a:r>
            <a:r>
              <a:rPr lang="tr-TR" sz="2900" b="1" i="0" dirty="0">
                <a:solidFill>
                  <a:srgbClr val="C00000"/>
                </a:solidFill>
                <a:effectLst/>
                <a:latin typeface="Calibri" panose="020F0502020204030204" pitchFamily="34" charset="0"/>
              </a:rPr>
              <a:t>öğrenme stratejileri</a:t>
            </a:r>
            <a:r>
              <a:rPr lang="tr-TR" sz="2900" b="0" i="0" dirty="0">
                <a:solidFill>
                  <a:srgbClr val="C00000"/>
                </a:solidFill>
                <a:effectLst/>
                <a:latin typeface="Calibri" panose="020F0502020204030204" pitchFamily="34" charset="0"/>
              </a:rPr>
              <a:t> </a:t>
            </a:r>
            <a:r>
              <a:rPr lang="tr-TR" sz="2900" b="0" i="0" dirty="0">
                <a:effectLst/>
                <a:latin typeface="Calibri" panose="020F0502020204030204" pitchFamily="34" charset="0"/>
              </a:rPr>
              <a:t>uygulandı</a:t>
            </a:r>
            <a:r>
              <a:rPr lang="tr-TR" sz="2900" b="0" i="0" dirty="0">
                <a:solidFill>
                  <a:srgbClr val="C00000"/>
                </a:solidFill>
                <a:effectLst/>
                <a:latin typeface="Calibri" panose="020F0502020204030204" pitchFamily="34" charset="0"/>
              </a:rPr>
              <a:t> </a:t>
            </a:r>
            <a:r>
              <a:rPr lang="tr-TR" sz="2900" b="0" i="0" dirty="0">
                <a:solidFill>
                  <a:srgbClr val="1F1F1F"/>
                </a:solidFill>
                <a:effectLst/>
                <a:latin typeface="Calibri" panose="020F0502020204030204" pitchFamily="34" charset="0"/>
              </a:rPr>
              <a:t>ve temel APhA Etik İlkelerini gözden geçiren Farmasötik Beceriler I kursunda bir mini ders verildi.</a:t>
            </a:r>
            <a:endParaRPr lang="tr-TR" sz="2900" dirty="0">
              <a:solidFill>
                <a:srgbClr val="1F1F1F"/>
              </a:solidFill>
              <a:effectLst/>
              <a:latin typeface="Calibri" panose="020F0502020204030204" pitchFamily="34" charset="0"/>
            </a:endParaRPr>
          </a:p>
          <a:p>
            <a:endParaRPr lang="tr-TR" dirty="0"/>
          </a:p>
        </p:txBody>
      </p:sp>
    </p:spTree>
    <p:extLst>
      <p:ext uri="{BB962C8B-B14F-4D97-AF65-F5344CB8AC3E}">
        <p14:creationId xmlns:p14="http://schemas.microsoft.com/office/powerpoint/2010/main" val="1877252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A178CD-1156-4957-59F1-C88E0D4465E5}"/>
              </a:ext>
            </a:extLst>
          </p:cNvPr>
          <p:cNvSpPr>
            <a:spLocks noGrp="1"/>
          </p:cNvSpPr>
          <p:nvPr>
            <p:ph type="title"/>
          </p:nvPr>
        </p:nvSpPr>
        <p:spPr/>
        <p:txBody>
          <a:bodyPr/>
          <a:lstStyle/>
          <a:p>
            <a:r>
              <a:rPr lang="tr-TR" dirty="0"/>
              <a:t>YÖNTEM BOYUTU</a:t>
            </a:r>
          </a:p>
        </p:txBody>
      </p:sp>
      <p:sp>
        <p:nvSpPr>
          <p:cNvPr id="3" name="İçerik Yer Tutucusu 2">
            <a:extLst>
              <a:ext uri="{FF2B5EF4-FFF2-40B4-BE49-F238E27FC236}">
                <a16:creationId xmlns:a16="http://schemas.microsoft.com/office/drawing/2014/main" id="{BB432180-B83A-700B-CFA8-8006D217850C}"/>
              </a:ext>
            </a:extLst>
          </p:cNvPr>
          <p:cNvSpPr>
            <a:spLocks noGrp="1"/>
          </p:cNvSpPr>
          <p:nvPr>
            <p:ph idx="1"/>
          </p:nvPr>
        </p:nvSpPr>
        <p:spPr>
          <a:xfrm>
            <a:off x="838200" y="1690688"/>
            <a:ext cx="10515600" cy="5005638"/>
          </a:xfrm>
        </p:spPr>
        <p:txBody>
          <a:bodyPr>
            <a:normAutofit fontScale="62500" lnSpcReduction="20000"/>
          </a:bodyPr>
          <a:lstStyle/>
          <a:p>
            <a:r>
              <a:rPr lang="tr-TR" sz="3300" b="1" i="0" dirty="0">
                <a:solidFill>
                  <a:srgbClr val="1F1F1F"/>
                </a:solidFill>
                <a:effectLst/>
                <a:latin typeface="Calibri" panose="020F0502020204030204" pitchFamily="34" charset="0"/>
              </a:rPr>
              <a:t>Yöntem boyutu boyunca modelleme, koçluk, iskele, </a:t>
            </a:r>
            <a:r>
              <a:rPr lang="tr-TR" sz="3300" b="1" i="0" dirty="0" err="1">
                <a:solidFill>
                  <a:srgbClr val="1F1F1F"/>
                </a:solidFill>
                <a:effectLst/>
                <a:latin typeface="Calibri" panose="020F0502020204030204" pitchFamily="34" charset="0"/>
              </a:rPr>
              <a:t>artikülasyon</a:t>
            </a:r>
            <a:r>
              <a:rPr lang="tr-TR" sz="3300" b="1" i="0" dirty="0">
                <a:solidFill>
                  <a:srgbClr val="1F1F1F"/>
                </a:solidFill>
                <a:effectLst/>
                <a:latin typeface="Calibri" panose="020F0502020204030204" pitchFamily="34" charset="0"/>
              </a:rPr>
              <a:t>, yansıtma ve keşif kullanılmıştır.</a:t>
            </a:r>
            <a:r>
              <a:rPr lang="tr-TR" sz="3300" b="1" i="0" dirty="0">
                <a:solidFill>
                  <a:srgbClr val="0272B1"/>
                </a:solidFill>
                <a:effectLst/>
                <a:latin typeface="Calibri" panose="020F0502020204030204" pitchFamily="34" charset="0"/>
              </a:rPr>
              <a:t> </a:t>
            </a:r>
            <a:r>
              <a:rPr lang="tr-TR" sz="3300" b="0" i="0" dirty="0">
                <a:solidFill>
                  <a:srgbClr val="1F1F1F"/>
                </a:solidFill>
                <a:effectLst/>
                <a:latin typeface="Calibri" panose="020F0502020204030204" pitchFamily="34" charset="0"/>
              </a:rPr>
              <a:t>Yöntem boyutu yalnızca Farmasötik Beceriler I dersinde tamamlanmıştır. Modelleme sırasında fakülte, öğrencilerin gözlemlemesi için bir görev yürütür. Bu, bir toplum eczanesinde etik bir durum üzerinden nasıl düşünüleceğini tartışan fakülte ile sınıf içi uzman açıklaması ile yapıldı.</a:t>
            </a:r>
            <a:r>
              <a:rPr lang="tr-TR" sz="3300" b="0" i="0" dirty="0">
                <a:solidFill>
                  <a:srgbClr val="C00000"/>
                </a:solidFill>
                <a:effectLst/>
                <a:latin typeface="Calibri" panose="020F0502020204030204" pitchFamily="34" charset="0"/>
              </a:rPr>
              <a:t> </a:t>
            </a:r>
          </a:p>
          <a:p>
            <a:r>
              <a:rPr lang="tr-TR" sz="3300" b="1" i="0" dirty="0">
                <a:solidFill>
                  <a:srgbClr val="C00000"/>
                </a:solidFill>
                <a:effectLst/>
                <a:latin typeface="Calibri" panose="020F0502020204030204" pitchFamily="34" charset="0"/>
              </a:rPr>
              <a:t>Koçluk,</a:t>
            </a:r>
            <a:r>
              <a:rPr lang="tr-TR" sz="3300" b="0" i="0" dirty="0">
                <a:solidFill>
                  <a:srgbClr val="C00000"/>
                </a:solidFill>
                <a:effectLst/>
                <a:latin typeface="Calibri" panose="020F0502020204030204" pitchFamily="34" charset="0"/>
              </a:rPr>
              <a:t> </a:t>
            </a:r>
            <a:r>
              <a:rPr lang="tr-TR" sz="3300" b="0" i="1" dirty="0">
                <a:effectLst/>
                <a:latin typeface="Calibri" panose="020F0502020204030204" pitchFamily="34" charset="0"/>
              </a:rPr>
              <a:t>fakülte öğrencilerin bir görevi tamamlamasını izlediğinde ve kolaylaştırdığında gerçekleşir.</a:t>
            </a:r>
            <a:r>
              <a:rPr lang="tr-TR" sz="3300" b="0" i="0" dirty="0">
                <a:solidFill>
                  <a:srgbClr val="C00000"/>
                </a:solidFill>
                <a:effectLst/>
                <a:latin typeface="Calibri" panose="020F0502020204030204" pitchFamily="34" charset="0"/>
              </a:rPr>
              <a:t>  </a:t>
            </a:r>
            <a:r>
              <a:rPr lang="tr-TR" sz="3300" b="0" i="0" dirty="0">
                <a:solidFill>
                  <a:srgbClr val="1F1F1F"/>
                </a:solidFill>
                <a:effectLst/>
                <a:latin typeface="Calibri" panose="020F0502020204030204" pitchFamily="34" charset="0"/>
              </a:rPr>
              <a:t>Bu, sınıf içi ekip vaka çalışması tartışmaları ve sınıf içi uzman tartışmaları yoluyla başarılmıştır. Fakülte, öğrenciler etik vakaları üzerinde çalışırken odayı dolaştırdı ve öğrencilerden düşünce süreçlerini netleştirmelerini istedi.</a:t>
            </a:r>
          </a:p>
          <a:p>
            <a:r>
              <a:rPr lang="tr-TR" sz="3300" b="1" i="0" dirty="0">
                <a:solidFill>
                  <a:srgbClr val="1F1F1F"/>
                </a:solidFill>
                <a:effectLst/>
                <a:latin typeface="Calibri" panose="020F0502020204030204" pitchFamily="34" charset="0"/>
              </a:rPr>
              <a:t> </a:t>
            </a:r>
            <a:r>
              <a:rPr lang="tr-TR" sz="3300" b="1" i="0" dirty="0">
                <a:solidFill>
                  <a:srgbClr val="C00000"/>
                </a:solidFill>
                <a:effectLst/>
                <a:latin typeface="Calibri" panose="020F0502020204030204" pitchFamily="34" charset="0"/>
              </a:rPr>
              <a:t>İskele</a:t>
            </a:r>
            <a:r>
              <a:rPr lang="tr-TR" sz="3300" b="0" i="0" dirty="0">
                <a:solidFill>
                  <a:srgbClr val="C00000"/>
                </a:solidFill>
                <a:effectLst/>
                <a:latin typeface="Calibri" panose="020F0502020204030204" pitchFamily="34" charset="0"/>
              </a:rPr>
              <a:t>, </a:t>
            </a:r>
            <a:r>
              <a:rPr lang="tr-TR" sz="3300" b="0" i="1" dirty="0">
                <a:effectLst/>
                <a:latin typeface="Calibri" panose="020F0502020204030204" pitchFamily="34" charset="0"/>
              </a:rPr>
              <a:t>öğrenciler bir görevle meşgulken fakülte destek sağladığında gerçekleşir;</a:t>
            </a:r>
            <a:r>
              <a:rPr lang="tr-TR" sz="3300" b="0" i="0" dirty="0">
                <a:solidFill>
                  <a:srgbClr val="1F1F1F"/>
                </a:solidFill>
                <a:effectLst/>
                <a:latin typeface="Calibri" panose="020F0502020204030204" pitchFamily="34" charset="0"/>
              </a:rPr>
              <a:t> bu derste, bu, sınıf içi bir vaka ile sağlanan bir soruyu içeriyordu.</a:t>
            </a:r>
            <a:r>
              <a:rPr lang="tr-TR" sz="3300" b="0" i="0" dirty="0">
                <a:solidFill>
                  <a:srgbClr val="0272B1"/>
                </a:solidFill>
                <a:effectLst/>
                <a:latin typeface="Calibri" panose="020F0502020204030204" pitchFamily="34" charset="0"/>
              </a:rPr>
              <a:t> </a:t>
            </a:r>
          </a:p>
          <a:p>
            <a:r>
              <a:rPr lang="tr-TR" sz="3300" b="1" i="0" dirty="0" err="1">
                <a:solidFill>
                  <a:srgbClr val="C00000"/>
                </a:solidFill>
                <a:effectLst/>
                <a:latin typeface="Calibri" panose="020F0502020204030204" pitchFamily="34" charset="0"/>
              </a:rPr>
              <a:t>Artikülasyon</a:t>
            </a:r>
            <a:r>
              <a:rPr lang="tr-TR" sz="3300" b="1" i="0" dirty="0">
                <a:solidFill>
                  <a:srgbClr val="C00000"/>
                </a:solidFill>
                <a:effectLst/>
                <a:latin typeface="Calibri" panose="020F0502020204030204" pitchFamily="34" charset="0"/>
              </a:rPr>
              <a:t>,</a:t>
            </a:r>
            <a:r>
              <a:rPr lang="tr-TR" sz="3300" b="0" i="0" dirty="0">
                <a:solidFill>
                  <a:srgbClr val="C00000"/>
                </a:solidFill>
                <a:effectLst/>
                <a:latin typeface="Calibri" panose="020F0502020204030204" pitchFamily="34" charset="0"/>
              </a:rPr>
              <a:t> </a:t>
            </a:r>
            <a:r>
              <a:rPr lang="tr-TR" sz="3300" b="0" i="1" dirty="0">
                <a:effectLst/>
                <a:latin typeface="Calibri" panose="020F0502020204030204" pitchFamily="34" charset="0"/>
              </a:rPr>
              <a:t>fakültenin öğrencileri problem çözme süreçlerini sözlü olarak ifade etmeye teşvik etmesini içerir.</a:t>
            </a:r>
            <a:r>
              <a:rPr lang="tr-TR" sz="3300" b="0" i="0" dirty="0">
                <a:solidFill>
                  <a:srgbClr val="0272B1"/>
                </a:solidFill>
                <a:effectLst/>
                <a:latin typeface="Calibri" panose="020F0502020204030204" pitchFamily="34" charset="0"/>
              </a:rPr>
              <a:t>  </a:t>
            </a:r>
            <a:r>
              <a:rPr lang="tr-TR" sz="3300" b="0" i="0" dirty="0">
                <a:solidFill>
                  <a:srgbClr val="1F1F1F"/>
                </a:solidFill>
                <a:effectLst/>
                <a:latin typeface="Calibri" panose="020F0502020204030204" pitchFamily="34" charset="0"/>
              </a:rPr>
              <a:t>Bu görev, sınıf sırasında grupları çağrıldığında öğrencilerin düşüncelerini seslendirmeleri tarafından gerçekleştirildi.</a:t>
            </a:r>
          </a:p>
          <a:p>
            <a:r>
              <a:rPr lang="tr-TR" sz="3300" b="0" i="0" dirty="0">
                <a:solidFill>
                  <a:srgbClr val="1F1F1F"/>
                </a:solidFill>
                <a:effectLst/>
                <a:latin typeface="Calibri" panose="020F0502020204030204" pitchFamily="34" charset="0"/>
              </a:rPr>
              <a:t> </a:t>
            </a:r>
            <a:r>
              <a:rPr lang="tr-TR" sz="3300" b="1" i="0" dirty="0">
                <a:solidFill>
                  <a:srgbClr val="C00000"/>
                </a:solidFill>
                <a:effectLst/>
                <a:latin typeface="Calibri" panose="020F0502020204030204" pitchFamily="34" charset="0"/>
              </a:rPr>
              <a:t>Yansıma</a:t>
            </a:r>
            <a:r>
              <a:rPr lang="tr-TR" sz="3300" b="0" i="0" dirty="0">
                <a:solidFill>
                  <a:srgbClr val="C00000"/>
                </a:solidFill>
                <a:effectLst/>
                <a:latin typeface="Calibri" panose="020F0502020204030204" pitchFamily="34" charset="0"/>
              </a:rPr>
              <a:t> </a:t>
            </a:r>
            <a:r>
              <a:rPr lang="tr-TR" sz="3300" b="0" i="1" dirty="0">
                <a:effectLst/>
                <a:latin typeface="Calibri" panose="020F0502020204030204" pitchFamily="34" charset="0"/>
              </a:rPr>
              <a:t>sırasında fakülte, öğrencilerin diğer öğrenciler ve öğretim üyeleriyle yanıtlarını ölçmelerine izin verir.  </a:t>
            </a:r>
            <a:r>
              <a:rPr lang="tr-TR" sz="3300" b="0" i="0" dirty="0">
                <a:solidFill>
                  <a:srgbClr val="1F1F1F"/>
                </a:solidFill>
                <a:effectLst/>
                <a:latin typeface="Calibri" panose="020F0502020204030204" pitchFamily="34" charset="0"/>
              </a:rPr>
              <a:t>Öğrenciler, sınıfın önündeki ekranda tüm grup yanıtlarını okuyarak aktif bir öğrenme platformu aracılığıyla yanıtlarına yansır. </a:t>
            </a:r>
          </a:p>
          <a:p>
            <a:r>
              <a:rPr lang="tr-TR" sz="3300" b="1" i="0" dirty="0">
                <a:solidFill>
                  <a:srgbClr val="C00000"/>
                </a:solidFill>
                <a:effectLst/>
                <a:latin typeface="Calibri" panose="020F0502020204030204" pitchFamily="34" charset="0"/>
              </a:rPr>
              <a:t>Keşif,</a:t>
            </a:r>
            <a:r>
              <a:rPr lang="tr-TR" sz="3300" b="0" i="0" dirty="0">
                <a:solidFill>
                  <a:srgbClr val="C00000"/>
                </a:solidFill>
                <a:effectLst/>
                <a:latin typeface="Calibri" panose="020F0502020204030204" pitchFamily="34" charset="0"/>
              </a:rPr>
              <a:t> </a:t>
            </a:r>
            <a:r>
              <a:rPr lang="tr-TR" sz="3300" b="0" i="1" dirty="0">
                <a:effectLst/>
                <a:latin typeface="Calibri" panose="020F0502020204030204" pitchFamily="34" charset="0"/>
              </a:rPr>
              <a:t>fakülte öğrencileri kendi engellerini tanıtmaya ve netleştirmeye davet ettiğinde gerçekleşir.</a:t>
            </a:r>
            <a:r>
              <a:rPr lang="tr-TR" sz="3300" b="0" i="0" dirty="0">
                <a:solidFill>
                  <a:srgbClr val="0272B1"/>
                </a:solidFill>
                <a:effectLst/>
                <a:latin typeface="Calibri" panose="020F0502020204030204" pitchFamily="34" charset="0"/>
              </a:rPr>
              <a:t>  </a:t>
            </a:r>
            <a:r>
              <a:rPr lang="tr-TR" sz="3300" b="0" i="0" dirty="0">
                <a:solidFill>
                  <a:srgbClr val="1F1F1F"/>
                </a:solidFill>
                <a:effectLst/>
                <a:latin typeface="Calibri" panose="020F0502020204030204" pitchFamily="34" charset="0"/>
              </a:rPr>
              <a:t>Bu, mini-dersin sonunda sorulan "en karışık nokta" sorusuyla elde edildi.</a:t>
            </a:r>
            <a:endParaRPr lang="tr-TR" sz="3300" dirty="0">
              <a:solidFill>
                <a:srgbClr val="1F1F1F"/>
              </a:solidFill>
              <a:effectLst/>
              <a:latin typeface="Calibri" panose="020F0502020204030204" pitchFamily="34" charset="0"/>
            </a:endParaRPr>
          </a:p>
          <a:p>
            <a:endParaRPr lang="tr-TR" dirty="0"/>
          </a:p>
        </p:txBody>
      </p:sp>
    </p:spTree>
    <p:extLst>
      <p:ext uri="{BB962C8B-B14F-4D97-AF65-F5344CB8AC3E}">
        <p14:creationId xmlns:p14="http://schemas.microsoft.com/office/powerpoint/2010/main" val="3498479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0F71F4-1C59-6280-7CEA-F4A1F2309135}"/>
              </a:ext>
            </a:extLst>
          </p:cNvPr>
          <p:cNvSpPr>
            <a:spLocks noGrp="1"/>
          </p:cNvSpPr>
          <p:nvPr>
            <p:ph type="title"/>
          </p:nvPr>
        </p:nvSpPr>
        <p:spPr/>
        <p:txBody>
          <a:bodyPr/>
          <a:lstStyle/>
          <a:p>
            <a:r>
              <a:rPr lang="tr-TR" dirty="0"/>
              <a:t>SIRALAMA BOYUTU</a:t>
            </a:r>
          </a:p>
        </p:txBody>
      </p:sp>
      <p:sp>
        <p:nvSpPr>
          <p:cNvPr id="3" name="İçerik Yer Tutucusu 2">
            <a:extLst>
              <a:ext uri="{FF2B5EF4-FFF2-40B4-BE49-F238E27FC236}">
                <a16:creationId xmlns:a16="http://schemas.microsoft.com/office/drawing/2014/main" id="{555B3AF9-3EBB-801A-0B90-21DD052D1A28}"/>
              </a:ext>
            </a:extLst>
          </p:cNvPr>
          <p:cNvSpPr>
            <a:spLocks noGrp="1"/>
          </p:cNvSpPr>
          <p:nvPr>
            <p:ph idx="1"/>
          </p:nvPr>
        </p:nvSpPr>
        <p:spPr/>
        <p:txBody>
          <a:bodyPr>
            <a:normAutofit fontScale="85000" lnSpcReduction="20000"/>
          </a:bodyPr>
          <a:lstStyle/>
          <a:p>
            <a:r>
              <a:rPr lang="tr-TR" b="1" i="0" dirty="0">
                <a:solidFill>
                  <a:srgbClr val="1F1F1F"/>
                </a:solidFill>
                <a:effectLst/>
                <a:latin typeface="Calibri" panose="020F0502020204030204" pitchFamily="34" charset="0"/>
              </a:rPr>
              <a:t>Yerelden önce küresel beceriler ve artan karmaşıklık ve çeşitlilik, sıralama boyutuna yönelik yaygın yaklaşımlardır.</a:t>
            </a:r>
            <a:r>
              <a:rPr lang="tr-TR" b="0" i="0" dirty="0">
                <a:solidFill>
                  <a:srgbClr val="0272B1"/>
                </a:solidFill>
                <a:effectLst/>
                <a:latin typeface="Calibri" panose="020F0502020204030204" pitchFamily="34" charset="0"/>
              </a:rPr>
              <a:t> </a:t>
            </a:r>
            <a:r>
              <a:rPr lang="tr-TR" b="0" i="0" dirty="0">
                <a:solidFill>
                  <a:srgbClr val="1F1F1F"/>
                </a:solidFill>
                <a:effectLst/>
                <a:latin typeface="Calibri" panose="020F0502020204030204" pitchFamily="34" charset="0"/>
              </a:rPr>
              <a:t>Yerelden önce küresel beceriler için odak noktası, Eczacıya Giriş "Sağlık ve Eczacılıkta Etik İlkeler" kursu aracılığıyla belirli bileşenleri gerçekleştirmeden önce görevi geniş bir şekilde geliştirmekti.</a:t>
            </a:r>
          </a:p>
          <a:p>
            <a:r>
              <a:rPr lang="tr-TR" b="0" i="0" dirty="0">
                <a:solidFill>
                  <a:srgbClr val="0272B1"/>
                </a:solidFill>
                <a:effectLst/>
                <a:latin typeface="Calibri" panose="020F0502020204030204" pitchFamily="34" charset="0"/>
              </a:rPr>
              <a:t> </a:t>
            </a:r>
            <a:r>
              <a:rPr lang="tr-TR" b="0" i="0" dirty="0">
                <a:solidFill>
                  <a:srgbClr val="1F1F1F"/>
                </a:solidFill>
                <a:effectLst/>
                <a:latin typeface="Calibri" panose="020F0502020204030204" pitchFamily="34" charset="0"/>
              </a:rPr>
              <a:t>İlaç Becerileri I dersinde etik bir durum içinde sekiz APhA etik ilkesini kullanarak dersten temel uygulamaya geçen öğrenciler tarafından karmaşıklık arttı. Bu ilk başvurudan sonra, öğrencilere, Farmasötik Beceriler I dersinde dönemin ilerleyen saatlerinde meydana gelen etik bir konunun resmi bir tartışmasını hazırlamaları için kursta daha fazla meydan okundu. </a:t>
            </a:r>
          </a:p>
          <a:p>
            <a:r>
              <a:rPr lang="tr-TR" b="0" i="0" dirty="0">
                <a:solidFill>
                  <a:srgbClr val="1F1F1F"/>
                </a:solidFill>
                <a:effectLst/>
                <a:latin typeface="Calibri" panose="020F0502020204030204" pitchFamily="34" charset="0"/>
              </a:rPr>
              <a:t>Öğrencilerin küresel uygulamayı vurgulamak için bir dizi eczacılık durumunda pratik yapmaları ile çeşitlilik arttı.</a:t>
            </a:r>
            <a:r>
              <a:rPr lang="tr-TR" b="0" i="0" dirty="0">
                <a:solidFill>
                  <a:srgbClr val="0272B1"/>
                </a:solidFill>
                <a:effectLst/>
                <a:latin typeface="Calibri" panose="020F0502020204030204" pitchFamily="34" charset="0"/>
              </a:rPr>
              <a:t> </a:t>
            </a:r>
          </a:p>
          <a:p>
            <a:r>
              <a:rPr lang="tr-TR" b="0" i="0" dirty="0">
                <a:solidFill>
                  <a:srgbClr val="1F1F1F"/>
                </a:solidFill>
                <a:effectLst/>
                <a:latin typeface="Calibri" panose="020F0502020204030204" pitchFamily="34" charset="0"/>
              </a:rPr>
              <a:t>Vakalar başlangıçta Farmasötik Beceriler I ders ayarıyla uyumlu olmak için topluluk eczacılığına odaklandı ve daha sonra Farmasötik Beceriler I kursunda hem eczacılık hem de tıbbi etik senaryolara genişletildi.</a:t>
            </a:r>
            <a:endParaRPr lang="tr-TR" dirty="0">
              <a:solidFill>
                <a:srgbClr val="1F1F1F"/>
              </a:solidFill>
              <a:effectLst/>
              <a:latin typeface="Calibri" panose="020F0502020204030204" pitchFamily="34" charset="0"/>
            </a:endParaRPr>
          </a:p>
          <a:p>
            <a:endParaRPr lang="tr-TR" dirty="0"/>
          </a:p>
        </p:txBody>
      </p:sp>
    </p:spTree>
    <p:extLst>
      <p:ext uri="{BB962C8B-B14F-4D97-AF65-F5344CB8AC3E}">
        <p14:creationId xmlns:p14="http://schemas.microsoft.com/office/powerpoint/2010/main" val="4049649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BEB60A-ACED-D955-8FF5-900465C4C902}"/>
              </a:ext>
            </a:extLst>
          </p:cNvPr>
          <p:cNvSpPr>
            <a:spLocks noGrp="1"/>
          </p:cNvSpPr>
          <p:nvPr>
            <p:ph type="title"/>
          </p:nvPr>
        </p:nvSpPr>
        <p:spPr/>
        <p:txBody>
          <a:bodyPr/>
          <a:lstStyle/>
          <a:p>
            <a:r>
              <a:rPr lang="tr-TR" dirty="0"/>
              <a:t>SOSYOLOJİ BOYUTU</a:t>
            </a:r>
          </a:p>
        </p:txBody>
      </p:sp>
      <p:sp>
        <p:nvSpPr>
          <p:cNvPr id="3" name="İçerik Yer Tutucusu 2">
            <a:extLst>
              <a:ext uri="{FF2B5EF4-FFF2-40B4-BE49-F238E27FC236}">
                <a16:creationId xmlns:a16="http://schemas.microsoft.com/office/drawing/2014/main" id="{BCCD08F6-F5B7-D32E-9F4D-14FE13CDD289}"/>
              </a:ext>
            </a:extLst>
          </p:cNvPr>
          <p:cNvSpPr>
            <a:spLocks noGrp="1"/>
          </p:cNvSpPr>
          <p:nvPr>
            <p:ph idx="1"/>
          </p:nvPr>
        </p:nvSpPr>
        <p:spPr>
          <a:xfrm>
            <a:off x="838200" y="1825625"/>
            <a:ext cx="10515600" cy="4808454"/>
          </a:xfrm>
        </p:spPr>
        <p:txBody>
          <a:bodyPr>
            <a:normAutofit fontScale="70000" lnSpcReduction="20000"/>
          </a:bodyPr>
          <a:lstStyle/>
          <a:p>
            <a:r>
              <a:rPr lang="tr-TR" sz="3200" b="1" i="0" dirty="0">
                <a:solidFill>
                  <a:srgbClr val="1F1F1F"/>
                </a:solidFill>
                <a:effectLst/>
                <a:latin typeface="Calibri" panose="020F0502020204030204" pitchFamily="34" charset="0"/>
              </a:rPr>
              <a:t>Sosyoloji boyutunda konumlu öğrenme, uygulama topluluğu, içsel motivasyon ve işbirliğinden yararlanma vurgulanır.</a:t>
            </a:r>
            <a:r>
              <a:rPr lang="tr-TR" sz="3200" b="1" i="0" dirty="0">
                <a:solidFill>
                  <a:srgbClr val="0272B1"/>
                </a:solidFill>
                <a:effectLst/>
                <a:latin typeface="Calibri" panose="020F0502020204030204" pitchFamily="34" charset="0"/>
              </a:rPr>
              <a:t> </a:t>
            </a:r>
            <a:r>
              <a:rPr lang="tr-TR" sz="3200" b="0" i="0">
                <a:effectLst/>
                <a:latin typeface="Calibri" panose="020F0502020204030204" pitchFamily="34" charset="0"/>
              </a:rPr>
              <a:t>Sosyoloji</a:t>
            </a:r>
            <a:r>
              <a:rPr lang="tr-TR" sz="3200" b="0" i="0">
                <a:solidFill>
                  <a:srgbClr val="1F1F1F"/>
                </a:solidFill>
                <a:effectLst/>
                <a:latin typeface="Calibri" panose="020F0502020204030204" pitchFamily="34" charset="0"/>
              </a:rPr>
              <a:t> boyutu </a:t>
            </a:r>
            <a:r>
              <a:rPr lang="tr-TR" sz="3200" b="0" i="0" dirty="0">
                <a:solidFill>
                  <a:srgbClr val="1F1F1F"/>
                </a:solidFill>
                <a:effectLst/>
                <a:latin typeface="Calibri" panose="020F0502020204030204" pitchFamily="34" charset="0"/>
              </a:rPr>
              <a:t>İlaç Becerileri I dersinde tamamlanmıştır. </a:t>
            </a:r>
          </a:p>
          <a:p>
            <a:r>
              <a:rPr lang="tr-TR" sz="3200" b="1" dirty="0">
                <a:solidFill>
                  <a:srgbClr val="C00000"/>
                </a:solidFill>
                <a:latin typeface="Calibri" panose="020F0502020204030204" pitchFamily="34" charset="0"/>
              </a:rPr>
              <a:t>Konumlu</a:t>
            </a:r>
            <a:r>
              <a:rPr lang="tr-TR" sz="3200" b="1" i="0" dirty="0">
                <a:solidFill>
                  <a:srgbClr val="C00000"/>
                </a:solidFill>
                <a:effectLst/>
                <a:latin typeface="Calibri" panose="020F0502020204030204" pitchFamily="34" charset="0"/>
              </a:rPr>
              <a:t> öğrenme,</a:t>
            </a:r>
            <a:r>
              <a:rPr lang="tr-TR" sz="3200" i="1" dirty="0">
                <a:effectLst/>
                <a:latin typeface="Calibri" panose="020F0502020204030204" pitchFamily="34" charset="0"/>
              </a:rPr>
              <a:t> öğrencilerin gerçekçi ödevlere katılma bağlamında öğrenmelerini içerir. </a:t>
            </a:r>
            <a:r>
              <a:rPr lang="tr-TR" sz="3200" i="0" dirty="0">
                <a:solidFill>
                  <a:srgbClr val="1F1F1F"/>
                </a:solidFill>
                <a:effectLst/>
                <a:latin typeface="Calibri" panose="020F0502020204030204" pitchFamily="34" charset="0"/>
              </a:rPr>
              <a:t>Bu, eczacılık uygulamasından gerçekçi vakalar ve resmi bir etik tartışma ile gerçekleştirildi. </a:t>
            </a:r>
          </a:p>
          <a:p>
            <a:r>
              <a:rPr lang="tr-TR" sz="3200" b="1" i="0" dirty="0">
                <a:solidFill>
                  <a:srgbClr val="C00000"/>
                </a:solidFill>
                <a:effectLst/>
                <a:latin typeface="Calibri" panose="020F0502020204030204" pitchFamily="34" charset="0"/>
              </a:rPr>
              <a:t>Uygulama topluluğu,</a:t>
            </a:r>
            <a:r>
              <a:rPr lang="tr-TR" sz="3200" i="0" dirty="0">
                <a:solidFill>
                  <a:srgbClr val="C00000"/>
                </a:solidFill>
                <a:effectLst/>
                <a:latin typeface="Calibri" panose="020F0502020204030204" pitchFamily="34" charset="0"/>
              </a:rPr>
              <a:t> </a:t>
            </a:r>
            <a:r>
              <a:rPr lang="tr-TR" sz="3200" i="1" dirty="0">
                <a:effectLst/>
                <a:latin typeface="Calibri" panose="020F0502020204030204" pitchFamily="34" charset="0"/>
              </a:rPr>
              <a:t>amaçlı görevlere ulaşmak için çeşitli yöntemlerle ilgili iletişimi kapsar.</a:t>
            </a:r>
            <a:r>
              <a:rPr lang="tr-TR" sz="3200" i="0" dirty="0">
                <a:solidFill>
                  <a:srgbClr val="0272B1"/>
                </a:solidFill>
                <a:effectLst/>
                <a:latin typeface="Calibri" panose="020F0502020204030204" pitchFamily="34" charset="0"/>
              </a:rPr>
              <a:t> </a:t>
            </a:r>
            <a:r>
              <a:rPr lang="tr-TR" sz="3200" i="0" dirty="0">
                <a:solidFill>
                  <a:srgbClr val="1F1F1F"/>
                </a:solidFill>
                <a:effectLst/>
                <a:latin typeface="Calibri" panose="020F0502020204030204" pitchFamily="34" charset="0"/>
              </a:rPr>
              <a:t>Fakülte, bir topluluk eczane ortamında etik bir durumda düşünülebilecek alternatif etik ilkeleri tartıştı.</a:t>
            </a:r>
          </a:p>
          <a:p>
            <a:r>
              <a:rPr lang="tr-TR" sz="3200" b="1" i="0" dirty="0">
                <a:solidFill>
                  <a:srgbClr val="1F1F1F"/>
                </a:solidFill>
                <a:effectLst/>
                <a:latin typeface="Calibri" panose="020F0502020204030204" pitchFamily="34" charset="0"/>
              </a:rPr>
              <a:t> </a:t>
            </a:r>
            <a:r>
              <a:rPr lang="tr-TR" sz="3200" b="1" i="0" dirty="0">
                <a:solidFill>
                  <a:srgbClr val="C00000"/>
                </a:solidFill>
                <a:effectLst/>
                <a:latin typeface="Calibri" panose="020F0502020204030204" pitchFamily="34" charset="0"/>
              </a:rPr>
              <a:t>İçsel motivasyon</a:t>
            </a:r>
            <a:r>
              <a:rPr lang="tr-TR" sz="3200" i="0" dirty="0">
                <a:solidFill>
                  <a:srgbClr val="C00000"/>
                </a:solidFill>
                <a:effectLst/>
                <a:latin typeface="Calibri" panose="020F0502020204030204" pitchFamily="34" charset="0"/>
              </a:rPr>
              <a:t>, </a:t>
            </a:r>
            <a:r>
              <a:rPr lang="tr-TR" sz="3200" i="1" dirty="0">
                <a:effectLst/>
                <a:latin typeface="Calibri" panose="020F0502020204030204" pitchFamily="34" charset="0"/>
              </a:rPr>
              <a:t>çeşitli becerileri ve çözümleri keşfetmek için özelleştirilmiş hedefler oluşturan öğrencileri ifade eder.</a:t>
            </a:r>
            <a:r>
              <a:rPr lang="tr-TR" sz="3200" i="0" dirty="0">
                <a:solidFill>
                  <a:srgbClr val="0272B1"/>
                </a:solidFill>
                <a:effectLst/>
                <a:latin typeface="Calibri" panose="020F0502020204030204" pitchFamily="34" charset="0"/>
              </a:rPr>
              <a:t> </a:t>
            </a:r>
            <a:r>
              <a:rPr lang="tr-TR" sz="3200" i="0" dirty="0">
                <a:solidFill>
                  <a:srgbClr val="1F1F1F"/>
                </a:solidFill>
                <a:effectLst/>
                <a:latin typeface="Calibri" panose="020F0502020204030204" pitchFamily="34" charset="0"/>
              </a:rPr>
              <a:t>Bu, aktif bir öğrenme platformu aracılığıyla düşük bahisli uygulama sorularıyla elde edildi. Bu sorular sadece katılım için derecelendirildi ve ders notunu doğrudan etkilemedi. </a:t>
            </a:r>
          </a:p>
          <a:p>
            <a:r>
              <a:rPr lang="tr-TR" sz="3200" b="1" i="0" dirty="0">
                <a:solidFill>
                  <a:srgbClr val="C00000"/>
                </a:solidFill>
                <a:effectLst/>
                <a:latin typeface="Calibri" panose="020F0502020204030204" pitchFamily="34" charset="0"/>
              </a:rPr>
              <a:t>İşbirliğinden yararlanma,</a:t>
            </a:r>
            <a:r>
              <a:rPr lang="tr-TR" sz="3200" i="0" dirty="0">
                <a:solidFill>
                  <a:srgbClr val="1F1F1F"/>
                </a:solidFill>
                <a:effectLst/>
                <a:latin typeface="Calibri" panose="020F0502020204030204" pitchFamily="34" charset="0"/>
              </a:rPr>
              <a:t> öğrencilerin sınıf içi sorular üzerinde gruplar halinde birlikte çalışan ve dönemin ilerleyen saatlerinde tartışma ödevi için argümanlar oluşturan öğrenciler tarafından tamamlanan özelleştirilmiş hedeflerine ulaşmak için birbirleriyle meşgul olduklarında gerçekleşir.</a:t>
            </a:r>
            <a:endParaRPr lang="tr-TR" sz="3200" dirty="0">
              <a:solidFill>
                <a:srgbClr val="1F1F1F"/>
              </a:solidFill>
              <a:effectLst/>
              <a:latin typeface="Calibri" panose="020F0502020204030204" pitchFamily="34" charset="0"/>
            </a:endParaRPr>
          </a:p>
          <a:p>
            <a:endParaRPr lang="tr-TR" dirty="0"/>
          </a:p>
        </p:txBody>
      </p:sp>
    </p:spTree>
    <p:extLst>
      <p:ext uri="{BB962C8B-B14F-4D97-AF65-F5344CB8AC3E}">
        <p14:creationId xmlns:p14="http://schemas.microsoft.com/office/powerpoint/2010/main" val="3003891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901381-53E6-C7A4-A996-8A59C366D63B}"/>
              </a:ext>
            </a:extLst>
          </p:cNvPr>
          <p:cNvSpPr>
            <a:spLocks noGrp="1"/>
          </p:cNvSpPr>
          <p:nvPr>
            <p:ph type="title"/>
          </p:nvPr>
        </p:nvSpPr>
        <p:spPr/>
        <p:txBody>
          <a:bodyPr/>
          <a:lstStyle/>
          <a:p>
            <a:r>
              <a:rPr lang="tr-TR" dirty="0"/>
              <a:t>TARTIŞMA</a:t>
            </a:r>
          </a:p>
        </p:txBody>
      </p:sp>
      <p:sp>
        <p:nvSpPr>
          <p:cNvPr id="3" name="İçerik Yer Tutucusu 2">
            <a:extLst>
              <a:ext uri="{FF2B5EF4-FFF2-40B4-BE49-F238E27FC236}">
                <a16:creationId xmlns:a16="http://schemas.microsoft.com/office/drawing/2014/main" id="{1861E1E5-3C43-0994-B2C1-697C239A27E0}"/>
              </a:ext>
            </a:extLst>
          </p:cNvPr>
          <p:cNvSpPr>
            <a:spLocks noGrp="1"/>
          </p:cNvSpPr>
          <p:nvPr>
            <p:ph idx="1"/>
          </p:nvPr>
        </p:nvSpPr>
        <p:spPr/>
        <p:txBody>
          <a:bodyPr>
            <a:normAutofit/>
          </a:bodyPr>
          <a:lstStyle/>
          <a:p>
            <a:r>
              <a:rPr lang="tr-TR" b="0" i="0" dirty="0">
                <a:solidFill>
                  <a:srgbClr val="1F1F1F"/>
                </a:solidFill>
                <a:effectLst/>
                <a:latin typeface="Calibri" panose="020F0502020204030204" pitchFamily="34" charset="0"/>
              </a:rPr>
              <a:t>Etik ilkeler bilgisi, çoğu öğrencinin uygun APhA etik ilkelerini tanımlayabildiği ve farklı argümanlar için farklı etik terimler uygulayabildiği etik tartışmalar sırasında tanımlandı. Kurs koordinatörleri argümanlarının kalitesini ve aktif dinleme yeteneklerini birinci sınıf eczacılık öğrencileri için etkileyici hissettiler. Öğrenciler argümanları için güncel ve güvenilir referanslar sağlayabildiler ve hem nesnel hem de öznel bilgilerin iyi bir karışımına sahiptiler. Genel olarak, sınıf ödevde iyi performans gösterdi.</a:t>
            </a:r>
            <a:endParaRPr lang="tr-TR" dirty="0">
              <a:solidFill>
                <a:srgbClr val="1F1F1F"/>
              </a:solidFill>
              <a:effectLst/>
              <a:latin typeface="Calibri" panose="020F0502020204030204" pitchFamily="34" charset="0"/>
            </a:endParaRPr>
          </a:p>
          <a:p>
            <a:endParaRPr lang="tr-TR" dirty="0">
              <a:solidFill>
                <a:srgbClr val="1F1F1F"/>
              </a:solidFill>
              <a:effectLst/>
              <a:latin typeface="Helvetica" pitchFamily="2" charset="0"/>
            </a:endParaRPr>
          </a:p>
          <a:p>
            <a:endParaRPr lang="tr-TR" dirty="0"/>
          </a:p>
        </p:txBody>
      </p:sp>
    </p:spTree>
    <p:extLst>
      <p:ext uri="{BB962C8B-B14F-4D97-AF65-F5344CB8AC3E}">
        <p14:creationId xmlns:p14="http://schemas.microsoft.com/office/powerpoint/2010/main" val="2624663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6F24C2-E1BD-87EF-7DED-420E9B2C24CD}"/>
              </a:ext>
            </a:extLst>
          </p:cNvPr>
          <p:cNvSpPr>
            <a:spLocks noGrp="1"/>
          </p:cNvSpPr>
          <p:nvPr>
            <p:ph type="title"/>
          </p:nvPr>
        </p:nvSpPr>
        <p:spPr/>
        <p:txBody>
          <a:bodyPr/>
          <a:lstStyle/>
          <a:p>
            <a:r>
              <a:rPr lang="tr-TR" dirty="0"/>
              <a:t>ÖZET</a:t>
            </a:r>
          </a:p>
        </p:txBody>
      </p:sp>
      <p:sp>
        <p:nvSpPr>
          <p:cNvPr id="3" name="İçerik Yer Tutucusu 2">
            <a:extLst>
              <a:ext uri="{FF2B5EF4-FFF2-40B4-BE49-F238E27FC236}">
                <a16:creationId xmlns:a16="http://schemas.microsoft.com/office/drawing/2014/main" id="{C63719D5-2701-EA16-1679-02BABF7E165B}"/>
              </a:ext>
            </a:extLst>
          </p:cNvPr>
          <p:cNvSpPr>
            <a:spLocks noGrp="1"/>
          </p:cNvSpPr>
          <p:nvPr>
            <p:ph idx="1"/>
          </p:nvPr>
        </p:nvSpPr>
        <p:spPr/>
        <p:txBody>
          <a:bodyPr>
            <a:normAutofit/>
          </a:bodyPr>
          <a:lstStyle/>
          <a:p>
            <a:r>
              <a:rPr lang="tr-TR" b="0" i="0" dirty="0">
                <a:solidFill>
                  <a:srgbClr val="1F1F1F"/>
                </a:solidFill>
                <a:effectLst/>
                <a:latin typeface="Helvetica" pitchFamily="2" charset="0"/>
              </a:rPr>
              <a:t>Öğrencilerin bilişsel çıraklık teorisinin unsurlarını birleştirebilecekleri bir etkinlik geliştirmek hem öğretim üyeleri hem de öğrenciler için ödüllendirildi. Etik modülünün amacı, etik kavramları yeniden tanıtmak ve bu bilgiyi daha yüksek bir düzeyde uygulama fırsatı vermekti. Bilişsel çıraklık teorisi, Farmasötik Beceriler I kursunun bir bölümünde kullanıldı ve öğrencilere bu tür ilkeleri anlamak için gerçekçi ve uygulanabilir senaryolar sağlamaya odaklandı. Gelecekteki modüller ve kurslar, öğrenci eleştirel düşünmenin uygulanmasına ve değerlendirilmesine yardımcı olmak için bu teoriyi dahil etmekten fayda sağlayacaktır.</a:t>
            </a:r>
            <a:endParaRPr lang="tr-TR" dirty="0">
              <a:solidFill>
                <a:srgbClr val="1F1F1F"/>
              </a:solidFill>
              <a:effectLst/>
              <a:latin typeface="Helvetica" pitchFamily="2" charset="0"/>
            </a:endParaRPr>
          </a:p>
          <a:p>
            <a:endParaRPr lang="tr-TR" dirty="0"/>
          </a:p>
        </p:txBody>
      </p:sp>
    </p:spTree>
    <p:extLst>
      <p:ext uri="{BB962C8B-B14F-4D97-AF65-F5344CB8AC3E}">
        <p14:creationId xmlns:p14="http://schemas.microsoft.com/office/powerpoint/2010/main" val="4173978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633BF9-4AB0-0959-6C2B-246212857532}"/>
              </a:ext>
            </a:extLst>
          </p:cNvPr>
          <p:cNvSpPr>
            <a:spLocks noGrp="1"/>
          </p:cNvSpPr>
          <p:nvPr>
            <p:ph type="title"/>
          </p:nvPr>
        </p:nvSpPr>
        <p:spPr/>
        <p:txBody>
          <a:bodyPr>
            <a:normAutofit/>
          </a:bodyPr>
          <a:lstStyle/>
          <a:p>
            <a:r>
              <a:rPr lang="tr-TR" dirty="0"/>
              <a:t>AMAÇ VE ARKA PLAN</a:t>
            </a:r>
          </a:p>
        </p:txBody>
      </p:sp>
      <p:sp>
        <p:nvSpPr>
          <p:cNvPr id="3" name="İçerik Yer Tutucusu 2">
            <a:extLst>
              <a:ext uri="{FF2B5EF4-FFF2-40B4-BE49-F238E27FC236}">
                <a16:creationId xmlns:a16="http://schemas.microsoft.com/office/drawing/2014/main" id="{78797BF8-2C77-DF5B-CDC2-375BA9028D24}"/>
              </a:ext>
            </a:extLst>
          </p:cNvPr>
          <p:cNvSpPr>
            <a:spLocks noGrp="1"/>
          </p:cNvSpPr>
          <p:nvPr>
            <p:ph idx="1"/>
          </p:nvPr>
        </p:nvSpPr>
        <p:spPr/>
        <p:txBody>
          <a:bodyPr>
            <a:normAutofit fontScale="85000" lnSpcReduction="10000"/>
          </a:bodyPr>
          <a:lstStyle/>
          <a:p>
            <a:r>
              <a:rPr lang="tr-TR" b="0" i="0" dirty="0">
                <a:solidFill>
                  <a:srgbClr val="1F1F1F"/>
                </a:solidFill>
                <a:effectLst/>
                <a:latin typeface="Calibri" panose="020F0502020204030204" pitchFamily="34" charset="0"/>
              </a:rPr>
              <a:t>Başarılı bir eczacı olmak için gereken iki beceri </a:t>
            </a:r>
            <a:r>
              <a:rPr lang="tr-TR" b="1" i="0" dirty="0">
                <a:solidFill>
                  <a:srgbClr val="1F1F1F"/>
                </a:solidFill>
                <a:effectLst/>
                <a:latin typeface="Calibri" panose="020F0502020204030204" pitchFamily="34" charset="0"/>
              </a:rPr>
              <a:t>eleştirel düşünme</a:t>
            </a:r>
            <a:r>
              <a:rPr lang="tr-TR" b="0" i="0" dirty="0">
                <a:solidFill>
                  <a:srgbClr val="1F1F1F"/>
                </a:solidFill>
                <a:effectLst/>
                <a:latin typeface="Calibri" panose="020F0502020204030204" pitchFamily="34" charset="0"/>
              </a:rPr>
              <a:t> ve </a:t>
            </a:r>
            <a:r>
              <a:rPr lang="tr-TR" b="1" i="0" dirty="0">
                <a:solidFill>
                  <a:srgbClr val="1F1F1F"/>
                </a:solidFill>
                <a:effectLst/>
                <a:latin typeface="Calibri" panose="020F0502020204030204" pitchFamily="34" charset="0"/>
              </a:rPr>
              <a:t>problem çözme becerisidir.</a:t>
            </a:r>
            <a:r>
              <a:rPr lang="tr-TR" b="0" i="0" dirty="0">
                <a:solidFill>
                  <a:srgbClr val="1F1F1F"/>
                </a:solidFill>
                <a:effectLst/>
                <a:latin typeface="Calibri" panose="020F0502020204030204" pitchFamily="34" charset="0"/>
              </a:rPr>
              <a:t> Bu becerilerin sınıfta öğretimesi ve değerlendirilmesi genellikle zordur. Bilişsel çıraklık teorisi, düşünmenin bilişsel ve meta-bilişsel süreçlerini teşvik etmek için literatürde tartışılmıştır. Birinci sınıf İlaç Becerileri I dersinin koordinatörleri, </a:t>
            </a:r>
            <a:r>
              <a:rPr lang="tr-TR" b="0" i="0" dirty="0">
                <a:solidFill>
                  <a:srgbClr val="C00000"/>
                </a:solidFill>
                <a:effectLst/>
                <a:latin typeface="Calibri" panose="020F0502020204030204" pitchFamily="34" charset="0"/>
              </a:rPr>
              <a:t>öğrencilerin düşünme ve uygulama bilincini artırmak için</a:t>
            </a:r>
            <a:r>
              <a:rPr lang="tr-TR" b="0" i="0" dirty="0">
                <a:solidFill>
                  <a:srgbClr val="1F1F1F"/>
                </a:solidFill>
                <a:effectLst/>
                <a:latin typeface="Calibri" panose="020F0502020204030204" pitchFamily="34" charset="0"/>
              </a:rPr>
              <a:t> bu teoriyi bir etik modülüne nasıl dahil ettiklerini araştırıyor.</a:t>
            </a:r>
          </a:p>
          <a:p>
            <a:r>
              <a:rPr lang="tr-TR" b="0" i="0" dirty="0">
                <a:solidFill>
                  <a:srgbClr val="1F1F1F"/>
                </a:solidFill>
                <a:effectLst/>
                <a:latin typeface="Calibri" panose="020F0502020204030204" pitchFamily="34" charset="0"/>
              </a:rPr>
              <a:t>Eleştirel düşüncenin geliştirilmesine ve değerlendirilmesine odaklanan yenilikçi öğretim yöntemlerini uygulamak, ortamdan bağımsız olarak </a:t>
            </a:r>
            <a:r>
              <a:rPr lang="tr-TR" sz="3100" dirty="0">
                <a:solidFill>
                  <a:srgbClr val="1F1F1F"/>
                </a:solidFill>
                <a:latin typeface="Calibri" panose="020F0502020204030204" pitchFamily="34" charset="0"/>
              </a:rPr>
              <a:t>eğitimciler</a:t>
            </a:r>
            <a:r>
              <a:rPr lang="tr-TR" b="0" i="0" dirty="0">
                <a:solidFill>
                  <a:srgbClr val="1F1F1F"/>
                </a:solidFill>
                <a:effectLst/>
                <a:latin typeface="Calibri" panose="020F0502020204030204" pitchFamily="34" charset="0"/>
              </a:rPr>
              <a:t> için zor olabilir.</a:t>
            </a:r>
            <a:r>
              <a:rPr lang="tr-TR" b="0" i="0" dirty="0">
                <a:solidFill>
                  <a:srgbClr val="0272B1"/>
                </a:solidFill>
                <a:effectLst/>
                <a:latin typeface="Calibri" panose="020F0502020204030204" pitchFamily="34" charset="0"/>
              </a:rPr>
              <a:t> </a:t>
            </a:r>
            <a:r>
              <a:rPr lang="tr-TR" b="0" i="0" dirty="0">
                <a:solidFill>
                  <a:srgbClr val="1F1F1F"/>
                </a:solidFill>
                <a:effectLst/>
                <a:latin typeface="Calibri" panose="020F0502020204030204" pitchFamily="34" charset="0"/>
              </a:rPr>
              <a:t>Eczacılık Eğitim Standartları 2016 Akreditasyon Konseyi'nin Standart 3'ü, </a:t>
            </a:r>
            <a:r>
              <a:rPr lang="tr-TR" b="1" i="0" dirty="0">
                <a:solidFill>
                  <a:srgbClr val="1F1F1F"/>
                </a:solidFill>
                <a:effectLst/>
                <a:latin typeface="Calibri" panose="020F0502020204030204" pitchFamily="34" charset="0"/>
              </a:rPr>
              <a:t>eleştirel düşünme ve problem çözme becerilerini içeren öğrenci başarısını vurgular</a:t>
            </a:r>
            <a:r>
              <a:rPr lang="tr-TR" b="0" i="0" dirty="0">
                <a:solidFill>
                  <a:srgbClr val="1F1F1F"/>
                </a:solidFill>
                <a:effectLst/>
                <a:latin typeface="Calibri" panose="020F0502020204030204" pitchFamily="34" charset="0"/>
              </a:rPr>
              <a:t>.</a:t>
            </a:r>
            <a:r>
              <a:rPr lang="tr-TR" b="0" i="0" dirty="0">
                <a:solidFill>
                  <a:srgbClr val="0272B1"/>
                </a:solidFill>
                <a:effectLst/>
                <a:latin typeface="Calibri" panose="020F0502020204030204" pitchFamily="34" charset="0"/>
              </a:rPr>
              <a:t> </a:t>
            </a:r>
            <a:r>
              <a:rPr lang="tr-TR" b="0" i="0" dirty="0">
                <a:solidFill>
                  <a:srgbClr val="1F1F1F"/>
                </a:solidFill>
                <a:effectLst/>
                <a:latin typeface="Calibri" panose="020F0502020204030204" pitchFamily="34" charset="0"/>
              </a:rPr>
              <a:t>Bu, öğrencilerin materyal öğrenmek ve hatırlamak için daha kısa zaman dilimleriyle karşı karşıya kaldıkları bir blok müfredat içinde daha da zor hale gelir. Bu beklentiye uymak için, alıkoymayı en üst düzeye çıkarmak için yeni yenilikçi yöntemlere ihtiyaç vardır.</a:t>
            </a:r>
            <a:endParaRPr lang="tr-TR" dirty="0">
              <a:solidFill>
                <a:srgbClr val="1F1F1F"/>
              </a:solidFill>
              <a:effectLst/>
              <a:latin typeface="Calibri" panose="020F0502020204030204" pitchFamily="34" charset="0"/>
            </a:endParaRPr>
          </a:p>
          <a:p>
            <a:endParaRPr lang="tr-TR" dirty="0">
              <a:solidFill>
                <a:srgbClr val="1F1F1F"/>
              </a:solidFill>
              <a:effectLst/>
              <a:latin typeface="Helvetica" pitchFamily="2" charset="0"/>
            </a:endParaRPr>
          </a:p>
          <a:p>
            <a:endParaRPr lang="tr-TR" dirty="0">
              <a:solidFill>
                <a:srgbClr val="1F1F1F"/>
              </a:solidFill>
              <a:effectLst/>
              <a:latin typeface="Helvetica" pitchFamily="2" charset="0"/>
            </a:endParaRPr>
          </a:p>
          <a:p>
            <a:endParaRPr lang="tr-TR" dirty="0">
              <a:solidFill>
                <a:srgbClr val="1F1F1F"/>
              </a:solidFill>
              <a:effectLst/>
              <a:latin typeface="Helvetica" pitchFamily="2" charset="0"/>
            </a:endParaRPr>
          </a:p>
        </p:txBody>
      </p:sp>
    </p:spTree>
    <p:extLst>
      <p:ext uri="{BB962C8B-B14F-4D97-AF65-F5344CB8AC3E}">
        <p14:creationId xmlns:p14="http://schemas.microsoft.com/office/powerpoint/2010/main" val="3305503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9FD7652-3749-7061-9324-FCD24903D965}"/>
              </a:ext>
            </a:extLst>
          </p:cNvPr>
          <p:cNvSpPr>
            <a:spLocks noGrp="1"/>
          </p:cNvSpPr>
          <p:nvPr>
            <p:ph idx="1"/>
          </p:nvPr>
        </p:nvSpPr>
        <p:spPr>
          <a:xfrm>
            <a:off x="838200" y="417763"/>
            <a:ext cx="10515600" cy="5759200"/>
          </a:xfrm>
        </p:spPr>
        <p:txBody>
          <a:bodyPr>
            <a:normAutofit fontScale="92500" lnSpcReduction="10000"/>
          </a:bodyPr>
          <a:lstStyle/>
          <a:p>
            <a:r>
              <a:rPr lang="tr-TR" sz="2900" b="0" i="0" dirty="0">
                <a:solidFill>
                  <a:srgbClr val="1F1F1F"/>
                </a:solidFill>
                <a:effectLst/>
                <a:latin typeface="Calibri" panose="020F0502020204030204" pitchFamily="34" charset="0"/>
                <a:cs typeface="Arial" panose="020B0604020202020204" pitchFamily="34" charset="0"/>
              </a:rPr>
              <a:t>Bu makale, bilişsel çıraklık teorisinin birinci sınıf Farmasötik Beceriler I dersinde bir etik modülünün geliştirilmesinde nasıl kullanıldığını açıklamaktadır. </a:t>
            </a:r>
            <a:r>
              <a:rPr lang="tr-TR" sz="2900" b="1" i="0" dirty="0">
                <a:solidFill>
                  <a:srgbClr val="1F1F1F"/>
                </a:solidFill>
                <a:effectLst/>
                <a:latin typeface="Calibri" panose="020F0502020204030204" pitchFamily="34" charset="0"/>
                <a:cs typeface="Arial" panose="020B0604020202020204" pitchFamily="34" charset="0"/>
              </a:rPr>
              <a:t>Bu modül, öğrencilerin eczacılık etiği için "uzman" düşünceye maruz kalmaları için tasarlanmıştır. </a:t>
            </a:r>
          </a:p>
          <a:p>
            <a:r>
              <a:rPr lang="tr-TR" sz="2900" b="0" i="0" dirty="0">
                <a:solidFill>
                  <a:srgbClr val="1F1F1F"/>
                </a:solidFill>
                <a:effectLst/>
                <a:latin typeface="Calibri" panose="020F0502020204030204" pitchFamily="34" charset="0"/>
                <a:cs typeface="Arial" panose="020B0604020202020204" pitchFamily="34" charset="0"/>
              </a:rPr>
              <a:t>Yazarların bilgisine göre, bu, bir eczacılık doktoru (PharmD) programındaki etik tartışmalar için bilişsel çıraklık teorisinin uygulanmasını açıklayan ilk rapordur. Bununla birlikte, bilişsel çıraklık teorisi, bir PharmD müfredatı içindeki eleştirel bakım seçmeli dersi de dahil olmak üzere diğer dersler için literatürde tanımlanmıştır; koordinatörler bu teoriyi yeni bi</a:t>
            </a:r>
            <a:r>
              <a:rPr lang="tr-TR" sz="2900" b="1" i="0" dirty="0">
                <a:solidFill>
                  <a:srgbClr val="1F1F1F"/>
                </a:solidFill>
                <a:effectLst/>
                <a:latin typeface="Calibri" panose="020F0502020204030204" pitchFamily="34" charset="0"/>
                <a:cs typeface="Arial" panose="020B0604020202020204" pitchFamily="34" charset="0"/>
              </a:rPr>
              <a:t>r yoğun bakım kursu geliştirmek ve uygulamak için kullandılar.</a:t>
            </a:r>
            <a:r>
              <a:rPr lang="tr-TR" sz="2900" b="1" dirty="0">
                <a:solidFill>
                  <a:srgbClr val="0272B1"/>
                </a:solidFill>
                <a:latin typeface="Calibri" panose="020F0502020204030204" pitchFamily="34" charset="0"/>
                <a:cs typeface="Arial" panose="020B0604020202020204" pitchFamily="34" charset="0"/>
              </a:rPr>
              <a:t> </a:t>
            </a:r>
            <a:r>
              <a:rPr lang="tr-TR" sz="2900" b="1" i="0" dirty="0">
                <a:solidFill>
                  <a:srgbClr val="1F1F1F"/>
                </a:solidFill>
                <a:effectLst/>
                <a:latin typeface="Calibri" panose="020F0502020204030204" pitchFamily="34" charset="0"/>
                <a:cs typeface="Arial" panose="020B0604020202020204" pitchFamily="34" charset="0"/>
              </a:rPr>
              <a:t>Yazarlar, bilişsel çıraklık teorisinin, öğrencileri daha üst düzey düşünme ve tartışmaya hazırlamak için bir ders tasarlamak ve uygulamak için kullanılabileceği sonucuna vardılar.</a:t>
            </a:r>
            <a:r>
              <a:rPr lang="tr-TR" sz="2900" b="0" i="0" dirty="0">
                <a:solidFill>
                  <a:srgbClr val="1F1F1F"/>
                </a:solidFill>
                <a:effectLst/>
                <a:latin typeface="Calibri" panose="020F0502020204030204" pitchFamily="34" charset="0"/>
                <a:cs typeface="Arial" panose="020B0604020202020204" pitchFamily="34" charset="0"/>
              </a:rPr>
              <a:t> </a:t>
            </a:r>
          </a:p>
          <a:p>
            <a:r>
              <a:rPr lang="tr-TR" sz="2900" b="0" i="0" dirty="0">
                <a:solidFill>
                  <a:srgbClr val="1F1F1F"/>
                </a:solidFill>
                <a:effectLst/>
                <a:latin typeface="Calibri" panose="020F0502020204030204" pitchFamily="34" charset="0"/>
                <a:cs typeface="Arial" panose="020B0604020202020204" pitchFamily="34" charset="0"/>
              </a:rPr>
              <a:t>Bu makale, bilişsel çıraklık teorisini vurgulayan modüller ve kurslar oluşturmak için sağlık fakültesi tarafından kullanılabilir.</a:t>
            </a:r>
            <a:endParaRPr lang="tr-TR" sz="2900" dirty="0">
              <a:solidFill>
                <a:srgbClr val="1F1F1F"/>
              </a:solidFill>
              <a:effectLst/>
              <a:latin typeface="Calibri" panose="020F0502020204030204" pitchFamily="34" charset="0"/>
              <a:cs typeface="Arial" panose="020B0604020202020204" pitchFamily="34" charset="0"/>
            </a:endParaRPr>
          </a:p>
          <a:p>
            <a:endParaRPr lang="tr-TR" dirty="0">
              <a:solidFill>
                <a:srgbClr val="1F1F1F"/>
              </a:solidFill>
              <a:effectLst/>
              <a:latin typeface="Helvetica" pitchFamily="2" charset="0"/>
            </a:endParaRPr>
          </a:p>
          <a:p>
            <a:endParaRPr lang="tr-TR" dirty="0"/>
          </a:p>
        </p:txBody>
      </p:sp>
    </p:spTree>
    <p:extLst>
      <p:ext uri="{BB962C8B-B14F-4D97-AF65-F5344CB8AC3E}">
        <p14:creationId xmlns:p14="http://schemas.microsoft.com/office/powerpoint/2010/main" val="24618980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95D808-FAC5-759D-A211-AA08575EA2BC}"/>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54CCD01C-7795-1609-5160-602AFB4C54B8}"/>
              </a:ext>
            </a:extLst>
          </p:cNvPr>
          <p:cNvSpPr>
            <a:spLocks noGrp="1"/>
          </p:cNvSpPr>
          <p:nvPr>
            <p:ph idx="1"/>
          </p:nvPr>
        </p:nvSpPr>
        <p:spPr/>
        <p:txBody>
          <a:bodyPr/>
          <a:lstStyle/>
          <a:p>
            <a:r>
              <a:rPr lang="tr-TR" b="0" i="0" u="none" strike="noStrike" dirty="0">
                <a:solidFill>
                  <a:srgbClr val="222222"/>
                </a:solidFill>
                <a:effectLst/>
                <a:latin typeface="Arial" panose="020B0604020202020204" pitchFamily="34" charset="0"/>
              </a:rPr>
              <a:t>Tabulov, Christine, and Melissa Ruble. "</a:t>
            </a:r>
            <a:r>
              <a:rPr lang="tr-TR" b="0" i="0" u="none" strike="noStrike" dirty="0" err="1">
                <a:solidFill>
                  <a:srgbClr val="222222"/>
                </a:solidFill>
                <a:effectLst/>
                <a:latin typeface="Arial" panose="020B0604020202020204" pitchFamily="34" charset="0"/>
              </a:rPr>
              <a:t>Implementing</a:t>
            </a:r>
            <a:r>
              <a:rPr lang="tr-TR" b="0" i="0" u="none" strike="noStrike" dirty="0">
                <a:solidFill>
                  <a:srgbClr val="222222"/>
                </a:solidFill>
                <a:effectLst/>
                <a:latin typeface="Arial" panose="020B0604020202020204" pitchFamily="34" charset="0"/>
              </a:rPr>
              <a:t> </a:t>
            </a:r>
            <a:r>
              <a:rPr lang="tr-TR" b="0" i="0" u="none" strike="noStrike" dirty="0" err="1">
                <a:solidFill>
                  <a:srgbClr val="222222"/>
                </a:solidFill>
                <a:effectLst/>
                <a:latin typeface="Arial" panose="020B0604020202020204" pitchFamily="34" charset="0"/>
              </a:rPr>
              <a:t>cognitive</a:t>
            </a:r>
            <a:r>
              <a:rPr lang="tr-TR" b="0" i="0" u="none" strike="noStrike" dirty="0">
                <a:solidFill>
                  <a:srgbClr val="222222"/>
                </a:solidFill>
                <a:effectLst/>
                <a:latin typeface="Arial" panose="020B0604020202020204" pitchFamily="34" charset="0"/>
              </a:rPr>
              <a:t> </a:t>
            </a:r>
            <a:r>
              <a:rPr lang="tr-TR" b="0" i="0" u="none" strike="noStrike" dirty="0" err="1">
                <a:solidFill>
                  <a:srgbClr val="222222"/>
                </a:solidFill>
                <a:effectLst/>
                <a:latin typeface="Arial" panose="020B0604020202020204" pitchFamily="34" charset="0"/>
              </a:rPr>
              <a:t>apprenticeship</a:t>
            </a:r>
            <a:r>
              <a:rPr lang="tr-TR" b="0" i="0" u="none" strike="noStrike" dirty="0">
                <a:solidFill>
                  <a:srgbClr val="222222"/>
                </a:solidFill>
                <a:effectLst/>
                <a:latin typeface="Arial" panose="020B0604020202020204" pitchFamily="34" charset="0"/>
              </a:rPr>
              <a:t> </a:t>
            </a:r>
            <a:r>
              <a:rPr lang="tr-TR" b="0" i="0" u="none" strike="noStrike" dirty="0" err="1">
                <a:solidFill>
                  <a:srgbClr val="222222"/>
                </a:solidFill>
                <a:effectLst/>
                <a:latin typeface="Arial" panose="020B0604020202020204" pitchFamily="34" charset="0"/>
              </a:rPr>
              <a:t>theory</a:t>
            </a:r>
            <a:r>
              <a:rPr lang="tr-TR" b="0" i="0" u="none" strike="noStrike" dirty="0">
                <a:solidFill>
                  <a:srgbClr val="222222"/>
                </a:solidFill>
                <a:effectLst/>
                <a:latin typeface="Arial" panose="020B0604020202020204" pitchFamily="34" charset="0"/>
              </a:rPr>
              <a:t> for an </a:t>
            </a:r>
            <a:r>
              <a:rPr lang="tr-TR" b="0" i="0" u="none" strike="noStrike" dirty="0" err="1">
                <a:solidFill>
                  <a:srgbClr val="222222"/>
                </a:solidFill>
                <a:effectLst/>
                <a:latin typeface="Arial" panose="020B0604020202020204" pitchFamily="34" charset="0"/>
              </a:rPr>
              <a:t>ethics</a:t>
            </a:r>
            <a:r>
              <a:rPr lang="tr-TR" b="0" i="0" u="none" strike="noStrike" dirty="0">
                <a:solidFill>
                  <a:srgbClr val="222222"/>
                </a:solidFill>
                <a:effectLst/>
                <a:latin typeface="Arial" panose="020B0604020202020204" pitchFamily="34" charset="0"/>
              </a:rPr>
              <a:t> </a:t>
            </a:r>
            <a:r>
              <a:rPr lang="tr-TR" b="0" i="0" u="none" strike="noStrike" dirty="0" err="1">
                <a:solidFill>
                  <a:srgbClr val="222222"/>
                </a:solidFill>
                <a:effectLst/>
                <a:latin typeface="Arial" panose="020B0604020202020204" pitchFamily="34" charset="0"/>
              </a:rPr>
              <a:t>module</a:t>
            </a:r>
            <a:r>
              <a:rPr lang="tr-TR" b="0" i="0" u="none" strike="noStrike" dirty="0">
                <a:solidFill>
                  <a:srgbClr val="222222"/>
                </a:solidFill>
                <a:effectLst/>
                <a:latin typeface="Arial" panose="020B0604020202020204" pitchFamily="34" charset="0"/>
              </a:rPr>
              <a:t> within a </a:t>
            </a:r>
            <a:r>
              <a:rPr lang="tr-TR" b="0" i="0" u="none" strike="noStrike" dirty="0" err="1">
                <a:solidFill>
                  <a:srgbClr val="222222"/>
                </a:solidFill>
                <a:effectLst/>
                <a:latin typeface="Arial" panose="020B0604020202020204" pitchFamily="34" charset="0"/>
              </a:rPr>
              <a:t>first-year</a:t>
            </a:r>
            <a:r>
              <a:rPr lang="tr-TR" b="0" i="0" u="none" strike="noStrike" dirty="0">
                <a:solidFill>
                  <a:srgbClr val="222222"/>
                </a:solidFill>
                <a:effectLst/>
                <a:latin typeface="Arial" panose="020B0604020202020204" pitchFamily="34" charset="0"/>
              </a:rPr>
              <a:t> pharmacy </a:t>
            </a:r>
            <a:r>
              <a:rPr lang="tr-TR" b="0" i="0" u="none" strike="noStrike" dirty="0" err="1">
                <a:solidFill>
                  <a:srgbClr val="222222"/>
                </a:solidFill>
                <a:effectLst/>
                <a:latin typeface="Arial" panose="020B0604020202020204" pitchFamily="34" charset="0"/>
              </a:rPr>
              <a:t>skills</a:t>
            </a:r>
            <a:r>
              <a:rPr lang="tr-TR" b="0" i="0" u="none" strike="noStrike" dirty="0">
                <a:solidFill>
                  <a:srgbClr val="222222"/>
                </a:solidFill>
                <a:effectLst/>
                <a:latin typeface="Arial" panose="020B0604020202020204" pitchFamily="34" charset="0"/>
              </a:rPr>
              <a:t> </a:t>
            </a:r>
            <a:r>
              <a:rPr lang="tr-TR" b="0" i="0" u="none" strike="noStrike" dirty="0" err="1">
                <a:solidFill>
                  <a:srgbClr val="222222"/>
                </a:solidFill>
                <a:effectLst/>
                <a:latin typeface="Arial" panose="020B0604020202020204" pitchFamily="34" charset="0"/>
              </a:rPr>
              <a:t>course</a:t>
            </a:r>
            <a:r>
              <a:rPr lang="tr-TR" b="0" i="0" u="none" strike="noStrike" dirty="0">
                <a:solidFill>
                  <a:srgbClr val="222222"/>
                </a:solidFill>
                <a:effectLst/>
                <a:latin typeface="Arial" panose="020B0604020202020204" pitchFamily="34" charset="0"/>
              </a:rPr>
              <a:t>." </a:t>
            </a:r>
            <a:r>
              <a:rPr lang="tr-TR" b="0" i="1" u="none" strike="noStrike" dirty="0" err="1">
                <a:solidFill>
                  <a:srgbClr val="222222"/>
                </a:solidFill>
                <a:effectLst/>
                <a:latin typeface="Arial" panose="020B0604020202020204" pitchFamily="34" charset="0"/>
              </a:rPr>
              <a:t>Currents</a:t>
            </a:r>
            <a:r>
              <a:rPr lang="tr-TR" b="0" i="1" u="none" strike="noStrike" dirty="0">
                <a:solidFill>
                  <a:srgbClr val="222222"/>
                </a:solidFill>
                <a:effectLst/>
                <a:latin typeface="Arial" panose="020B0604020202020204" pitchFamily="34" charset="0"/>
              </a:rPr>
              <a:t> in Pharmacy </a:t>
            </a:r>
            <a:r>
              <a:rPr lang="tr-TR" b="0" i="1" u="none" strike="noStrike" dirty="0" err="1">
                <a:solidFill>
                  <a:srgbClr val="222222"/>
                </a:solidFill>
                <a:effectLst/>
                <a:latin typeface="Arial" panose="020B0604020202020204" pitchFamily="34" charset="0"/>
              </a:rPr>
              <a:t>Teaching</a:t>
            </a:r>
            <a:r>
              <a:rPr lang="tr-TR" b="0" i="1" u="none" strike="noStrike" dirty="0">
                <a:solidFill>
                  <a:srgbClr val="222222"/>
                </a:solidFill>
                <a:effectLst/>
                <a:latin typeface="Arial" panose="020B0604020202020204" pitchFamily="34" charset="0"/>
              </a:rPr>
              <a:t> and Learning</a:t>
            </a:r>
            <a:r>
              <a:rPr lang="tr-TR" b="0" i="0" u="none" strike="noStrike" dirty="0">
                <a:solidFill>
                  <a:srgbClr val="222222"/>
                </a:solidFill>
                <a:effectLst/>
                <a:latin typeface="Arial" panose="020B0604020202020204" pitchFamily="34" charset="0"/>
              </a:rPr>
              <a:t> 14.10 (2022): 1309-1313. Tabulov, Christine, and Melissa Ruble. "</a:t>
            </a:r>
            <a:r>
              <a:rPr lang="tr-TR" b="0" i="0" u="none" strike="noStrike" dirty="0" err="1">
                <a:solidFill>
                  <a:srgbClr val="222222"/>
                </a:solidFill>
                <a:effectLst/>
                <a:latin typeface="Arial" panose="020B0604020202020204" pitchFamily="34" charset="0"/>
              </a:rPr>
              <a:t>Implementing</a:t>
            </a:r>
            <a:r>
              <a:rPr lang="tr-TR" b="0" i="0" u="none" strike="noStrike" dirty="0">
                <a:solidFill>
                  <a:srgbClr val="222222"/>
                </a:solidFill>
                <a:effectLst/>
                <a:latin typeface="Arial" panose="020B0604020202020204" pitchFamily="34" charset="0"/>
              </a:rPr>
              <a:t> </a:t>
            </a:r>
            <a:r>
              <a:rPr lang="tr-TR" b="0" i="0" u="none" strike="noStrike" dirty="0" err="1">
                <a:solidFill>
                  <a:srgbClr val="222222"/>
                </a:solidFill>
                <a:effectLst/>
                <a:latin typeface="Arial" panose="020B0604020202020204" pitchFamily="34" charset="0"/>
              </a:rPr>
              <a:t>cognitive</a:t>
            </a:r>
            <a:r>
              <a:rPr lang="tr-TR" b="0" i="0" u="none" strike="noStrike" dirty="0">
                <a:solidFill>
                  <a:srgbClr val="222222"/>
                </a:solidFill>
                <a:effectLst/>
                <a:latin typeface="Arial" panose="020B0604020202020204" pitchFamily="34" charset="0"/>
              </a:rPr>
              <a:t> </a:t>
            </a:r>
            <a:r>
              <a:rPr lang="tr-TR" b="0" i="0" u="none" strike="noStrike" dirty="0" err="1">
                <a:solidFill>
                  <a:srgbClr val="222222"/>
                </a:solidFill>
                <a:effectLst/>
                <a:latin typeface="Arial" panose="020B0604020202020204" pitchFamily="34" charset="0"/>
              </a:rPr>
              <a:t>apprenticeship</a:t>
            </a:r>
            <a:r>
              <a:rPr lang="tr-TR" b="0" i="0" u="none" strike="noStrike" dirty="0">
                <a:solidFill>
                  <a:srgbClr val="222222"/>
                </a:solidFill>
                <a:effectLst/>
                <a:latin typeface="Arial" panose="020B0604020202020204" pitchFamily="34" charset="0"/>
              </a:rPr>
              <a:t> </a:t>
            </a:r>
            <a:r>
              <a:rPr lang="tr-TR" b="0" i="0" u="none" strike="noStrike" dirty="0" err="1">
                <a:solidFill>
                  <a:srgbClr val="222222"/>
                </a:solidFill>
                <a:effectLst/>
                <a:latin typeface="Arial" panose="020B0604020202020204" pitchFamily="34" charset="0"/>
              </a:rPr>
              <a:t>theory</a:t>
            </a:r>
            <a:r>
              <a:rPr lang="tr-TR" b="0" i="0" u="none" strike="noStrike" dirty="0">
                <a:solidFill>
                  <a:srgbClr val="222222"/>
                </a:solidFill>
                <a:effectLst/>
                <a:latin typeface="Arial" panose="020B0604020202020204" pitchFamily="34" charset="0"/>
              </a:rPr>
              <a:t> for an </a:t>
            </a:r>
            <a:r>
              <a:rPr lang="tr-TR" b="0" i="0" u="none" strike="noStrike" dirty="0" err="1">
                <a:solidFill>
                  <a:srgbClr val="222222"/>
                </a:solidFill>
                <a:effectLst/>
                <a:latin typeface="Arial" panose="020B0604020202020204" pitchFamily="34" charset="0"/>
              </a:rPr>
              <a:t>ethics</a:t>
            </a:r>
            <a:r>
              <a:rPr lang="tr-TR" b="0" i="0" u="none" strike="noStrike" dirty="0">
                <a:solidFill>
                  <a:srgbClr val="222222"/>
                </a:solidFill>
                <a:effectLst/>
                <a:latin typeface="Arial" panose="020B0604020202020204" pitchFamily="34" charset="0"/>
              </a:rPr>
              <a:t> </a:t>
            </a:r>
            <a:r>
              <a:rPr lang="tr-TR" b="0" i="0" u="none" strike="noStrike" dirty="0" err="1">
                <a:solidFill>
                  <a:srgbClr val="222222"/>
                </a:solidFill>
                <a:effectLst/>
                <a:latin typeface="Arial" panose="020B0604020202020204" pitchFamily="34" charset="0"/>
              </a:rPr>
              <a:t>module</a:t>
            </a:r>
            <a:r>
              <a:rPr lang="tr-TR" b="0" i="0" u="none" strike="noStrike" dirty="0">
                <a:solidFill>
                  <a:srgbClr val="222222"/>
                </a:solidFill>
                <a:effectLst/>
                <a:latin typeface="Arial" panose="020B0604020202020204" pitchFamily="34" charset="0"/>
              </a:rPr>
              <a:t> within a </a:t>
            </a:r>
            <a:r>
              <a:rPr lang="tr-TR" b="0" i="0" u="none" strike="noStrike" dirty="0" err="1">
                <a:solidFill>
                  <a:srgbClr val="222222"/>
                </a:solidFill>
                <a:effectLst/>
                <a:latin typeface="Arial" panose="020B0604020202020204" pitchFamily="34" charset="0"/>
              </a:rPr>
              <a:t>first-year</a:t>
            </a:r>
            <a:r>
              <a:rPr lang="tr-TR" b="0" i="0" u="none" strike="noStrike" dirty="0">
                <a:solidFill>
                  <a:srgbClr val="222222"/>
                </a:solidFill>
                <a:effectLst/>
                <a:latin typeface="Arial" panose="020B0604020202020204" pitchFamily="34" charset="0"/>
              </a:rPr>
              <a:t> pharmacy </a:t>
            </a:r>
            <a:r>
              <a:rPr lang="tr-TR" b="0" i="0" u="none" strike="noStrike" dirty="0" err="1">
                <a:solidFill>
                  <a:srgbClr val="222222"/>
                </a:solidFill>
                <a:effectLst/>
                <a:latin typeface="Arial" panose="020B0604020202020204" pitchFamily="34" charset="0"/>
              </a:rPr>
              <a:t>skills</a:t>
            </a:r>
            <a:r>
              <a:rPr lang="tr-TR" b="0" i="0" u="none" strike="noStrike" dirty="0">
                <a:solidFill>
                  <a:srgbClr val="222222"/>
                </a:solidFill>
                <a:effectLst/>
                <a:latin typeface="Arial" panose="020B0604020202020204" pitchFamily="34" charset="0"/>
              </a:rPr>
              <a:t> </a:t>
            </a:r>
            <a:r>
              <a:rPr lang="tr-TR" b="0" i="0" u="none" strike="noStrike" dirty="0" err="1">
                <a:solidFill>
                  <a:srgbClr val="222222"/>
                </a:solidFill>
                <a:effectLst/>
                <a:latin typeface="Arial" panose="020B0604020202020204" pitchFamily="34" charset="0"/>
              </a:rPr>
              <a:t>course</a:t>
            </a:r>
            <a:r>
              <a:rPr lang="tr-TR" b="0" i="0" u="none" strike="noStrike" dirty="0">
                <a:solidFill>
                  <a:srgbClr val="222222"/>
                </a:solidFill>
                <a:effectLst/>
                <a:latin typeface="Arial" panose="020B0604020202020204" pitchFamily="34" charset="0"/>
              </a:rPr>
              <a:t>." </a:t>
            </a:r>
            <a:r>
              <a:rPr lang="tr-TR" b="0" i="1" u="none" strike="noStrike" dirty="0" err="1">
                <a:solidFill>
                  <a:srgbClr val="222222"/>
                </a:solidFill>
                <a:effectLst/>
                <a:latin typeface="Arial" panose="020B0604020202020204" pitchFamily="34" charset="0"/>
              </a:rPr>
              <a:t>Currents</a:t>
            </a:r>
            <a:r>
              <a:rPr lang="tr-TR" b="0" i="1" u="none" strike="noStrike" dirty="0">
                <a:solidFill>
                  <a:srgbClr val="222222"/>
                </a:solidFill>
                <a:effectLst/>
                <a:latin typeface="Arial" panose="020B0604020202020204" pitchFamily="34" charset="0"/>
              </a:rPr>
              <a:t> in Pharmacy </a:t>
            </a:r>
            <a:r>
              <a:rPr lang="tr-TR" b="0" i="1" u="none" strike="noStrike" dirty="0" err="1">
                <a:solidFill>
                  <a:srgbClr val="222222"/>
                </a:solidFill>
                <a:effectLst/>
                <a:latin typeface="Arial" panose="020B0604020202020204" pitchFamily="34" charset="0"/>
              </a:rPr>
              <a:t>Teaching</a:t>
            </a:r>
            <a:r>
              <a:rPr lang="tr-TR" b="0" i="1" u="none" strike="noStrike" dirty="0">
                <a:solidFill>
                  <a:srgbClr val="222222"/>
                </a:solidFill>
                <a:effectLst/>
                <a:latin typeface="Arial" panose="020B0604020202020204" pitchFamily="34" charset="0"/>
              </a:rPr>
              <a:t> and Learning</a:t>
            </a:r>
            <a:r>
              <a:rPr lang="tr-TR" b="0" i="0" u="none" strike="noStrike" dirty="0">
                <a:solidFill>
                  <a:srgbClr val="222222"/>
                </a:solidFill>
                <a:effectLst/>
                <a:latin typeface="Arial" panose="020B0604020202020204" pitchFamily="34" charset="0"/>
              </a:rPr>
              <a:t> 14.10 (2022): 1309-1313.</a:t>
            </a:r>
            <a:endParaRPr lang="tr-TR" dirty="0"/>
          </a:p>
        </p:txBody>
      </p:sp>
    </p:spTree>
    <p:extLst>
      <p:ext uri="{BB962C8B-B14F-4D97-AF65-F5344CB8AC3E}">
        <p14:creationId xmlns:p14="http://schemas.microsoft.com/office/powerpoint/2010/main" val="953535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63A70F-1DB8-1D9F-87BD-2321E421E2D4}"/>
              </a:ext>
            </a:extLst>
          </p:cNvPr>
          <p:cNvSpPr>
            <a:spLocks noGrp="1"/>
          </p:cNvSpPr>
          <p:nvPr>
            <p:ph type="title"/>
          </p:nvPr>
        </p:nvSpPr>
        <p:spPr/>
        <p:txBody>
          <a:bodyPr/>
          <a:lstStyle/>
          <a:p>
            <a:r>
              <a:rPr lang="tr-TR" dirty="0"/>
              <a:t>SORU 1</a:t>
            </a:r>
          </a:p>
        </p:txBody>
      </p:sp>
      <p:sp>
        <p:nvSpPr>
          <p:cNvPr id="3" name="İçerik Yer Tutucusu 2">
            <a:extLst>
              <a:ext uri="{FF2B5EF4-FFF2-40B4-BE49-F238E27FC236}">
                <a16:creationId xmlns:a16="http://schemas.microsoft.com/office/drawing/2014/main" id="{97C42A66-8EFD-98AF-8A76-901F01E2BDA2}"/>
              </a:ext>
            </a:extLst>
          </p:cNvPr>
          <p:cNvSpPr>
            <a:spLocks noGrp="1"/>
          </p:cNvSpPr>
          <p:nvPr>
            <p:ph idx="1"/>
          </p:nvPr>
        </p:nvSpPr>
        <p:spPr/>
        <p:txBody>
          <a:bodyPr>
            <a:normAutofit/>
          </a:bodyPr>
          <a:lstStyle/>
          <a:p>
            <a:r>
              <a:rPr lang="tr-TR" sz="2800" b="0" i="0" dirty="0">
                <a:solidFill>
                  <a:srgbClr val="1F1F1F"/>
                </a:solidFill>
                <a:effectLst/>
                <a:latin typeface="Calibri" panose="020F0502020204030204" pitchFamily="34" charset="0"/>
              </a:rPr>
              <a:t>Bilişsel çıraklık teorisi, öğrenmenin yapı taşları olarak hizmet eden dört boyutla karakterize edilir. </a:t>
            </a:r>
            <a:r>
              <a:rPr lang="tr-TR" dirty="0"/>
              <a:t>Aşağıdakilerden hangisi öğrenmenin yapı taşı olarak hizmet eden dört boyuttan birisi DEĞİLDİR?</a:t>
            </a:r>
          </a:p>
          <a:p>
            <a:r>
              <a:rPr lang="tr-TR" dirty="0"/>
              <a:t>A) içerik</a:t>
            </a:r>
          </a:p>
          <a:p>
            <a:r>
              <a:rPr lang="tr-TR" dirty="0"/>
              <a:t>B) yöntem</a:t>
            </a:r>
          </a:p>
          <a:p>
            <a:r>
              <a:rPr lang="tr-TR" b="1" dirty="0"/>
              <a:t>C) </a:t>
            </a:r>
            <a:r>
              <a:rPr lang="tr-TR" b="1" dirty="0" err="1"/>
              <a:t>artikülasyon</a:t>
            </a:r>
            <a:endParaRPr lang="tr-TR" b="1" dirty="0"/>
          </a:p>
          <a:p>
            <a:r>
              <a:rPr lang="tr-TR" dirty="0"/>
              <a:t>D) sıralama</a:t>
            </a:r>
          </a:p>
          <a:p>
            <a:r>
              <a:rPr lang="tr-TR" dirty="0"/>
              <a:t>E) yöntem</a:t>
            </a:r>
          </a:p>
        </p:txBody>
      </p:sp>
    </p:spTree>
    <p:extLst>
      <p:ext uri="{BB962C8B-B14F-4D97-AF65-F5344CB8AC3E}">
        <p14:creationId xmlns:p14="http://schemas.microsoft.com/office/powerpoint/2010/main" val="9547700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6BE49C-F9DD-92DF-7A61-07890860B654}"/>
              </a:ext>
            </a:extLst>
          </p:cNvPr>
          <p:cNvSpPr>
            <a:spLocks noGrp="1"/>
          </p:cNvSpPr>
          <p:nvPr>
            <p:ph type="title"/>
          </p:nvPr>
        </p:nvSpPr>
        <p:spPr/>
        <p:txBody>
          <a:bodyPr/>
          <a:lstStyle/>
          <a:p>
            <a:r>
              <a:rPr lang="tr-TR" dirty="0"/>
              <a:t>SORU 2</a:t>
            </a:r>
          </a:p>
        </p:txBody>
      </p:sp>
      <p:sp>
        <p:nvSpPr>
          <p:cNvPr id="3" name="İçerik Yer Tutucusu 2">
            <a:extLst>
              <a:ext uri="{FF2B5EF4-FFF2-40B4-BE49-F238E27FC236}">
                <a16:creationId xmlns:a16="http://schemas.microsoft.com/office/drawing/2014/main" id="{C1A21DCB-6D03-218A-A4A8-77C54FAFE9A5}"/>
              </a:ext>
            </a:extLst>
          </p:cNvPr>
          <p:cNvSpPr>
            <a:spLocks noGrp="1"/>
          </p:cNvSpPr>
          <p:nvPr>
            <p:ph idx="1"/>
          </p:nvPr>
        </p:nvSpPr>
        <p:spPr/>
        <p:txBody>
          <a:bodyPr>
            <a:normAutofit fontScale="92500" lnSpcReduction="10000"/>
          </a:bodyPr>
          <a:lstStyle/>
          <a:p>
            <a:r>
              <a:rPr lang="tr-TR" b="0" i="0" dirty="0">
                <a:solidFill>
                  <a:srgbClr val="1F1F1F"/>
                </a:solidFill>
                <a:effectLst/>
                <a:latin typeface="Calibri" panose="020F0502020204030204" pitchFamily="34" charset="0"/>
              </a:rPr>
              <a:t>Bilişsel çıraklık teorisi, öğrenmenin yapı taşları olarak hizmet eden dört boyutla karakterize edilir. Dört boyut içerik, yöntem, sıralama ve sosyolojiyi içerir.</a:t>
            </a:r>
            <a:r>
              <a:rPr lang="tr-TR" sz="2800" b="0" i="0" dirty="0">
                <a:solidFill>
                  <a:srgbClr val="1F1F1F"/>
                </a:solidFill>
                <a:effectLst/>
                <a:latin typeface="Calibri" panose="020F0502020204030204" pitchFamily="34" charset="0"/>
              </a:rPr>
              <a:t>Bu boyutlara entegre edilmiş, öğrenilen bilgiyi kullanma, yönetme ve keşfetme konusunda destekleyen alt boyutlardır. </a:t>
            </a:r>
            <a:r>
              <a:rPr lang="tr-TR" dirty="0">
                <a:solidFill>
                  <a:srgbClr val="1F1F1F"/>
                </a:solidFill>
                <a:latin typeface="Calibri" panose="020F0502020204030204" pitchFamily="34" charset="0"/>
              </a:rPr>
              <a:t>Bilişsel çıraklık teorisine göre aşağıdakilerden hangisi alt boyutlar olarak nitelendirilen kavram DEĞİLDİR?</a:t>
            </a:r>
          </a:p>
          <a:p>
            <a:r>
              <a:rPr lang="tr-TR" dirty="0">
                <a:solidFill>
                  <a:srgbClr val="1F1F1F"/>
                </a:solidFill>
                <a:latin typeface="Calibri" panose="020F0502020204030204" pitchFamily="34" charset="0"/>
              </a:rPr>
              <a:t>A) modelleme</a:t>
            </a:r>
          </a:p>
          <a:p>
            <a:r>
              <a:rPr lang="tr-TR" dirty="0">
                <a:solidFill>
                  <a:srgbClr val="1F1F1F"/>
                </a:solidFill>
                <a:latin typeface="Calibri" panose="020F0502020204030204" pitchFamily="34" charset="0"/>
              </a:rPr>
              <a:t>B) koçluk</a:t>
            </a:r>
          </a:p>
          <a:p>
            <a:r>
              <a:rPr lang="tr-TR" dirty="0">
                <a:solidFill>
                  <a:srgbClr val="1F1F1F"/>
                </a:solidFill>
                <a:latin typeface="Calibri" panose="020F0502020204030204" pitchFamily="34" charset="0"/>
              </a:rPr>
              <a:t>C) iskele</a:t>
            </a:r>
          </a:p>
          <a:p>
            <a:r>
              <a:rPr lang="tr-TR" b="1" dirty="0">
                <a:solidFill>
                  <a:srgbClr val="1F1F1F"/>
                </a:solidFill>
                <a:latin typeface="Calibri" panose="020F0502020204030204" pitchFamily="34" charset="0"/>
              </a:rPr>
              <a:t>D) rıhtım</a:t>
            </a:r>
          </a:p>
          <a:p>
            <a:r>
              <a:rPr lang="tr-TR" dirty="0">
                <a:solidFill>
                  <a:srgbClr val="1F1F1F"/>
                </a:solidFill>
                <a:latin typeface="Calibri" panose="020F0502020204030204" pitchFamily="34" charset="0"/>
              </a:rPr>
              <a:t>E) keşif</a:t>
            </a:r>
          </a:p>
          <a:p>
            <a:endParaRPr lang="tr-TR" dirty="0">
              <a:solidFill>
                <a:srgbClr val="1F1F1F"/>
              </a:solidFill>
              <a:latin typeface="Calibri" panose="020F0502020204030204" pitchFamily="34" charset="0"/>
            </a:endParaRPr>
          </a:p>
          <a:p>
            <a:endParaRPr lang="tr-TR" dirty="0"/>
          </a:p>
        </p:txBody>
      </p:sp>
    </p:spTree>
    <p:extLst>
      <p:ext uri="{BB962C8B-B14F-4D97-AF65-F5344CB8AC3E}">
        <p14:creationId xmlns:p14="http://schemas.microsoft.com/office/powerpoint/2010/main" val="1785392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C78958-A817-3E31-1416-9876BDC709CB}"/>
              </a:ext>
            </a:extLst>
          </p:cNvPr>
          <p:cNvSpPr>
            <a:spLocks noGrp="1"/>
          </p:cNvSpPr>
          <p:nvPr>
            <p:ph type="title"/>
          </p:nvPr>
        </p:nvSpPr>
        <p:spPr/>
        <p:txBody>
          <a:bodyPr/>
          <a:lstStyle/>
          <a:p>
            <a:r>
              <a:rPr lang="tr-TR" dirty="0"/>
              <a:t>SORU 3</a:t>
            </a:r>
          </a:p>
        </p:txBody>
      </p:sp>
      <p:sp>
        <p:nvSpPr>
          <p:cNvPr id="3" name="İçerik Yer Tutucusu 2">
            <a:extLst>
              <a:ext uri="{FF2B5EF4-FFF2-40B4-BE49-F238E27FC236}">
                <a16:creationId xmlns:a16="http://schemas.microsoft.com/office/drawing/2014/main" id="{AC803FDE-1AC2-A76F-F532-B02DBE52615C}"/>
              </a:ext>
            </a:extLst>
          </p:cNvPr>
          <p:cNvSpPr>
            <a:spLocks noGrp="1"/>
          </p:cNvSpPr>
          <p:nvPr>
            <p:ph idx="1"/>
          </p:nvPr>
        </p:nvSpPr>
        <p:spPr/>
        <p:txBody>
          <a:bodyPr/>
          <a:lstStyle/>
          <a:p>
            <a:r>
              <a:rPr lang="tr-TR" sz="2800" i="0" dirty="0">
                <a:solidFill>
                  <a:srgbClr val="1F1F1F"/>
                </a:solidFill>
                <a:effectLst/>
                <a:latin typeface="Calibri" panose="020F0502020204030204" pitchFamily="34" charset="0"/>
              </a:rPr>
              <a:t>Bilişsel çıraklık teorisinin sosyoloji boyutunda hangi kavramdan bahsedilmemiştir?</a:t>
            </a:r>
          </a:p>
          <a:p>
            <a:r>
              <a:rPr lang="tr-TR" dirty="0">
                <a:solidFill>
                  <a:srgbClr val="1F1F1F"/>
                </a:solidFill>
                <a:latin typeface="Calibri" panose="020F0502020204030204" pitchFamily="34" charset="0"/>
              </a:rPr>
              <a:t>A) konumlu öğrenme</a:t>
            </a:r>
          </a:p>
          <a:p>
            <a:r>
              <a:rPr lang="tr-TR" sz="2800" i="0" dirty="0">
                <a:solidFill>
                  <a:srgbClr val="1F1F1F"/>
                </a:solidFill>
                <a:effectLst/>
                <a:latin typeface="Calibri" panose="020F0502020204030204" pitchFamily="34" charset="0"/>
              </a:rPr>
              <a:t>B) uygulama topluluğu</a:t>
            </a:r>
          </a:p>
          <a:p>
            <a:r>
              <a:rPr lang="tr-TR" dirty="0">
                <a:solidFill>
                  <a:srgbClr val="1F1F1F"/>
                </a:solidFill>
                <a:latin typeface="Calibri" panose="020F0502020204030204" pitchFamily="34" charset="0"/>
              </a:rPr>
              <a:t>C) içsel motivasyon</a:t>
            </a:r>
          </a:p>
          <a:p>
            <a:r>
              <a:rPr lang="tr-TR" sz="2800" i="0" dirty="0">
                <a:solidFill>
                  <a:srgbClr val="1F1F1F"/>
                </a:solidFill>
                <a:effectLst/>
                <a:latin typeface="Calibri" panose="020F0502020204030204" pitchFamily="34" charset="0"/>
              </a:rPr>
              <a:t>D) işbirliğinden yararlanma</a:t>
            </a:r>
          </a:p>
          <a:p>
            <a:r>
              <a:rPr lang="tr-TR" b="1" dirty="0">
                <a:solidFill>
                  <a:srgbClr val="1F1F1F"/>
                </a:solidFill>
                <a:latin typeface="Calibri" panose="020F0502020204030204" pitchFamily="34" charset="0"/>
              </a:rPr>
              <a:t>E) sıralama</a:t>
            </a:r>
            <a:endParaRPr lang="tr-TR" sz="2800" b="1" i="0" dirty="0">
              <a:solidFill>
                <a:srgbClr val="1F1F1F"/>
              </a:solidFill>
              <a:effectLst/>
              <a:latin typeface="Calibri" panose="020F0502020204030204" pitchFamily="34" charset="0"/>
            </a:endParaRPr>
          </a:p>
          <a:p>
            <a:endParaRPr lang="tr-TR" dirty="0"/>
          </a:p>
        </p:txBody>
      </p:sp>
    </p:spTree>
    <p:extLst>
      <p:ext uri="{BB962C8B-B14F-4D97-AF65-F5344CB8AC3E}">
        <p14:creationId xmlns:p14="http://schemas.microsoft.com/office/powerpoint/2010/main" val="753999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78D125-D0AA-0AE4-7583-ED260E5891F6}"/>
              </a:ext>
            </a:extLst>
          </p:cNvPr>
          <p:cNvSpPr>
            <a:spLocks noGrp="1"/>
          </p:cNvSpPr>
          <p:nvPr>
            <p:ph type="title"/>
          </p:nvPr>
        </p:nvSpPr>
        <p:spPr/>
        <p:txBody>
          <a:bodyPr/>
          <a:lstStyle/>
          <a:p>
            <a:r>
              <a:rPr lang="tr-TR" dirty="0"/>
              <a:t>BİLİŞSEL ÇIRAKLIK TEORİSİ NEDİR</a:t>
            </a:r>
          </a:p>
        </p:txBody>
      </p:sp>
      <p:sp>
        <p:nvSpPr>
          <p:cNvPr id="3" name="İçerik Yer Tutucusu 2">
            <a:extLst>
              <a:ext uri="{FF2B5EF4-FFF2-40B4-BE49-F238E27FC236}">
                <a16:creationId xmlns:a16="http://schemas.microsoft.com/office/drawing/2014/main" id="{35146CB3-CC62-F662-3148-A7D519E1BB8B}"/>
              </a:ext>
            </a:extLst>
          </p:cNvPr>
          <p:cNvSpPr>
            <a:spLocks noGrp="1"/>
          </p:cNvSpPr>
          <p:nvPr>
            <p:ph idx="1"/>
          </p:nvPr>
        </p:nvSpPr>
        <p:spPr>
          <a:xfrm>
            <a:off x="838200" y="1503948"/>
            <a:ext cx="10515600" cy="5113420"/>
          </a:xfrm>
        </p:spPr>
        <p:txBody>
          <a:bodyPr>
            <a:normAutofit fontScale="85000" lnSpcReduction="20000"/>
          </a:bodyPr>
          <a:lstStyle/>
          <a:p>
            <a:r>
              <a:rPr lang="tr-TR" sz="2900" b="0" i="0" dirty="0">
                <a:solidFill>
                  <a:srgbClr val="1F1F1F"/>
                </a:solidFill>
                <a:effectLst/>
                <a:latin typeface="Calibri" panose="020F0502020204030204" pitchFamily="34" charset="0"/>
              </a:rPr>
              <a:t>Bilişsel </a:t>
            </a:r>
            <a:r>
              <a:rPr lang="tr-TR" sz="2900" dirty="0">
                <a:solidFill>
                  <a:srgbClr val="1F1F1F"/>
                </a:solidFill>
                <a:latin typeface="Calibri" panose="020F0502020204030204" pitchFamily="34" charset="0"/>
              </a:rPr>
              <a:t>çıraklık </a:t>
            </a:r>
            <a:r>
              <a:rPr lang="tr-TR" sz="2900" b="0" i="0" dirty="0">
                <a:solidFill>
                  <a:srgbClr val="1F1F1F"/>
                </a:solidFill>
                <a:effectLst/>
                <a:latin typeface="Calibri" panose="020F0502020204030204" pitchFamily="34" charset="0"/>
              </a:rPr>
              <a:t>teorisi, eğitmenlerin uzman düşüncesini görünür kılmak için kullanabilecekleri </a:t>
            </a:r>
            <a:r>
              <a:rPr lang="tr-TR" sz="2900" b="1" i="0" dirty="0">
                <a:solidFill>
                  <a:srgbClr val="1F1F1F"/>
                </a:solidFill>
                <a:effectLst/>
                <a:latin typeface="Calibri" panose="020F0502020204030204" pitchFamily="34" charset="0"/>
              </a:rPr>
              <a:t>pedagojik stratejileri tanımlar.</a:t>
            </a:r>
            <a:r>
              <a:rPr lang="tr-TR" sz="2900" b="0" i="0" dirty="0">
                <a:solidFill>
                  <a:srgbClr val="0272B1"/>
                </a:solidFill>
                <a:effectLst/>
                <a:latin typeface="Calibri" panose="020F0502020204030204" pitchFamily="34" charset="0"/>
              </a:rPr>
              <a:t> </a:t>
            </a:r>
            <a:r>
              <a:rPr lang="tr-TR" sz="2900" b="0" i="0" dirty="0">
                <a:solidFill>
                  <a:srgbClr val="1F1F1F"/>
                </a:solidFill>
                <a:effectLst/>
                <a:latin typeface="Calibri" panose="020F0502020204030204" pitchFamily="34" charset="0"/>
              </a:rPr>
              <a:t>Bu teori, ustanın (fakülte) bu beceriyi </a:t>
            </a:r>
            <a:r>
              <a:rPr lang="tr-TR" sz="2900" dirty="0">
                <a:solidFill>
                  <a:srgbClr val="1F1F1F"/>
                </a:solidFill>
                <a:latin typeface="Calibri" panose="020F0502020204030204" pitchFamily="34" charset="0"/>
              </a:rPr>
              <a:t>çıraklarına </a:t>
            </a:r>
            <a:r>
              <a:rPr lang="tr-TR" sz="2900" b="0" i="0" dirty="0">
                <a:solidFill>
                  <a:srgbClr val="1F1F1F"/>
                </a:solidFill>
                <a:effectLst/>
                <a:latin typeface="Calibri" panose="020F0502020204030204" pitchFamily="34" charset="0"/>
              </a:rPr>
              <a:t>(öğrenci) öğrettiği </a:t>
            </a:r>
            <a:r>
              <a:rPr lang="tr-TR" sz="2900" b="0" i="0" dirty="0">
                <a:solidFill>
                  <a:srgbClr val="C00000"/>
                </a:solidFill>
                <a:effectLst/>
                <a:latin typeface="Calibri" panose="020F0502020204030204" pitchFamily="34" charset="0"/>
              </a:rPr>
              <a:t>eleştirel düşünme için duygusal ve bilişsel yöntemleri destekler. </a:t>
            </a:r>
          </a:p>
          <a:p>
            <a:r>
              <a:rPr lang="tr-TR" sz="2900" b="0" i="0" dirty="0">
                <a:solidFill>
                  <a:srgbClr val="1F1F1F"/>
                </a:solidFill>
                <a:effectLst/>
                <a:latin typeface="Calibri" panose="020F0502020204030204" pitchFamily="34" charset="0"/>
              </a:rPr>
              <a:t>Bilişsel çıraklık teorisi, öğrenmenin yapı taşları olarak hizmet eden dört boyutla karakterize edilir. Dört boyut</a:t>
            </a:r>
            <a:r>
              <a:rPr lang="tr-TR" sz="2900" b="0" i="0" dirty="0">
                <a:solidFill>
                  <a:srgbClr val="C00000"/>
                </a:solidFill>
                <a:effectLst/>
                <a:latin typeface="Calibri" panose="020F0502020204030204" pitchFamily="34" charset="0"/>
              </a:rPr>
              <a:t> içerik, yöntem, sıralama ve </a:t>
            </a:r>
            <a:r>
              <a:rPr lang="tr-TR" sz="2900" dirty="0">
                <a:solidFill>
                  <a:srgbClr val="C00000"/>
                </a:solidFill>
                <a:latin typeface="Calibri" panose="020F0502020204030204" pitchFamily="34" charset="0"/>
              </a:rPr>
              <a:t>sosyoloji</a:t>
            </a:r>
            <a:r>
              <a:rPr lang="tr-TR" sz="2900" b="0" i="0" dirty="0">
                <a:solidFill>
                  <a:srgbClr val="1F1F1F"/>
                </a:solidFill>
                <a:effectLst/>
                <a:latin typeface="Calibri" panose="020F0502020204030204" pitchFamily="34" charset="0"/>
              </a:rPr>
              <a:t> olarak isimlendirilir.</a:t>
            </a:r>
            <a:r>
              <a:rPr lang="tr-TR" sz="2900" b="0" i="0" dirty="0">
                <a:solidFill>
                  <a:srgbClr val="0272B1"/>
                </a:solidFill>
                <a:effectLst/>
                <a:latin typeface="Calibri" panose="020F0502020204030204" pitchFamily="34" charset="0"/>
              </a:rPr>
              <a:t> </a:t>
            </a:r>
          </a:p>
          <a:p>
            <a:r>
              <a:rPr lang="tr-TR" sz="2900" b="0" i="0" dirty="0">
                <a:solidFill>
                  <a:srgbClr val="1F1F1F"/>
                </a:solidFill>
                <a:effectLst/>
                <a:latin typeface="Calibri" panose="020F0502020204030204" pitchFamily="34" charset="0"/>
              </a:rPr>
              <a:t>Bu boyutlara entegre edilmiş, </a:t>
            </a:r>
            <a:r>
              <a:rPr lang="tr-TR" sz="2900" b="1" i="0" dirty="0">
                <a:solidFill>
                  <a:srgbClr val="1F1F1F"/>
                </a:solidFill>
                <a:effectLst/>
                <a:latin typeface="Calibri" panose="020F0502020204030204" pitchFamily="34" charset="0"/>
              </a:rPr>
              <a:t>öğrenilen bilgiyi kullanma, yönetme ve keşfetme </a:t>
            </a:r>
            <a:r>
              <a:rPr lang="tr-TR" sz="2900" b="0" i="0" dirty="0">
                <a:solidFill>
                  <a:srgbClr val="1F1F1F"/>
                </a:solidFill>
                <a:effectLst/>
                <a:latin typeface="Calibri" panose="020F0502020204030204" pitchFamily="34" charset="0"/>
              </a:rPr>
              <a:t>konusunda destekleyen alt boyutlardır. </a:t>
            </a:r>
          </a:p>
          <a:p>
            <a:r>
              <a:rPr lang="tr-TR" sz="2900" b="0" i="0" dirty="0">
                <a:solidFill>
                  <a:srgbClr val="1F1F1F"/>
                </a:solidFill>
                <a:effectLst/>
                <a:latin typeface="Calibri" panose="020F0502020204030204" pitchFamily="34" charset="0"/>
              </a:rPr>
              <a:t>Alt boyutlar arasında </a:t>
            </a:r>
            <a:r>
              <a:rPr lang="tr-TR" sz="2900" b="0" i="0" dirty="0">
                <a:solidFill>
                  <a:srgbClr val="C00000"/>
                </a:solidFill>
                <a:effectLst/>
                <a:latin typeface="Calibri" panose="020F0502020204030204" pitchFamily="34" charset="0"/>
              </a:rPr>
              <a:t>modelleme, koçluk, iskele, </a:t>
            </a:r>
            <a:r>
              <a:rPr lang="tr-TR" sz="2900" b="0" i="0" dirty="0" err="1">
                <a:solidFill>
                  <a:srgbClr val="C00000"/>
                </a:solidFill>
                <a:effectLst/>
                <a:latin typeface="Calibri" panose="020F0502020204030204" pitchFamily="34" charset="0"/>
              </a:rPr>
              <a:t>artikülasyon</a:t>
            </a:r>
            <a:r>
              <a:rPr lang="tr-TR" sz="2900" b="0" i="0" dirty="0">
                <a:solidFill>
                  <a:srgbClr val="C00000"/>
                </a:solidFill>
                <a:effectLst/>
                <a:latin typeface="Calibri" panose="020F0502020204030204" pitchFamily="34" charset="0"/>
              </a:rPr>
              <a:t>, yansıma ve keşif </a:t>
            </a:r>
            <a:r>
              <a:rPr lang="tr-TR" sz="2900" b="0" i="0" dirty="0">
                <a:solidFill>
                  <a:srgbClr val="1F1F1F"/>
                </a:solidFill>
                <a:effectLst/>
                <a:latin typeface="Calibri" panose="020F0502020204030204" pitchFamily="34" charset="0"/>
              </a:rPr>
              <a:t>yer alır. </a:t>
            </a:r>
          </a:p>
          <a:p>
            <a:r>
              <a:rPr lang="tr-TR" sz="2900" b="0" i="0" dirty="0">
                <a:solidFill>
                  <a:srgbClr val="1F1F1F"/>
                </a:solidFill>
                <a:effectLst/>
                <a:latin typeface="Calibri" panose="020F0502020204030204" pitchFamily="34" charset="0"/>
              </a:rPr>
              <a:t>Bu bileşenler, öğrencilerin problem çözme becerilerini geliştirmelerine yardımcı olmak ve kendini yansıtmayı ve büyümeyi desteklemek için boyutlarda kullanılır.</a:t>
            </a:r>
          </a:p>
          <a:p>
            <a:r>
              <a:rPr lang="tr-TR" sz="2900" b="0" i="0" dirty="0">
                <a:solidFill>
                  <a:srgbClr val="1F1F1F"/>
                </a:solidFill>
                <a:effectLst/>
                <a:latin typeface="Calibri" panose="020F0502020204030204" pitchFamily="34" charset="0"/>
              </a:rPr>
              <a:t>Bilişsel çıraklık teorisi içindeki her boyut aynı anda ortaya çıkabilirken, </a:t>
            </a:r>
            <a:r>
              <a:rPr lang="tr-TR" sz="2900" b="1" i="0" dirty="0">
                <a:solidFill>
                  <a:srgbClr val="1F1F1F"/>
                </a:solidFill>
                <a:effectLst/>
                <a:latin typeface="Calibri" panose="020F0502020204030204" pitchFamily="34" charset="0"/>
              </a:rPr>
              <a:t>alt boyutlar teorinin hedeflerine ulaşmak için birbirinin üzerine inşa edilebilir.</a:t>
            </a:r>
            <a:endParaRPr lang="tr-TR" sz="2900" b="1" dirty="0">
              <a:solidFill>
                <a:srgbClr val="1F1F1F"/>
              </a:solidFill>
              <a:effectLst/>
              <a:latin typeface="Calibri" panose="020F0502020204030204" pitchFamily="34" charset="0"/>
            </a:endParaRPr>
          </a:p>
          <a:p>
            <a:endParaRPr lang="tr-TR" dirty="0"/>
          </a:p>
        </p:txBody>
      </p:sp>
    </p:spTree>
    <p:extLst>
      <p:ext uri="{BB962C8B-B14F-4D97-AF65-F5344CB8AC3E}">
        <p14:creationId xmlns:p14="http://schemas.microsoft.com/office/powerpoint/2010/main" val="2059456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ADCB0B-106A-B382-64A1-2B0938E9BCE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FBA005E-2F54-8F71-3580-2271ED4B6A2C}"/>
              </a:ext>
            </a:extLst>
          </p:cNvPr>
          <p:cNvSpPr>
            <a:spLocks noGrp="1"/>
          </p:cNvSpPr>
          <p:nvPr>
            <p:ph idx="1"/>
          </p:nvPr>
        </p:nvSpPr>
        <p:spPr/>
        <p:txBody>
          <a:bodyPr/>
          <a:lstStyle/>
          <a:p>
            <a:r>
              <a:rPr lang="tr-TR" sz="2800" b="0" i="0" dirty="0">
                <a:solidFill>
                  <a:srgbClr val="1F1F1F"/>
                </a:solidFill>
                <a:effectLst/>
                <a:latin typeface="Calibri" panose="020F0502020204030204" pitchFamily="34" charset="0"/>
              </a:rPr>
              <a:t>Bilişsel çıraklık teorisi, öğrenmenin yapı taşları olarak hizmet eden dört boyutla karakterize edilir. Bunlar;</a:t>
            </a:r>
          </a:p>
          <a:p>
            <a:pPr marL="514350" indent="-514350">
              <a:buFont typeface="+mj-lt"/>
              <a:buAutoNum type="arabicPeriod"/>
            </a:pPr>
            <a:r>
              <a:rPr lang="tr-TR" b="1" dirty="0">
                <a:solidFill>
                  <a:srgbClr val="1F1F1F"/>
                </a:solidFill>
                <a:latin typeface="Calibri" panose="020F0502020204030204" pitchFamily="34" charset="0"/>
              </a:rPr>
              <a:t>İÇERİK</a:t>
            </a:r>
          </a:p>
          <a:p>
            <a:pPr marL="514350" indent="-514350">
              <a:buFont typeface="+mj-lt"/>
              <a:buAutoNum type="arabicPeriod"/>
            </a:pPr>
            <a:r>
              <a:rPr lang="tr-TR" b="1" dirty="0">
                <a:solidFill>
                  <a:srgbClr val="1F1F1F"/>
                </a:solidFill>
                <a:latin typeface="Calibri" panose="020F0502020204030204" pitchFamily="34" charset="0"/>
              </a:rPr>
              <a:t>YÖNTEM</a:t>
            </a:r>
          </a:p>
          <a:p>
            <a:pPr marL="514350" indent="-514350">
              <a:buFont typeface="+mj-lt"/>
              <a:buAutoNum type="arabicPeriod"/>
            </a:pPr>
            <a:r>
              <a:rPr lang="tr-TR" b="1" dirty="0">
                <a:solidFill>
                  <a:srgbClr val="1F1F1F"/>
                </a:solidFill>
                <a:latin typeface="Calibri" panose="020F0502020204030204" pitchFamily="34" charset="0"/>
              </a:rPr>
              <a:t>SIRALAMA</a:t>
            </a:r>
          </a:p>
          <a:p>
            <a:pPr marL="514350" indent="-514350">
              <a:buFont typeface="+mj-lt"/>
              <a:buAutoNum type="arabicPeriod"/>
            </a:pPr>
            <a:r>
              <a:rPr lang="tr-TR" b="1" dirty="0">
                <a:solidFill>
                  <a:srgbClr val="1F1F1F"/>
                </a:solidFill>
                <a:latin typeface="Calibri" panose="020F0502020204030204" pitchFamily="34" charset="0"/>
              </a:rPr>
              <a:t>SOSYOLOJİ</a:t>
            </a:r>
          </a:p>
        </p:txBody>
      </p:sp>
    </p:spTree>
    <p:extLst>
      <p:ext uri="{BB962C8B-B14F-4D97-AF65-F5344CB8AC3E}">
        <p14:creationId xmlns:p14="http://schemas.microsoft.com/office/powerpoint/2010/main" val="1842774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FB8FBA-6BA3-2D63-B5A0-58EFD91BF48F}"/>
              </a:ext>
            </a:extLst>
          </p:cNvPr>
          <p:cNvSpPr>
            <a:spLocks noGrp="1"/>
          </p:cNvSpPr>
          <p:nvPr>
            <p:ph type="title"/>
          </p:nvPr>
        </p:nvSpPr>
        <p:spPr/>
        <p:txBody>
          <a:bodyPr>
            <a:noAutofit/>
          </a:bodyPr>
          <a:lstStyle/>
          <a:p>
            <a:r>
              <a:rPr lang="tr-TR" sz="1600" dirty="0">
                <a:solidFill>
                  <a:srgbClr val="1F1F1F"/>
                </a:solidFill>
                <a:effectLst/>
                <a:latin typeface="Helvetica" pitchFamily="2" charset="0"/>
              </a:rPr>
              <a:t/>
            </a:r>
            <a:br>
              <a:rPr lang="tr-TR" sz="1600" dirty="0">
                <a:solidFill>
                  <a:srgbClr val="1F1F1F"/>
                </a:solidFill>
                <a:effectLst/>
                <a:latin typeface="Helvetica" pitchFamily="2" charset="0"/>
              </a:rPr>
            </a:br>
            <a:endParaRPr lang="tr-TR" sz="1600" dirty="0"/>
          </a:p>
        </p:txBody>
      </p:sp>
      <p:sp>
        <p:nvSpPr>
          <p:cNvPr id="3" name="İçerik Yer Tutucusu 2">
            <a:extLst>
              <a:ext uri="{FF2B5EF4-FFF2-40B4-BE49-F238E27FC236}">
                <a16:creationId xmlns:a16="http://schemas.microsoft.com/office/drawing/2014/main" id="{B5DEFF04-CD4F-2189-69E3-FCC3233A78C1}"/>
              </a:ext>
            </a:extLst>
          </p:cNvPr>
          <p:cNvSpPr>
            <a:spLocks noGrp="1"/>
          </p:cNvSpPr>
          <p:nvPr>
            <p:ph idx="1"/>
          </p:nvPr>
        </p:nvSpPr>
        <p:spPr>
          <a:xfrm>
            <a:off x="838200" y="365126"/>
            <a:ext cx="10515600" cy="6127750"/>
          </a:xfrm>
        </p:spPr>
        <p:txBody>
          <a:bodyPr>
            <a:normAutofit lnSpcReduction="10000"/>
          </a:bodyPr>
          <a:lstStyle/>
          <a:p>
            <a:endParaRPr lang="tr-TR" b="1" dirty="0">
              <a:solidFill>
                <a:srgbClr val="1F1F1F"/>
              </a:solidFill>
              <a:latin typeface="Helvetica" pitchFamily="2" charset="0"/>
            </a:endParaRPr>
          </a:p>
          <a:p>
            <a:r>
              <a:rPr lang="tr-TR" b="1" i="0" dirty="0">
                <a:solidFill>
                  <a:srgbClr val="C00000"/>
                </a:solidFill>
                <a:effectLst/>
                <a:latin typeface="Calibri" panose="020F0502020204030204" pitchFamily="34" charset="0"/>
              </a:rPr>
              <a:t>İçerik boyutu,</a:t>
            </a:r>
            <a:r>
              <a:rPr lang="tr-TR" b="0" i="0" dirty="0">
                <a:solidFill>
                  <a:srgbClr val="1F1F1F"/>
                </a:solidFill>
                <a:effectLst/>
                <a:latin typeface="Calibri" panose="020F0502020204030204" pitchFamily="34" charset="0"/>
              </a:rPr>
              <a:t> resmi bir dersten </a:t>
            </a:r>
            <a:r>
              <a:rPr lang="tr-TR" b="1" i="0" dirty="0">
                <a:solidFill>
                  <a:srgbClr val="1F1F1F"/>
                </a:solidFill>
                <a:effectLst/>
                <a:latin typeface="Calibri" panose="020F0502020204030204" pitchFamily="34" charset="0"/>
              </a:rPr>
              <a:t>veri ve gerçekleri toplama</a:t>
            </a:r>
            <a:r>
              <a:rPr lang="tr-TR" b="0" i="0" dirty="0">
                <a:solidFill>
                  <a:srgbClr val="1F1F1F"/>
                </a:solidFill>
                <a:effectLst/>
                <a:latin typeface="Calibri" panose="020F0502020204030204" pitchFamily="34" charset="0"/>
              </a:rPr>
              <a:t>ya odaklanır. Öğrenciler, çalışma alanlarında uzman olmak için gerekli olan sert ve yumuşak becerilerle tanıştırılır. </a:t>
            </a:r>
            <a:endParaRPr lang="tr-TR" dirty="0">
              <a:solidFill>
                <a:srgbClr val="1F1F1F"/>
              </a:solidFill>
              <a:effectLst/>
              <a:latin typeface="Calibri" panose="020F0502020204030204" pitchFamily="34" charset="0"/>
            </a:endParaRPr>
          </a:p>
          <a:p>
            <a:r>
              <a:rPr lang="tr-TR" b="1" i="0" dirty="0">
                <a:solidFill>
                  <a:srgbClr val="C00000"/>
                </a:solidFill>
                <a:effectLst/>
                <a:latin typeface="Calibri" panose="020F0502020204030204" pitchFamily="34" charset="0"/>
              </a:rPr>
              <a:t>Yöntem boyutu</a:t>
            </a:r>
            <a:r>
              <a:rPr lang="tr-TR" b="0" i="0" dirty="0">
                <a:solidFill>
                  <a:srgbClr val="C00000"/>
                </a:solidFill>
                <a:effectLst/>
                <a:latin typeface="Calibri" panose="020F0502020204030204" pitchFamily="34" charset="0"/>
              </a:rPr>
              <a:t>,</a:t>
            </a:r>
            <a:r>
              <a:rPr lang="tr-TR" b="0" i="0" dirty="0">
                <a:solidFill>
                  <a:srgbClr val="1F1F1F"/>
                </a:solidFill>
                <a:effectLst/>
                <a:latin typeface="Calibri" panose="020F0502020204030204" pitchFamily="34" charset="0"/>
              </a:rPr>
              <a:t> öğrencilerin gözlemlediği aktiviteyi veya beceriyi modelleyen bir eğitmenle başlar. Bu boyut, eğitmene yüksek sesle düşünme ve uzmanlıklarını ve tümdengelimli akıl yürütmelerini öğrencilerle paylaşma fırsatı vermektedir. Öğrenciler daha sonra eğitmen girdisiyle davranışı uygularlar. Öğrenciler etkinlikleri hakkında düşünmeye ve kendilerini akranlarıyla karşılaştırmaya teşvik edilir. </a:t>
            </a:r>
          </a:p>
          <a:p>
            <a:r>
              <a:rPr lang="tr-TR" b="1" i="0" dirty="0">
                <a:solidFill>
                  <a:srgbClr val="C00000"/>
                </a:solidFill>
                <a:effectLst/>
                <a:latin typeface="Calibri" panose="020F0502020204030204" pitchFamily="34" charset="0"/>
              </a:rPr>
              <a:t>Sıralama boyutu</a:t>
            </a:r>
            <a:r>
              <a:rPr lang="tr-TR" b="0" i="0" dirty="0">
                <a:solidFill>
                  <a:srgbClr val="C00000"/>
                </a:solidFill>
                <a:effectLst/>
                <a:latin typeface="Calibri" panose="020F0502020204030204" pitchFamily="34" charset="0"/>
              </a:rPr>
              <a:t>,</a:t>
            </a:r>
            <a:r>
              <a:rPr lang="tr-TR" b="0" i="0" dirty="0">
                <a:solidFill>
                  <a:srgbClr val="1F1F1F"/>
                </a:solidFill>
                <a:effectLst/>
                <a:latin typeface="Calibri" panose="020F0502020204030204" pitchFamily="34" charset="0"/>
              </a:rPr>
              <a:t> öğrencilerin yetkinliğe ulaşmak için öğrenme etkinlikleriyle karşılaştıkları yapıya odaklanır. Öğrencilerin konu ile daha sık karşılaştıkça vaka zorluğunun artması beklenmektedir.</a:t>
            </a:r>
            <a:endParaRPr lang="tr-TR" dirty="0">
              <a:solidFill>
                <a:srgbClr val="1F1F1F"/>
              </a:solidFill>
              <a:effectLst/>
              <a:latin typeface="Calibri" panose="020F0502020204030204" pitchFamily="34" charset="0"/>
            </a:endParaRPr>
          </a:p>
          <a:p>
            <a:r>
              <a:rPr lang="tr-TR" b="0" i="0" dirty="0">
                <a:solidFill>
                  <a:srgbClr val="C00000"/>
                </a:solidFill>
                <a:effectLst/>
                <a:latin typeface="Calibri" panose="020F0502020204030204" pitchFamily="34" charset="0"/>
              </a:rPr>
              <a:t> </a:t>
            </a:r>
            <a:r>
              <a:rPr lang="tr-TR" b="1" i="0" dirty="0">
                <a:solidFill>
                  <a:srgbClr val="C00000"/>
                </a:solidFill>
                <a:effectLst/>
                <a:latin typeface="Calibri" panose="020F0502020204030204" pitchFamily="34" charset="0"/>
              </a:rPr>
              <a:t>Sosyoloji boyutu</a:t>
            </a:r>
            <a:r>
              <a:rPr lang="tr-TR" b="0" i="0" dirty="0">
                <a:solidFill>
                  <a:srgbClr val="C00000"/>
                </a:solidFill>
                <a:effectLst/>
                <a:latin typeface="Calibri" panose="020F0502020204030204" pitchFamily="34" charset="0"/>
              </a:rPr>
              <a:t>, </a:t>
            </a:r>
            <a:r>
              <a:rPr lang="tr-TR" b="0" i="0" dirty="0">
                <a:solidFill>
                  <a:srgbClr val="1F1F1F"/>
                </a:solidFill>
                <a:effectLst/>
                <a:latin typeface="Calibri" panose="020F0502020204030204" pitchFamily="34" charset="0"/>
              </a:rPr>
              <a:t>öğrencilerin diğer öğrencilerle işbirliği yapabilecekleri gerçekçi görevleri tanımlar.</a:t>
            </a:r>
            <a:endParaRPr lang="tr-TR" dirty="0">
              <a:solidFill>
                <a:srgbClr val="1F1F1F"/>
              </a:solidFill>
              <a:effectLst/>
              <a:latin typeface="Calibri" panose="020F0502020204030204" pitchFamily="34" charset="0"/>
            </a:endParaRPr>
          </a:p>
          <a:p>
            <a:endParaRPr lang="tr-TR" dirty="0">
              <a:solidFill>
                <a:srgbClr val="1F1F1F"/>
              </a:solidFill>
              <a:effectLst/>
              <a:latin typeface="Calibri" panose="020F0502020204030204" pitchFamily="34" charset="0"/>
            </a:endParaRPr>
          </a:p>
          <a:p>
            <a:endParaRPr lang="tr-TR" dirty="0">
              <a:solidFill>
                <a:srgbClr val="1F1F1F"/>
              </a:solidFill>
              <a:effectLst/>
              <a:latin typeface="Helvetica" pitchFamily="2" charset="0"/>
            </a:endParaRPr>
          </a:p>
          <a:p>
            <a:endParaRPr lang="tr-TR" dirty="0">
              <a:solidFill>
                <a:srgbClr val="1F1F1F"/>
              </a:solidFill>
              <a:effectLst/>
              <a:latin typeface="Helvetica" pitchFamily="2" charset="0"/>
            </a:endParaRPr>
          </a:p>
          <a:p>
            <a:endParaRPr lang="tr-TR" dirty="0">
              <a:solidFill>
                <a:srgbClr val="1F1F1F"/>
              </a:solidFill>
              <a:effectLst/>
              <a:latin typeface="Helvetica" pitchFamily="2" charset="0"/>
            </a:endParaRPr>
          </a:p>
          <a:p>
            <a:endParaRPr lang="tr-TR" dirty="0"/>
          </a:p>
        </p:txBody>
      </p:sp>
    </p:spTree>
    <p:extLst>
      <p:ext uri="{BB962C8B-B14F-4D97-AF65-F5344CB8AC3E}">
        <p14:creationId xmlns:p14="http://schemas.microsoft.com/office/powerpoint/2010/main" val="1529519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EBED4D4-3FE4-E7CF-F884-2E85D5772CB6}"/>
              </a:ext>
            </a:extLst>
          </p:cNvPr>
          <p:cNvSpPr>
            <a:spLocks noGrp="1"/>
          </p:cNvSpPr>
          <p:nvPr>
            <p:ph idx="1"/>
          </p:nvPr>
        </p:nvSpPr>
        <p:spPr/>
        <p:txBody>
          <a:bodyPr>
            <a:normAutofit/>
          </a:bodyPr>
          <a:lstStyle/>
          <a:p>
            <a:r>
              <a:rPr lang="tr-TR" b="0" i="0" dirty="0">
                <a:solidFill>
                  <a:srgbClr val="1F1F1F"/>
                </a:solidFill>
                <a:effectLst/>
                <a:latin typeface="Helvetica" pitchFamily="2" charset="0"/>
              </a:rPr>
              <a:t>Daha sonra </a:t>
            </a:r>
            <a:r>
              <a:rPr lang="tr-TR" b="1" i="0" dirty="0">
                <a:solidFill>
                  <a:srgbClr val="1F1F1F"/>
                </a:solidFill>
                <a:effectLst/>
                <a:latin typeface="Helvetica" pitchFamily="2" charset="0"/>
              </a:rPr>
              <a:t>uygulama, tartışma ve yansıtıcı düşünce süreçlerini teşvik etmek için</a:t>
            </a:r>
            <a:r>
              <a:rPr lang="tr-TR" b="0" i="0" dirty="0">
                <a:solidFill>
                  <a:srgbClr val="1F1F1F"/>
                </a:solidFill>
                <a:effectLst/>
                <a:latin typeface="Helvetica" pitchFamily="2" charset="0"/>
              </a:rPr>
              <a:t> her boyutta alt boyutlar kullanılır. Bu alt boyutlar; </a:t>
            </a:r>
          </a:p>
          <a:p>
            <a:pPr marL="514350" indent="-514350">
              <a:buFont typeface="+mj-lt"/>
              <a:buAutoNum type="arabicPeriod"/>
            </a:pPr>
            <a:r>
              <a:rPr lang="tr-TR" b="1" dirty="0">
                <a:solidFill>
                  <a:srgbClr val="1F1F1F"/>
                </a:solidFill>
                <a:latin typeface="Helvetica" pitchFamily="2" charset="0"/>
              </a:rPr>
              <a:t>İSKELE</a:t>
            </a:r>
          </a:p>
          <a:p>
            <a:pPr marL="514350" indent="-514350">
              <a:buFont typeface="+mj-lt"/>
              <a:buAutoNum type="arabicPeriod"/>
            </a:pPr>
            <a:r>
              <a:rPr lang="tr-TR" b="1" dirty="0">
                <a:solidFill>
                  <a:srgbClr val="1F1F1F"/>
                </a:solidFill>
                <a:effectLst/>
                <a:latin typeface="Helvetica" pitchFamily="2" charset="0"/>
              </a:rPr>
              <a:t>ARTİKÜLASYON</a:t>
            </a:r>
          </a:p>
          <a:p>
            <a:pPr marL="514350" indent="-514350">
              <a:buFont typeface="+mj-lt"/>
              <a:buAutoNum type="arabicPeriod"/>
            </a:pPr>
            <a:r>
              <a:rPr lang="tr-TR" b="1" dirty="0">
                <a:solidFill>
                  <a:srgbClr val="1F1F1F"/>
                </a:solidFill>
                <a:latin typeface="Helvetica" pitchFamily="2" charset="0"/>
              </a:rPr>
              <a:t>KOÇLUK</a:t>
            </a:r>
          </a:p>
          <a:p>
            <a:pPr marL="514350" indent="-514350">
              <a:buFont typeface="+mj-lt"/>
              <a:buAutoNum type="arabicPeriod"/>
            </a:pPr>
            <a:r>
              <a:rPr lang="tr-TR" b="1" dirty="0">
                <a:solidFill>
                  <a:srgbClr val="1F1F1F"/>
                </a:solidFill>
                <a:effectLst/>
                <a:latin typeface="Helvetica" pitchFamily="2" charset="0"/>
              </a:rPr>
              <a:t>MODELLEME</a:t>
            </a:r>
          </a:p>
          <a:p>
            <a:pPr marL="514350" indent="-514350">
              <a:buFont typeface="+mj-lt"/>
              <a:buAutoNum type="arabicPeriod"/>
            </a:pPr>
            <a:r>
              <a:rPr lang="tr-TR" b="1" dirty="0">
                <a:solidFill>
                  <a:srgbClr val="1F1F1F"/>
                </a:solidFill>
                <a:latin typeface="Helvetica" pitchFamily="2" charset="0"/>
              </a:rPr>
              <a:t>YANSIMA</a:t>
            </a:r>
          </a:p>
          <a:p>
            <a:pPr marL="514350" indent="-514350">
              <a:buFont typeface="+mj-lt"/>
              <a:buAutoNum type="arabicPeriod"/>
            </a:pPr>
            <a:r>
              <a:rPr lang="tr-TR" b="1" dirty="0">
                <a:solidFill>
                  <a:srgbClr val="1F1F1F"/>
                </a:solidFill>
                <a:effectLst/>
                <a:latin typeface="Helvetica" pitchFamily="2" charset="0"/>
              </a:rPr>
              <a:t>KEŞİF </a:t>
            </a:r>
          </a:p>
          <a:p>
            <a:endParaRPr lang="tr-TR" dirty="0">
              <a:solidFill>
                <a:srgbClr val="1F1F1F"/>
              </a:solidFill>
              <a:effectLst/>
              <a:latin typeface="Helvetica" pitchFamily="2" charset="0"/>
            </a:endParaRPr>
          </a:p>
          <a:p>
            <a:endParaRPr lang="tr-TR" dirty="0"/>
          </a:p>
        </p:txBody>
      </p:sp>
    </p:spTree>
    <p:extLst>
      <p:ext uri="{BB962C8B-B14F-4D97-AF65-F5344CB8AC3E}">
        <p14:creationId xmlns:p14="http://schemas.microsoft.com/office/powerpoint/2010/main" val="2373305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747886-914B-3E78-7F3B-10A199ECEAA9}"/>
              </a:ext>
            </a:extLst>
          </p:cNvPr>
          <p:cNvSpPr>
            <a:spLocks noGrp="1"/>
          </p:cNvSpPr>
          <p:nvPr>
            <p:ph idx="1"/>
          </p:nvPr>
        </p:nvSpPr>
        <p:spPr>
          <a:xfrm>
            <a:off x="838200" y="756151"/>
            <a:ext cx="10515600" cy="5242928"/>
          </a:xfrm>
        </p:spPr>
        <p:txBody>
          <a:bodyPr>
            <a:normAutofit lnSpcReduction="10000"/>
          </a:bodyPr>
          <a:lstStyle/>
          <a:p>
            <a:r>
              <a:rPr lang="tr-TR" b="0" i="0" dirty="0">
                <a:solidFill>
                  <a:srgbClr val="C00000"/>
                </a:solidFill>
                <a:effectLst/>
                <a:latin typeface="Calibri" panose="020F0502020204030204" pitchFamily="34" charset="0"/>
              </a:rPr>
              <a:t> İskele,</a:t>
            </a:r>
            <a:r>
              <a:rPr lang="tr-TR" b="0" i="0" dirty="0">
                <a:solidFill>
                  <a:srgbClr val="1F1F1F"/>
                </a:solidFill>
                <a:effectLst/>
                <a:latin typeface="Calibri" panose="020F0502020204030204" pitchFamily="34" charset="0"/>
              </a:rPr>
              <a:t> öğrenciler bir görevle meşgulken fakülte destek sağladığında gerçekleşir</a:t>
            </a:r>
            <a:endParaRPr lang="tr-TR" dirty="0">
              <a:solidFill>
                <a:srgbClr val="1F1F1F"/>
              </a:solidFill>
              <a:effectLst/>
              <a:latin typeface="Calibri" panose="020F0502020204030204" pitchFamily="34" charset="0"/>
            </a:endParaRPr>
          </a:p>
          <a:p>
            <a:r>
              <a:rPr lang="tr-TR" b="0" i="0" dirty="0" err="1">
                <a:solidFill>
                  <a:srgbClr val="C00000"/>
                </a:solidFill>
                <a:effectLst/>
                <a:latin typeface="Calibri" panose="020F0502020204030204" pitchFamily="34" charset="0"/>
              </a:rPr>
              <a:t>Artikülasyon</a:t>
            </a:r>
            <a:r>
              <a:rPr lang="tr-TR" b="0" i="0" dirty="0">
                <a:solidFill>
                  <a:srgbClr val="C00000"/>
                </a:solidFill>
                <a:effectLst/>
                <a:latin typeface="Calibri" panose="020F0502020204030204" pitchFamily="34" charset="0"/>
              </a:rPr>
              <a:t>,</a:t>
            </a:r>
            <a:r>
              <a:rPr lang="tr-TR" b="0" i="0" dirty="0">
                <a:solidFill>
                  <a:srgbClr val="1F1F1F"/>
                </a:solidFill>
                <a:effectLst/>
                <a:latin typeface="Calibri" panose="020F0502020204030204" pitchFamily="34" charset="0"/>
              </a:rPr>
              <a:t> fakültenin öğrencileri problem çözme süreçlerini sözlü olarak ifade etmeye teşvik etmesini içerir.</a:t>
            </a:r>
          </a:p>
          <a:p>
            <a:r>
              <a:rPr lang="tr-TR" b="0" i="0" dirty="0">
                <a:solidFill>
                  <a:srgbClr val="C00000"/>
                </a:solidFill>
                <a:effectLst/>
                <a:latin typeface="Calibri" panose="020F0502020204030204" pitchFamily="34" charset="0"/>
              </a:rPr>
              <a:t>Koçluk,</a:t>
            </a:r>
            <a:r>
              <a:rPr lang="tr-TR" b="0" i="0" dirty="0">
                <a:solidFill>
                  <a:srgbClr val="1F1F1F"/>
                </a:solidFill>
                <a:effectLst/>
                <a:latin typeface="Calibri" panose="020F0502020204030204" pitchFamily="34" charset="0"/>
              </a:rPr>
              <a:t> fakülte öğrencilerin bir görevi tamamlamasını izlediğinde ve kolaylaştırdığında gerçekleşir.</a:t>
            </a:r>
            <a:endParaRPr lang="tr-TR" dirty="0">
              <a:solidFill>
                <a:srgbClr val="1F1F1F"/>
              </a:solidFill>
              <a:effectLst/>
              <a:latin typeface="Calibri" panose="020F0502020204030204" pitchFamily="34" charset="0"/>
            </a:endParaRPr>
          </a:p>
          <a:p>
            <a:r>
              <a:rPr lang="tr-TR" b="0" i="0" dirty="0">
                <a:solidFill>
                  <a:srgbClr val="C00000"/>
                </a:solidFill>
                <a:effectLst/>
                <a:latin typeface="Calibri" panose="020F0502020204030204" pitchFamily="34" charset="0"/>
              </a:rPr>
              <a:t>Modelleme</a:t>
            </a:r>
            <a:r>
              <a:rPr lang="tr-TR" b="0" i="0" dirty="0">
                <a:solidFill>
                  <a:srgbClr val="1F1F1F"/>
                </a:solidFill>
                <a:effectLst/>
                <a:latin typeface="Calibri" panose="020F0502020204030204" pitchFamily="34" charset="0"/>
              </a:rPr>
              <a:t> sırasında fakülte, öğrencilerin gözlemlemesi için bir görev yürütür.</a:t>
            </a:r>
          </a:p>
          <a:p>
            <a:r>
              <a:rPr lang="tr-TR" b="0" i="0" dirty="0">
                <a:solidFill>
                  <a:srgbClr val="C00000"/>
                </a:solidFill>
                <a:effectLst/>
                <a:latin typeface="Calibri" panose="020F0502020204030204" pitchFamily="34" charset="0"/>
              </a:rPr>
              <a:t>Yansıma</a:t>
            </a:r>
            <a:r>
              <a:rPr lang="tr-TR" b="0" i="0" dirty="0">
                <a:solidFill>
                  <a:srgbClr val="1F1F1F"/>
                </a:solidFill>
                <a:effectLst/>
                <a:latin typeface="Calibri" panose="020F0502020204030204" pitchFamily="34" charset="0"/>
              </a:rPr>
              <a:t> sırasında fakülte, öğrencilerin diğer öğrenciler ve öğretim üyeleriyle yanıtlarını ölçmelerine izin verir.</a:t>
            </a:r>
          </a:p>
          <a:p>
            <a:r>
              <a:rPr lang="tr-TR" b="0" i="0" dirty="0">
                <a:solidFill>
                  <a:srgbClr val="C00000"/>
                </a:solidFill>
                <a:effectLst/>
                <a:latin typeface="Calibri" panose="020F0502020204030204" pitchFamily="34" charset="0"/>
              </a:rPr>
              <a:t>Keşif,</a:t>
            </a:r>
            <a:r>
              <a:rPr lang="tr-TR" b="0" i="0" dirty="0">
                <a:solidFill>
                  <a:srgbClr val="1F1F1F"/>
                </a:solidFill>
                <a:effectLst/>
                <a:latin typeface="Calibri" panose="020F0502020204030204" pitchFamily="34" charset="0"/>
              </a:rPr>
              <a:t> fakülte öğrencileri kendi engellerini tanıtmaya ve netleştirmeye davet ettiğinde gerçekleşir.</a:t>
            </a:r>
            <a:endParaRPr lang="tr-TR" dirty="0">
              <a:solidFill>
                <a:srgbClr val="1F1F1F"/>
              </a:solidFill>
              <a:effectLst/>
              <a:latin typeface="Calibri" panose="020F0502020204030204" pitchFamily="34" charset="0"/>
            </a:endParaRPr>
          </a:p>
          <a:p>
            <a:endParaRPr lang="tr-TR" dirty="0">
              <a:solidFill>
                <a:srgbClr val="1F1F1F"/>
              </a:solidFill>
              <a:effectLst/>
              <a:latin typeface="Helvetica" pitchFamily="2" charset="0"/>
            </a:endParaRPr>
          </a:p>
          <a:p>
            <a:endParaRPr lang="tr-TR" dirty="0">
              <a:solidFill>
                <a:srgbClr val="1F1F1F"/>
              </a:solidFill>
              <a:effectLst/>
              <a:latin typeface="Helvetica" pitchFamily="2" charset="0"/>
            </a:endParaRPr>
          </a:p>
          <a:p>
            <a:endParaRPr lang="tr-TR" dirty="0">
              <a:solidFill>
                <a:srgbClr val="1F1F1F"/>
              </a:solidFill>
              <a:effectLst/>
              <a:latin typeface="Helvetica" pitchFamily="2" charset="0"/>
            </a:endParaRPr>
          </a:p>
          <a:p>
            <a:endParaRPr lang="tr-TR" dirty="0"/>
          </a:p>
        </p:txBody>
      </p:sp>
    </p:spTree>
    <p:extLst>
      <p:ext uri="{BB962C8B-B14F-4D97-AF65-F5344CB8AC3E}">
        <p14:creationId xmlns:p14="http://schemas.microsoft.com/office/powerpoint/2010/main" val="3535245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6EDE1A-2D73-2233-E1C2-131348E3D6CB}"/>
              </a:ext>
            </a:extLst>
          </p:cNvPr>
          <p:cNvSpPr>
            <a:spLocks noGrp="1"/>
          </p:cNvSpPr>
          <p:nvPr>
            <p:ph type="title"/>
          </p:nvPr>
        </p:nvSpPr>
        <p:spPr/>
        <p:txBody>
          <a:bodyPr/>
          <a:lstStyle/>
          <a:p>
            <a:r>
              <a:rPr lang="tr-TR" b="0" i="0" dirty="0">
                <a:solidFill>
                  <a:srgbClr val="1F1F1F"/>
                </a:solidFill>
                <a:effectLst/>
                <a:latin typeface="Helvetica" pitchFamily="2" charset="0"/>
              </a:rPr>
              <a:t>Eğitim etkinliği ve ortamı</a:t>
            </a:r>
            <a:r>
              <a:rPr lang="tr-TR" dirty="0">
                <a:solidFill>
                  <a:srgbClr val="1F1F1F"/>
                </a:solidFill>
                <a:effectLst/>
                <a:latin typeface="Helvetica" pitchFamily="2" charset="0"/>
              </a:rPr>
              <a:t/>
            </a:r>
            <a:br>
              <a:rPr lang="tr-TR" dirty="0">
                <a:solidFill>
                  <a:srgbClr val="1F1F1F"/>
                </a:solidFill>
                <a:effectLst/>
                <a:latin typeface="Helvetica" pitchFamily="2" charset="0"/>
              </a:rPr>
            </a:br>
            <a:endParaRPr lang="tr-TR" dirty="0"/>
          </a:p>
        </p:txBody>
      </p:sp>
      <p:sp>
        <p:nvSpPr>
          <p:cNvPr id="3" name="İçerik Yer Tutucusu 2">
            <a:extLst>
              <a:ext uri="{FF2B5EF4-FFF2-40B4-BE49-F238E27FC236}">
                <a16:creationId xmlns:a16="http://schemas.microsoft.com/office/drawing/2014/main" id="{03AF10DA-6242-0F3C-6B08-E34565EA4B61}"/>
              </a:ext>
            </a:extLst>
          </p:cNvPr>
          <p:cNvSpPr>
            <a:spLocks noGrp="1"/>
          </p:cNvSpPr>
          <p:nvPr>
            <p:ph idx="1"/>
          </p:nvPr>
        </p:nvSpPr>
        <p:spPr>
          <a:xfrm>
            <a:off x="838200" y="1255233"/>
            <a:ext cx="10515600" cy="4921730"/>
          </a:xfrm>
        </p:spPr>
        <p:txBody>
          <a:bodyPr>
            <a:normAutofit fontScale="62500" lnSpcReduction="20000"/>
          </a:bodyPr>
          <a:lstStyle/>
          <a:p>
            <a:r>
              <a:rPr lang="tr-TR" sz="3700" b="1" i="0" dirty="0">
                <a:solidFill>
                  <a:srgbClr val="1F1F1F"/>
                </a:solidFill>
                <a:effectLst/>
                <a:latin typeface="Calibri" panose="020F0502020204030204" pitchFamily="34" charset="0"/>
              </a:rPr>
              <a:t>2021 sonbaharında birinci sınıf eczacılık doktoru becerileri kursuna bir etik modülü dahil edildi. Bu modül bilişsel çıraklığın dört boyutunu takip ederek geliştirilmiştir. </a:t>
            </a:r>
            <a:r>
              <a:rPr lang="tr-TR" sz="3700" b="0" i="0" dirty="0">
                <a:solidFill>
                  <a:srgbClr val="1F1F1F"/>
                </a:solidFill>
                <a:effectLst/>
                <a:latin typeface="Calibri" panose="020F0502020204030204" pitchFamily="34" charset="0"/>
              </a:rPr>
              <a:t>Ders materyalleri ve etik tartışma konuları ders koordinatörleri tarafından oluşturuldu ve eczacılık alanını çevreleyen gerçek zamanlı etik sorunları yansıttı. Öğrencilerin argümanlarını desteklemek için birincil literatürü, Amerikan Eczacılar Birliği Etik Kurallarını ve diğer etik terimleri kullanmaları gerekiyordu. Modül ve tartışma sonrası tartışmalar boyunca bilişsel çıraklık teorisi kullanılmıştır.</a:t>
            </a:r>
          </a:p>
          <a:p>
            <a:r>
              <a:rPr lang="tr-TR" sz="3700" b="0" i="0" dirty="0">
                <a:solidFill>
                  <a:srgbClr val="1F1F1F"/>
                </a:solidFill>
                <a:effectLst/>
                <a:latin typeface="Calibri" panose="020F0502020204030204" pitchFamily="34" charset="0"/>
              </a:rPr>
              <a:t>Farmasötik Beceriler I kursu, öğrencileri ilk yılı takip eden yaz aylarında topluma tanıtıcı eczacılık uygulama deneyimine hazırlamak için oluşturulan uygulama tabanlı bir sınıftı. </a:t>
            </a:r>
          </a:p>
          <a:p>
            <a:r>
              <a:rPr lang="tr-TR" sz="3700" b="0" i="1" dirty="0">
                <a:solidFill>
                  <a:srgbClr val="1F1F1F"/>
                </a:solidFill>
                <a:effectLst/>
                <a:latin typeface="Calibri" panose="020F0502020204030204" pitchFamily="34" charset="0"/>
              </a:rPr>
              <a:t>**Bu ders, öğrencileri Eczacıların Hasta Bakım Sürecine dahil etmek için toplum temelli eczacılık ilkelerini vakalar, simülasyon ve meslekler arası eğitim</a:t>
            </a:r>
            <a:r>
              <a:rPr lang="tr-TR" sz="3700" b="0" i="1" u="sng" dirty="0">
                <a:solidFill>
                  <a:srgbClr val="1F1F1F"/>
                </a:solidFill>
                <a:effectLst/>
                <a:latin typeface="Calibri" panose="020F0502020204030204" pitchFamily="34" charset="0"/>
                <a:hlinkClick r:id="rId2"/>
              </a:rPr>
              <a:t> </a:t>
            </a:r>
            <a:r>
              <a:rPr lang="tr-TR" sz="3700" b="0" i="1" dirty="0">
                <a:solidFill>
                  <a:srgbClr val="1F1F1F"/>
                </a:solidFill>
                <a:effectLst/>
                <a:latin typeface="Calibri" panose="020F0502020204030204" pitchFamily="34" charset="0"/>
              </a:rPr>
              <a:t>yoluyla bütünle bir araya geldi. Ders ayrıca öğrencilere hasta danışmanlığı, ilaç uygulama teknikleri, reçete doğrulama, fiziksel değerlendirme ve eczacılık hukuku ve etiği hakkında kapsamlı bir anlayış sağladı.</a:t>
            </a:r>
            <a:r>
              <a:rPr lang="tr-TR" sz="3700" b="0" i="0" dirty="0">
                <a:solidFill>
                  <a:srgbClr val="1F1F1F"/>
                </a:solidFill>
                <a:effectLst/>
                <a:latin typeface="Calibri" panose="020F0502020204030204" pitchFamily="34" charset="0"/>
              </a:rPr>
              <a:t> </a:t>
            </a:r>
          </a:p>
          <a:p>
            <a:r>
              <a:rPr lang="tr-TR" sz="3700" b="0" i="0" dirty="0">
                <a:solidFill>
                  <a:srgbClr val="1F1F1F"/>
                </a:solidFill>
                <a:effectLst/>
                <a:latin typeface="Calibri" panose="020F0502020204030204" pitchFamily="34" charset="0"/>
              </a:rPr>
              <a:t>Etik modülü, her ikisi de COP'ta tam zamanlı öğretim üyesi olan kurs koordinatörü ve ders koordinatörü tarafından oluşturulmuştur.</a:t>
            </a:r>
            <a:endParaRPr lang="tr-TR" sz="3700" dirty="0">
              <a:solidFill>
                <a:srgbClr val="1F1F1F"/>
              </a:solidFill>
              <a:effectLst/>
              <a:latin typeface="Calibri" panose="020F0502020204030204" pitchFamily="34" charset="0"/>
            </a:endParaRPr>
          </a:p>
          <a:p>
            <a:endParaRPr lang="tr-TR" dirty="0">
              <a:solidFill>
                <a:srgbClr val="1F1F1F"/>
              </a:solidFill>
              <a:effectLst/>
              <a:latin typeface="Helvetica" pitchFamily="2" charset="0"/>
            </a:endParaRPr>
          </a:p>
          <a:p>
            <a:endParaRPr lang="tr-TR" dirty="0">
              <a:solidFill>
                <a:srgbClr val="1F1F1F"/>
              </a:solidFill>
              <a:effectLst/>
              <a:latin typeface="Helvetica" pitchFamily="2" charset="0"/>
            </a:endParaRPr>
          </a:p>
          <a:p>
            <a:endParaRPr lang="tr-TR" dirty="0"/>
          </a:p>
        </p:txBody>
      </p:sp>
    </p:spTree>
    <p:extLst>
      <p:ext uri="{BB962C8B-B14F-4D97-AF65-F5344CB8AC3E}">
        <p14:creationId xmlns:p14="http://schemas.microsoft.com/office/powerpoint/2010/main" val="1976660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6E6ECE-9478-78C8-C069-BA3DDEF0DA36}"/>
              </a:ext>
            </a:extLst>
          </p:cNvPr>
          <p:cNvSpPr>
            <a:spLocks noGrp="1"/>
          </p:cNvSpPr>
          <p:nvPr>
            <p:ph type="title"/>
          </p:nvPr>
        </p:nvSpPr>
        <p:spPr/>
        <p:txBody>
          <a:bodyPr>
            <a:normAutofit fontScale="90000"/>
          </a:bodyPr>
          <a:lstStyle/>
          <a:p>
            <a:r>
              <a:rPr lang="tr-TR" b="0" i="0" dirty="0">
                <a:solidFill>
                  <a:srgbClr val="1F1F1F"/>
                </a:solidFill>
                <a:effectLst/>
                <a:latin typeface="Helvetica" pitchFamily="2" charset="0"/>
              </a:rPr>
              <a:t>Kurs geliştirme/sınıf ve öğrenme etkinlikleri</a:t>
            </a:r>
            <a:r>
              <a:rPr lang="tr-TR" dirty="0">
                <a:solidFill>
                  <a:srgbClr val="1F1F1F"/>
                </a:solidFill>
                <a:effectLst/>
                <a:latin typeface="Helvetica" pitchFamily="2" charset="0"/>
              </a:rPr>
              <a:t/>
            </a:r>
            <a:br>
              <a:rPr lang="tr-TR" dirty="0">
                <a:solidFill>
                  <a:srgbClr val="1F1F1F"/>
                </a:solidFill>
                <a:effectLst/>
                <a:latin typeface="Helvetica" pitchFamily="2" charset="0"/>
              </a:rPr>
            </a:br>
            <a:endParaRPr lang="tr-TR" dirty="0"/>
          </a:p>
        </p:txBody>
      </p:sp>
      <p:sp>
        <p:nvSpPr>
          <p:cNvPr id="3" name="İçerik Yer Tutucusu 2">
            <a:extLst>
              <a:ext uri="{FF2B5EF4-FFF2-40B4-BE49-F238E27FC236}">
                <a16:creationId xmlns:a16="http://schemas.microsoft.com/office/drawing/2014/main" id="{9C299EF6-EFA7-46D1-3F45-97B2EA22ABD4}"/>
              </a:ext>
            </a:extLst>
          </p:cNvPr>
          <p:cNvSpPr>
            <a:spLocks noGrp="1"/>
          </p:cNvSpPr>
          <p:nvPr>
            <p:ph idx="1"/>
          </p:nvPr>
        </p:nvSpPr>
        <p:spPr/>
        <p:txBody>
          <a:bodyPr>
            <a:normAutofit fontScale="85000" lnSpcReduction="20000"/>
          </a:bodyPr>
          <a:lstStyle/>
          <a:p>
            <a:r>
              <a:rPr lang="tr-TR" sz="3000" b="0" i="0" dirty="0">
                <a:solidFill>
                  <a:srgbClr val="1F1F1F"/>
                </a:solidFill>
                <a:effectLst/>
                <a:latin typeface="Calibri" panose="020F0502020204030204" pitchFamily="34" charset="0"/>
              </a:rPr>
              <a:t>Birinci sınıf eczacılık öğrencileri, PharmD müfredatının ilk haftasında Eczalığa Giriş dersi kapsamında canlı bir dersle</a:t>
            </a:r>
            <a:r>
              <a:rPr lang="tr-TR" sz="3000" b="1" i="0" dirty="0">
                <a:solidFill>
                  <a:srgbClr val="1F1F1F"/>
                </a:solidFill>
                <a:effectLst/>
                <a:latin typeface="Calibri" panose="020F0502020204030204" pitchFamily="34" charset="0"/>
              </a:rPr>
              <a:t> sağlık etiği </a:t>
            </a:r>
            <a:r>
              <a:rPr lang="tr-TR" sz="3000" b="0" i="0" dirty="0">
                <a:solidFill>
                  <a:srgbClr val="1F1F1F"/>
                </a:solidFill>
                <a:effectLst/>
                <a:latin typeface="Calibri" panose="020F0502020204030204" pitchFamily="34" charset="0"/>
              </a:rPr>
              <a:t>ile tanıştırıldı. </a:t>
            </a:r>
          </a:p>
          <a:p>
            <a:r>
              <a:rPr lang="tr-TR" sz="3000" b="0" i="0" dirty="0">
                <a:solidFill>
                  <a:srgbClr val="1F1F1F"/>
                </a:solidFill>
                <a:effectLst/>
                <a:latin typeface="Calibri" panose="020F0502020204030204" pitchFamily="34" charset="0"/>
              </a:rPr>
              <a:t>Amerikan Eczacılar Birliği (APhA) Eczacılar için Etik Kurallarında (Ek A) açıklanan sekiz etik ilkeyi vurgulayan temel bilgiler, Farmasötik Beceriler I kursunun ilk haftasında yinelendi, modellendi ve uygulandı.</a:t>
            </a:r>
            <a:r>
              <a:rPr lang="tr-TR" sz="3000" dirty="0">
                <a:solidFill>
                  <a:srgbClr val="0272B1"/>
                </a:solidFill>
                <a:latin typeface="Calibri" panose="020F0502020204030204" pitchFamily="34" charset="0"/>
              </a:rPr>
              <a:t> </a:t>
            </a:r>
          </a:p>
          <a:p>
            <a:r>
              <a:rPr lang="tr-TR" sz="3000" b="0" i="0" dirty="0">
                <a:solidFill>
                  <a:srgbClr val="1F1F1F"/>
                </a:solidFill>
                <a:effectLst/>
                <a:latin typeface="Calibri" panose="020F0502020204030204" pitchFamily="34" charset="0"/>
              </a:rPr>
              <a:t>Bu mini derste, koordinatörler derin düşünmeyi teşvik etmek için senaryoları uyguladılar ve öğrencilerden düşünce süreçlerini küçük ve büyük gruplar halinde yüksek sesle ifade etmelerini istedi. </a:t>
            </a:r>
          </a:p>
          <a:p>
            <a:r>
              <a:rPr lang="tr-TR" sz="3000" b="0" i="0" dirty="0">
                <a:solidFill>
                  <a:srgbClr val="1F1F1F"/>
                </a:solidFill>
                <a:effectLst/>
                <a:latin typeface="Calibri" panose="020F0502020204030204" pitchFamily="34" charset="0"/>
              </a:rPr>
              <a:t>Öğrenciler daha sonra bu konudaki mevcut bilgilerini yansıttı ve sekiz etik ilkeyi bir eczacının toplum pratiğinde karşılaşabileceği üç senaryoya nasıl uygulayacaklarını öğrendiler. </a:t>
            </a:r>
          </a:p>
          <a:p>
            <a:r>
              <a:rPr lang="tr-TR" sz="3000" b="0" i="0" dirty="0">
                <a:solidFill>
                  <a:srgbClr val="1F1F1F"/>
                </a:solidFill>
                <a:effectLst/>
                <a:latin typeface="Calibri" panose="020F0502020204030204" pitchFamily="34" charset="0"/>
              </a:rPr>
              <a:t>Öğrenciler ayrıca bir tartışmanın bileşenlerini araştırdı ve ders tartışma ödevini ve beklentilerini tartıştılar.</a:t>
            </a:r>
            <a:endParaRPr lang="tr-TR" sz="3000" dirty="0">
              <a:solidFill>
                <a:srgbClr val="1F1F1F"/>
              </a:solidFill>
              <a:effectLst/>
              <a:latin typeface="Calibri" panose="020F0502020204030204" pitchFamily="34" charset="0"/>
            </a:endParaRPr>
          </a:p>
          <a:p>
            <a:endParaRPr lang="tr-TR" dirty="0"/>
          </a:p>
        </p:txBody>
      </p:sp>
    </p:spTree>
    <p:extLst>
      <p:ext uri="{BB962C8B-B14F-4D97-AF65-F5344CB8AC3E}">
        <p14:creationId xmlns:p14="http://schemas.microsoft.com/office/powerpoint/2010/main" val="3988186547"/>
      </p:ext>
    </p:extLst>
  </p:cSld>
  <p:clrMapOvr>
    <a:masterClrMapping/>
  </p:clrMapOvr>
</p:sld>
</file>

<file path=ppt/theme/theme1.xml><?xml version="1.0" encoding="utf-8"?>
<a:theme xmlns:a="http://schemas.openxmlformats.org/drawingml/2006/main" name="Office Teması">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2504</Words>
  <Application>Microsoft Office PowerPoint</Application>
  <PresentationFormat>Geniş ekran</PresentationFormat>
  <Paragraphs>129</Paragraphs>
  <Slides>24</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Calibri</vt:lpstr>
      <vt:lpstr>Calibri Light</vt:lpstr>
      <vt:lpstr>Helvetica</vt:lpstr>
      <vt:lpstr>Office Teması</vt:lpstr>
      <vt:lpstr>Birinci Sınıf Eczacılık Becerileri Kursunda Bir Etik Modülü İçin Bilişsel Çıraklık Teorisini Uygulamak</vt:lpstr>
      <vt:lpstr>AMAÇ VE ARKA PLAN</vt:lpstr>
      <vt:lpstr>BİLİŞSEL ÇIRAKLIK TEORİSİ NEDİR</vt:lpstr>
      <vt:lpstr>PowerPoint Sunusu</vt:lpstr>
      <vt:lpstr> </vt:lpstr>
      <vt:lpstr>PowerPoint Sunusu</vt:lpstr>
      <vt:lpstr>PowerPoint Sunusu</vt:lpstr>
      <vt:lpstr>Eğitim etkinliği ve ortamı </vt:lpstr>
      <vt:lpstr>Kurs geliştirme/sınıf ve öğrenme etkinlikleri </vt:lpstr>
      <vt:lpstr>PowerPoint Sunusu</vt:lpstr>
      <vt:lpstr>KURS FORMATI HİZALAMASI</vt:lpstr>
      <vt:lpstr>DEĞERLENDİRMELER</vt:lpstr>
      <vt:lpstr>BULGULAR</vt:lpstr>
      <vt:lpstr>İÇERİK BOYUTU</vt:lpstr>
      <vt:lpstr>YÖNTEM BOYUTU</vt:lpstr>
      <vt:lpstr>SIRALAMA BOYUTU</vt:lpstr>
      <vt:lpstr>SOSYOLOJİ BOYUTU</vt:lpstr>
      <vt:lpstr>TARTIŞMA</vt:lpstr>
      <vt:lpstr>ÖZET</vt:lpstr>
      <vt:lpstr>PowerPoint Sunusu</vt:lpstr>
      <vt:lpstr>KAYNAKÇA</vt:lpstr>
      <vt:lpstr>SORU 1</vt:lpstr>
      <vt:lpstr>SORU 2</vt:lpstr>
      <vt:lpstr>SORU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Birinci Sınıf Eczacılık Becerileri Kursunda Bir Etik Modülü İçin Bilişsel Çıraklık Teorisini Uygulamak</dc:title>
  <dc:creator>Ibrahim.Basgul</dc:creator>
  <cp:lastModifiedBy>gülbin özçelikay</cp:lastModifiedBy>
  <cp:revision>6</cp:revision>
  <dcterms:created xsi:type="dcterms:W3CDTF">2023-11-04T18:10:32Z</dcterms:created>
  <dcterms:modified xsi:type="dcterms:W3CDTF">2023-11-14T05:29:30Z</dcterms:modified>
</cp:coreProperties>
</file>