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4" r:id="rId1"/>
  </p:sldMasterIdLst>
  <p:notesMasterIdLst>
    <p:notesMasterId r:id="rId15"/>
  </p:notesMasterIdLst>
  <p:sldIdLst>
    <p:sldId id="256" r:id="rId2"/>
    <p:sldId id="270" r:id="rId3"/>
    <p:sldId id="272" r:id="rId4"/>
    <p:sldId id="273" r:id="rId5"/>
    <p:sldId id="274" r:id="rId6"/>
    <p:sldId id="275" r:id="rId7"/>
    <p:sldId id="311" r:id="rId8"/>
    <p:sldId id="284" r:id="rId9"/>
    <p:sldId id="285" r:id="rId10"/>
    <p:sldId id="286" r:id="rId11"/>
    <p:sldId id="279" r:id="rId12"/>
    <p:sldId id="309" r:id="rId13"/>
    <p:sldId id="280" r:id="rId1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5854"/>
    <p:restoredTop sz="93161"/>
  </p:normalViewPr>
  <p:slideViewPr>
    <p:cSldViewPr snapToGrid="0">
      <p:cViewPr varScale="1">
        <p:scale>
          <a:sx n="106" d="100"/>
          <a:sy n="106" d="100"/>
        </p:scale>
        <p:origin x="1352"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A647A10-40A0-B744-9827-D74B8D76378E}" type="datetimeFigureOut">
              <a:rPr lang="tr-TR" smtClean="0"/>
              <a:t>27.01.2020</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r>
              <a:rPr lang="tr-TR"/>
              <a:t>Asıl metin stillerini düzenle
İkinci düzey
Üçüncü düzey
Dördüncü düzey
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EB668F3-F488-114A-997E-9360DA9A2B98}" type="slidenum">
              <a:rPr lang="tr-TR" smtClean="0"/>
              <a:t>‹#›</a:t>
            </a:fld>
            <a:endParaRPr lang="tr-TR"/>
          </a:p>
        </p:txBody>
      </p:sp>
    </p:spTree>
    <p:extLst>
      <p:ext uri="{BB962C8B-B14F-4D97-AF65-F5344CB8AC3E}">
        <p14:creationId xmlns:p14="http://schemas.microsoft.com/office/powerpoint/2010/main" val="34723193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1 Slayt Görüntüsü Yer Tutucusu">
            <a:extLst>
              <a:ext uri="{FF2B5EF4-FFF2-40B4-BE49-F238E27FC236}">
                <a16:creationId xmlns:a16="http://schemas.microsoft.com/office/drawing/2014/main" id="{142DB5FC-C6F2-0446-9771-9EF7F5430C3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6562" name="2 Not Yer Tutucusu">
            <a:extLst>
              <a:ext uri="{FF2B5EF4-FFF2-40B4-BE49-F238E27FC236}">
                <a16:creationId xmlns:a16="http://schemas.microsoft.com/office/drawing/2014/main" id="{17D53E56-8D04-4642-9AC8-DDED5F5B414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tr-TR" altLang="tr-TR"/>
          </a:p>
        </p:txBody>
      </p:sp>
      <p:sp>
        <p:nvSpPr>
          <p:cNvPr id="66563" name="3 Slayt Numarası Yer Tutucusu">
            <a:extLst>
              <a:ext uri="{FF2B5EF4-FFF2-40B4-BE49-F238E27FC236}">
                <a16:creationId xmlns:a16="http://schemas.microsoft.com/office/drawing/2014/main" id="{0C0F34E3-2788-A741-BFAD-76154CFD4A79}"/>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F811572-4300-F040-AFE4-1BDF12D36B9F}" type="slidenum">
              <a:rPr lang="tr-TR" altLang="tr-TR"/>
              <a:pPr>
                <a:spcBef>
                  <a:spcPct val="0"/>
                </a:spcBef>
              </a:pPr>
              <a:t>12</a:t>
            </a:fld>
            <a:endParaRPr lang="tr-TR" altLang="tr-TR"/>
          </a:p>
        </p:txBody>
      </p:sp>
    </p:spTree>
    <p:extLst>
      <p:ext uri="{BB962C8B-B14F-4D97-AF65-F5344CB8AC3E}">
        <p14:creationId xmlns:p14="http://schemas.microsoft.com/office/powerpoint/2010/main" val="300690077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tr-TR"/>
              <a:t>Asıl başlık stili için tıklatın</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tıklatın</a:t>
            </a:r>
            <a:endParaRPr lang="en-US" dirty="0"/>
          </a:p>
        </p:txBody>
      </p:sp>
      <p:sp>
        <p:nvSpPr>
          <p:cNvPr id="4" name="Date Placeholder 3"/>
          <p:cNvSpPr>
            <a:spLocks noGrp="1"/>
          </p:cNvSpPr>
          <p:nvPr>
            <p:ph type="dt" sz="half" idx="10"/>
          </p:nvPr>
        </p:nvSpPr>
        <p:spPr/>
        <p:txBody>
          <a:bodyPr/>
          <a:lstStyle/>
          <a:p>
            <a:fld id="{82AC4082-2199-4B6F-80B0-AE685C09201C}" type="datetimeFigureOut">
              <a:rPr lang="tr-TR" smtClean="0"/>
              <a:t>27.01.2020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28641709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82AC4082-2199-4B6F-80B0-AE685C09201C}" type="datetimeFigureOut">
              <a:rPr lang="tr-TR" smtClean="0"/>
              <a:t>27.01.2020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39794331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tr-TR"/>
              <a:t>Asıl başlık stili için tıklatın</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82AC4082-2199-4B6F-80B0-AE685C09201C}" type="datetimeFigureOut">
              <a:rPr lang="tr-TR" smtClean="0"/>
              <a:t>27.01.2020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28749403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tr-TR"/>
              <a:t>Asıl başlık stili için tıklatın</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82AC4082-2199-4B6F-80B0-AE685C09201C}" type="datetimeFigureOut">
              <a:rPr lang="tr-TR" smtClean="0"/>
              <a:t>27.01.2020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FA766D6-23FB-4FEB-A2F5-F92C02791B6D}" type="slidenum">
              <a:rPr lang="tr-TR" smtClean="0"/>
              <a:t>‹#›</a:t>
            </a:fld>
            <a:endParaRPr lang="tr-TR"/>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42456428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tr-TR"/>
              <a:t>Asıl başlık stili için tıklatın</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82AC4082-2199-4B6F-80B0-AE685C09201C}" type="datetimeFigureOut">
              <a:rPr lang="tr-TR" smtClean="0"/>
              <a:t>27.01.2020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56146929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tr-TR"/>
              <a:t>Asıl başlık stili için tıklatın</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3" name="Date Placeholder 2"/>
          <p:cNvSpPr>
            <a:spLocks noGrp="1"/>
          </p:cNvSpPr>
          <p:nvPr>
            <p:ph type="dt" sz="half" idx="10"/>
          </p:nvPr>
        </p:nvSpPr>
        <p:spPr/>
        <p:txBody>
          <a:bodyPr/>
          <a:lstStyle/>
          <a:p>
            <a:fld id="{82AC4082-2199-4B6F-80B0-AE685C09201C}" type="datetimeFigureOut">
              <a:rPr lang="tr-TR" smtClean="0"/>
              <a:t>27.01.2020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70264445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tr-TR"/>
              <a:t>Asıl başlık stili için tıklatın</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3" name="Date Placeholder 2"/>
          <p:cNvSpPr>
            <a:spLocks noGrp="1"/>
          </p:cNvSpPr>
          <p:nvPr>
            <p:ph type="dt" sz="half" idx="10"/>
          </p:nvPr>
        </p:nvSpPr>
        <p:spPr/>
        <p:txBody>
          <a:bodyPr/>
          <a:lstStyle/>
          <a:p>
            <a:fld id="{82AC4082-2199-4B6F-80B0-AE685C09201C}" type="datetimeFigureOut">
              <a:rPr lang="tr-TR" smtClean="0"/>
              <a:t>27.01.2020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201543242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tr-TR"/>
              <a:t>Asıl başlık stili için tıklatın</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2AC4082-2199-4B6F-80B0-AE685C09201C}" type="datetimeFigureOut">
              <a:rPr lang="tr-TR" smtClean="0"/>
              <a:t>27.01.2020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22235471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tr-TR"/>
              <a:t>Asıl başlık stili için tıklatın</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2AC4082-2199-4B6F-80B0-AE685C09201C}" type="datetimeFigureOut">
              <a:rPr lang="tr-TR" smtClean="0"/>
              <a:t>27.01.2020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50247502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cSld name="1_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a:extLst>
              <a:ext uri="{FF2B5EF4-FFF2-40B4-BE49-F238E27FC236}">
                <a16:creationId xmlns:a16="http://schemas.microsoft.com/office/drawing/2014/main" id="{53C330CA-C4E4-324F-AB03-5490DEAC20CB}"/>
              </a:ext>
            </a:extLst>
          </p:cNvPr>
          <p:cNvSpPr>
            <a:spLocks noGrp="1"/>
          </p:cNvSpPr>
          <p:nvPr>
            <p:ph type="dt" sz="half" idx="10"/>
          </p:nvPr>
        </p:nvSpPr>
        <p:spPr/>
        <p:txBody>
          <a:bodyPr/>
          <a:lstStyle>
            <a:lvl1pPr>
              <a:defRPr/>
            </a:lvl1pPr>
          </a:lstStyle>
          <a:p>
            <a:pPr>
              <a:defRPr/>
            </a:pPr>
            <a:fld id="{714B5FD8-C490-E94D-947C-C019A0981738}" type="datetimeFigureOut">
              <a:rPr lang="tr-TR"/>
              <a:pPr>
                <a:defRPr/>
              </a:pPr>
              <a:t>27.01.2020</a:t>
            </a:fld>
            <a:endParaRPr lang="tr-TR"/>
          </a:p>
        </p:txBody>
      </p:sp>
      <p:sp>
        <p:nvSpPr>
          <p:cNvPr id="5" name="4 Altbilgi Yer Tutucusu">
            <a:extLst>
              <a:ext uri="{FF2B5EF4-FFF2-40B4-BE49-F238E27FC236}">
                <a16:creationId xmlns:a16="http://schemas.microsoft.com/office/drawing/2014/main" id="{5CC82730-50A6-9441-8BAE-A3E11CD9B255}"/>
              </a:ext>
            </a:extLst>
          </p:cNvPr>
          <p:cNvSpPr>
            <a:spLocks noGrp="1"/>
          </p:cNvSpPr>
          <p:nvPr>
            <p:ph type="ftr" sz="quarter" idx="11"/>
          </p:nvPr>
        </p:nvSpPr>
        <p:spPr/>
        <p:txBody>
          <a:bodyPr/>
          <a:lstStyle>
            <a:lvl1pPr>
              <a:defRPr/>
            </a:lvl1pPr>
          </a:lstStyle>
          <a:p>
            <a:pPr>
              <a:defRPr/>
            </a:pPr>
            <a:endParaRPr lang="tr-TR"/>
          </a:p>
        </p:txBody>
      </p:sp>
      <p:sp>
        <p:nvSpPr>
          <p:cNvPr id="6" name="5 Slayt Numarası Yer Tutucusu">
            <a:extLst>
              <a:ext uri="{FF2B5EF4-FFF2-40B4-BE49-F238E27FC236}">
                <a16:creationId xmlns:a16="http://schemas.microsoft.com/office/drawing/2014/main" id="{DF2B66D1-0734-1E4B-8EEA-1A2DD51594C6}"/>
              </a:ext>
            </a:extLst>
          </p:cNvPr>
          <p:cNvSpPr>
            <a:spLocks noGrp="1"/>
          </p:cNvSpPr>
          <p:nvPr>
            <p:ph type="sldNum" sz="quarter" idx="12"/>
          </p:nvPr>
        </p:nvSpPr>
        <p:spPr/>
        <p:txBody>
          <a:bodyPr/>
          <a:lstStyle>
            <a:lvl1pPr>
              <a:defRPr/>
            </a:lvl1pPr>
          </a:lstStyle>
          <a:p>
            <a:pPr>
              <a:defRPr/>
            </a:pPr>
            <a:fld id="{CBA5E542-E1E3-2446-AC1E-0B813958C2A1}" type="slidenum">
              <a:rPr lang="tr-TR" altLang="tr-TR"/>
              <a:pPr>
                <a:defRPr/>
              </a:pPr>
              <a:t>‹#›</a:t>
            </a:fld>
            <a:endParaRPr lang="tr-TR" altLang="tr-TR"/>
          </a:p>
        </p:txBody>
      </p:sp>
    </p:spTree>
    <p:extLst>
      <p:ext uri="{BB962C8B-B14F-4D97-AF65-F5344CB8AC3E}">
        <p14:creationId xmlns:p14="http://schemas.microsoft.com/office/powerpoint/2010/main" val="499219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tr-TR"/>
              <a:t>Asıl başlık stili için tıklatın</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2AC4082-2199-4B6F-80B0-AE685C09201C}" type="datetimeFigureOut">
              <a:rPr lang="tr-TR" smtClean="0"/>
              <a:t>27.01.2020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10175791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tr-TR"/>
              <a:t>Asıl başlık stili için tıklatın</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82AC4082-2199-4B6F-80B0-AE685C09201C}" type="datetimeFigureOut">
              <a:rPr lang="tr-TR" smtClean="0"/>
              <a:t>27.01.2020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7016115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tr-TR"/>
              <a:t>Asıl başlık stili için tıklatın</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82AC4082-2199-4B6F-80B0-AE685C09201C}" type="datetimeFigureOut">
              <a:rPr lang="tr-TR" smtClean="0"/>
              <a:t>27.01.2020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38278748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tr-TR"/>
              <a:t>Asıl başlık stili için tıklatın</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12" name="Content Placeholder 3"/>
          <p:cNvSpPr>
            <a:spLocks noGrp="1"/>
          </p:cNvSpPr>
          <p:nvPr>
            <p:ph sz="quarter" idx="13"/>
          </p:nvPr>
        </p:nvSpPr>
        <p:spPr>
          <a:xfrm>
            <a:off x="913774" y="3051012"/>
            <a:ext cx="5106027" cy="2740187"/>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13" name="Content Placeholder 5"/>
          <p:cNvSpPr>
            <a:spLocks noGrp="1"/>
          </p:cNvSpPr>
          <p:nvPr>
            <p:ph sz="quarter" idx="14"/>
          </p:nvPr>
        </p:nvSpPr>
        <p:spPr>
          <a:xfrm>
            <a:off x="6172200" y="3051012"/>
            <a:ext cx="5105401" cy="2740187"/>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82AC4082-2199-4B6F-80B0-AE685C09201C}" type="datetimeFigureOut">
              <a:rPr lang="tr-TR" smtClean="0"/>
              <a:t>27.01.2020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38602734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82AC4082-2199-4B6F-80B0-AE685C09201C}" type="datetimeFigureOut">
              <a:rPr lang="tr-TR" smtClean="0"/>
              <a:t>27.01.2020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365257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82AC4082-2199-4B6F-80B0-AE685C09201C}" type="datetimeFigureOut">
              <a:rPr lang="tr-TR" smtClean="0"/>
              <a:t>27.01.2020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5062915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tr-TR"/>
              <a:t>Asıl başlık stili için tıklatın</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82AC4082-2199-4B6F-80B0-AE685C09201C}" type="datetimeFigureOut">
              <a:rPr lang="tr-TR" smtClean="0"/>
              <a:t>27.01.2020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3289087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82AC4082-2199-4B6F-80B0-AE685C09201C}" type="datetimeFigureOut">
              <a:rPr lang="tr-TR" smtClean="0"/>
              <a:t>27.01.2020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22188125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20">
            <a:alphaModFix amt="80000"/>
            <a:extLst>
              <a:ext uri="{28A0092B-C50C-407E-A947-70E740481C1C}">
                <a14:useLocalDpi xmlns:a14="http://schemas.microsoft.com/office/drawing/2010/main" val="0"/>
              </a:ext>
            </a:extLst>
          </a:blip>
          <a:srcRect/>
          <a:stretch>
            <a:fillRect/>
          </a:stretch>
        </p:blipFill>
        <p:spPr bwMode="auto">
          <a:xfrm>
            <a:off x="0" y="0"/>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tr-TR"/>
              <a:t>Asıl başlık stili için tıklatın</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82AC4082-2199-4B6F-80B0-AE685C09201C}" type="datetimeFigureOut">
              <a:rPr lang="tr-TR" smtClean="0"/>
              <a:t>27.01.2020</a:t>
            </a:fld>
            <a:endParaRPr lang="tr-TR"/>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tr-TR"/>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0FA766D6-23FB-4FEB-A2F5-F92C02791B6D}" type="slidenum">
              <a:rPr lang="tr-TR" smtClean="0"/>
              <a:t>‹#›</a:t>
            </a:fld>
            <a:endParaRPr lang="tr-TR"/>
          </a:p>
        </p:txBody>
      </p:sp>
    </p:spTree>
    <p:extLst>
      <p:ext uri="{BB962C8B-B14F-4D97-AF65-F5344CB8AC3E}">
        <p14:creationId xmlns:p14="http://schemas.microsoft.com/office/powerpoint/2010/main" val="1043430805"/>
      </p:ext>
    </p:extLst>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 id="2147483726" r:id="rId12"/>
    <p:sldLayoutId id="2147483727" r:id="rId13"/>
    <p:sldLayoutId id="2147483728" r:id="rId14"/>
    <p:sldLayoutId id="2147483729" r:id="rId15"/>
    <p:sldLayoutId id="2147483730" r:id="rId16"/>
    <p:sldLayoutId id="2147483731" r:id="rId17"/>
    <p:sldLayoutId id="2147483732" r:id="rId18"/>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nbtecer@ankara.edu.tr"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806096" y="1388126"/>
            <a:ext cx="8689976" cy="2543058"/>
          </a:xfrm>
          <a:ln/>
          <a:effectLst>
            <a:glow rad="101600">
              <a:schemeClr val="accent3">
                <a:satMod val="175000"/>
                <a:alpha val="40000"/>
              </a:schemeClr>
            </a:glow>
            <a:outerShdw blurRad="63500" dist="25400" dir="5400000" algn="ctr" rotWithShape="0">
              <a:srgbClr val="000000">
                <a:alpha val="69000"/>
              </a:srgbClr>
            </a:outerShdw>
          </a:effectLst>
        </p:spPr>
        <p:style>
          <a:lnRef idx="0">
            <a:schemeClr val="accent3"/>
          </a:lnRef>
          <a:fillRef idx="3">
            <a:schemeClr val="accent3"/>
          </a:fillRef>
          <a:effectRef idx="3">
            <a:schemeClr val="accent3"/>
          </a:effectRef>
          <a:fontRef idx="minor">
            <a:schemeClr val="lt1"/>
          </a:fontRef>
        </p:style>
        <p:txBody>
          <a:bodyPr>
            <a:noAutofit/>
          </a:bodyPr>
          <a:lstStyle/>
          <a:p>
            <a:r>
              <a:rPr lang="tr-TR" sz="8800" dirty="0"/>
              <a:t>HİJYEN VE SANİTASYON</a:t>
            </a:r>
          </a:p>
        </p:txBody>
      </p:sp>
      <p:sp>
        <p:nvSpPr>
          <p:cNvPr id="4" name="object 6"/>
          <p:cNvSpPr txBox="1">
            <a:spLocks noGrp="1"/>
          </p:cNvSpPr>
          <p:nvPr>
            <p:ph type="subTitle" idx="1"/>
          </p:nvPr>
        </p:nvSpPr>
        <p:spPr>
          <a:xfrm>
            <a:off x="1806096" y="4095521"/>
            <a:ext cx="8689976" cy="2153666"/>
          </a:xfrm>
          <a:prstGeom prst="rect">
            <a:avLst/>
          </a:prstGeom>
          <a:solidFill>
            <a:schemeClr val="accent6">
              <a:lumMod val="75000"/>
            </a:schemeClr>
          </a:solidFill>
          <a:effectLst>
            <a:glow rad="228600">
              <a:schemeClr val="accent3">
                <a:satMod val="175000"/>
                <a:alpha val="40000"/>
              </a:schemeClr>
            </a:glow>
          </a:effectLst>
        </p:spPr>
        <p:txBody>
          <a:bodyPr vert="horz" wrap="square" lIns="0" tIns="173990" rIns="0" bIns="0" rtlCol="0">
            <a:spAutoFit/>
          </a:bodyPr>
          <a:lstStyle/>
          <a:p>
            <a:pPr marL="12700">
              <a:lnSpc>
                <a:spcPct val="100000"/>
              </a:lnSpc>
              <a:spcBef>
                <a:spcPts val="1370"/>
              </a:spcBef>
            </a:pPr>
            <a:r>
              <a:rPr sz="3200" spc="-175" dirty="0">
                <a:solidFill>
                  <a:schemeClr val="bg1"/>
                </a:solidFill>
                <a:latin typeface="Verdana"/>
                <a:cs typeface="Verdana"/>
              </a:rPr>
              <a:t>NİLGÜN </a:t>
            </a:r>
            <a:r>
              <a:rPr sz="3200" spc="-215" dirty="0">
                <a:solidFill>
                  <a:schemeClr val="bg1"/>
                </a:solidFill>
                <a:latin typeface="Verdana"/>
                <a:cs typeface="Verdana"/>
              </a:rPr>
              <a:t>BAŞAK</a:t>
            </a:r>
            <a:r>
              <a:rPr sz="3200" spc="-440" dirty="0">
                <a:solidFill>
                  <a:schemeClr val="bg1"/>
                </a:solidFill>
                <a:latin typeface="Verdana"/>
                <a:cs typeface="Verdana"/>
              </a:rPr>
              <a:t> </a:t>
            </a:r>
            <a:r>
              <a:rPr sz="3200" spc="-260" dirty="0">
                <a:solidFill>
                  <a:schemeClr val="bg1"/>
                </a:solidFill>
                <a:latin typeface="Verdana"/>
                <a:cs typeface="Verdana"/>
              </a:rPr>
              <a:t>TECER</a:t>
            </a:r>
            <a:endParaRPr sz="3200" dirty="0">
              <a:solidFill>
                <a:schemeClr val="bg1"/>
              </a:solidFill>
              <a:latin typeface="Verdana"/>
              <a:cs typeface="Verdana"/>
            </a:endParaRPr>
          </a:p>
          <a:p>
            <a:pPr marL="927735" marR="920750" indent="635" algn="ctr">
              <a:lnSpc>
                <a:spcPct val="128200"/>
              </a:lnSpc>
              <a:spcBef>
                <a:spcPts val="30"/>
              </a:spcBef>
            </a:pPr>
            <a:r>
              <a:rPr sz="2400" spc="-105" dirty="0">
                <a:solidFill>
                  <a:schemeClr val="bg1"/>
                </a:solidFill>
                <a:latin typeface="Verdana"/>
                <a:cs typeface="Verdana"/>
              </a:rPr>
              <a:t>ÖĞRETİM </a:t>
            </a:r>
            <a:r>
              <a:rPr sz="2400" spc="-165" dirty="0">
                <a:solidFill>
                  <a:schemeClr val="bg1"/>
                </a:solidFill>
                <a:latin typeface="Verdana"/>
                <a:cs typeface="Verdana"/>
              </a:rPr>
              <a:t>GÖREVLİSİ  </a:t>
            </a:r>
            <a:endParaRPr lang="tr-TR" sz="2400" spc="-165" dirty="0">
              <a:solidFill>
                <a:schemeClr val="bg1"/>
              </a:solidFill>
              <a:latin typeface="Verdana"/>
              <a:cs typeface="Verdana"/>
            </a:endParaRPr>
          </a:p>
          <a:p>
            <a:pPr marL="927735" marR="920750" indent="635" algn="ctr">
              <a:lnSpc>
                <a:spcPct val="128200"/>
              </a:lnSpc>
              <a:spcBef>
                <a:spcPts val="30"/>
              </a:spcBef>
            </a:pPr>
            <a:r>
              <a:rPr sz="1600" spc="-15" dirty="0">
                <a:solidFill>
                  <a:schemeClr val="bg1"/>
                </a:solidFill>
                <a:latin typeface="Verdana"/>
                <a:cs typeface="Verdana"/>
              </a:rPr>
              <a:t>ANKARA</a:t>
            </a:r>
            <a:r>
              <a:rPr sz="1600" spc="-210" dirty="0">
                <a:solidFill>
                  <a:schemeClr val="bg1"/>
                </a:solidFill>
                <a:latin typeface="Verdana"/>
                <a:cs typeface="Verdana"/>
              </a:rPr>
              <a:t> </a:t>
            </a:r>
            <a:r>
              <a:rPr sz="1600" spc="-280" dirty="0">
                <a:solidFill>
                  <a:schemeClr val="bg1"/>
                </a:solidFill>
                <a:latin typeface="Verdana"/>
                <a:cs typeface="Verdana"/>
              </a:rPr>
              <a:t>ÜNİVERSİTESİ</a:t>
            </a:r>
            <a:endParaRPr sz="1600" dirty="0">
              <a:solidFill>
                <a:schemeClr val="bg1"/>
              </a:solidFill>
              <a:latin typeface="Verdana"/>
              <a:cs typeface="Verdana"/>
            </a:endParaRPr>
          </a:p>
          <a:p>
            <a:pPr algn="ctr">
              <a:lnSpc>
                <a:spcPct val="100000"/>
              </a:lnSpc>
              <a:spcBef>
                <a:spcPts val="770"/>
              </a:spcBef>
            </a:pPr>
            <a:r>
              <a:rPr sz="1600" spc="-135" dirty="0">
                <a:solidFill>
                  <a:schemeClr val="bg1"/>
                </a:solidFill>
                <a:latin typeface="Verdana"/>
                <a:cs typeface="Verdana"/>
              </a:rPr>
              <a:t>KALECİK </a:t>
            </a:r>
            <a:r>
              <a:rPr sz="1600" spc="-190" dirty="0">
                <a:solidFill>
                  <a:schemeClr val="bg1"/>
                </a:solidFill>
                <a:latin typeface="Verdana"/>
                <a:cs typeface="Verdana"/>
              </a:rPr>
              <a:t>MESLEK</a:t>
            </a:r>
            <a:r>
              <a:rPr sz="1600" spc="-204" dirty="0">
                <a:solidFill>
                  <a:schemeClr val="bg1"/>
                </a:solidFill>
                <a:latin typeface="Verdana"/>
                <a:cs typeface="Verdana"/>
              </a:rPr>
              <a:t> </a:t>
            </a:r>
            <a:r>
              <a:rPr sz="1600" spc="-175" dirty="0">
                <a:solidFill>
                  <a:schemeClr val="bg1"/>
                </a:solidFill>
                <a:latin typeface="Verdana"/>
                <a:cs typeface="Verdana"/>
              </a:rPr>
              <a:t>YÜKSEKOKULU</a:t>
            </a:r>
            <a:endParaRPr sz="1600" dirty="0">
              <a:solidFill>
                <a:schemeClr val="bg1"/>
              </a:solidFill>
              <a:latin typeface="Verdana"/>
              <a:cs typeface="Verdana"/>
            </a:endParaRPr>
          </a:p>
          <a:p>
            <a:pPr algn="ctr">
              <a:lnSpc>
                <a:spcPct val="100000"/>
              </a:lnSpc>
              <a:spcBef>
                <a:spcPts val="765"/>
              </a:spcBef>
            </a:pPr>
            <a:r>
              <a:rPr sz="1600" spc="-114" dirty="0">
                <a:solidFill>
                  <a:schemeClr val="bg1"/>
                </a:solidFill>
                <a:latin typeface="Verdana"/>
                <a:cs typeface="Verdana"/>
              </a:rPr>
              <a:t>E-posta:</a:t>
            </a:r>
            <a:r>
              <a:rPr sz="1600" spc="-175" dirty="0">
                <a:solidFill>
                  <a:schemeClr val="bg1"/>
                </a:solidFill>
                <a:latin typeface="Verdana"/>
                <a:cs typeface="Verdana"/>
              </a:rPr>
              <a:t> </a:t>
            </a:r>
            <a:r>
              <a:rPr lang="tr-TR" sz="1600" cap="none" spc="-35" dirty="0">
                <a:solidFill>
                  <a:schemeClr val="bg1"/>
                </a:solidFill>
                <a:latin typeface="Verdana"/>
                <a:cs typeface="Verdana"/>
                <a:hlinkClick r:id="rId2"/>
              </a:rPr>
              <a:t>nbtecer@ankara.edu.tr</a:t>
            </a:r>
            <a:endParaRPr lang="tr-TR" sz="1600" cap="none" dirty="0">
              <a:solidFill>
                <a:schemeClr val="bg1"/>
              </a:solidFill>
              <a:latin typeface="Verdana"/>
              <a:cs typeface="Verdana"/>
            </a:endParaRPr>
          </a:p>
        </p:txBody>
      </p:sp>
    </p:spTree>
    <p:extLst>
      <p:ext uri="{BB962C8B-B14F-4D97-AF65-F5344CB8AC3E}">
        <p14:creationId xmlns:p14="http://schemas.microsoft.com/office/powerpoint/2010/main" val="4425942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2 İçerik Yer Tutucusu">
            <a:extLst>
              <a:ext uri="{FF2B5EF4-FFF2-40B4-BE49-F238E27FC236}">
                <a16:creationId xmlns:a16="http://schemas.microsoft.com/office/drawing/2014/main" id="{FFE2B6D1-6CD2-3649-A316-245D3C2BBAB4}"/>
              </a:ext>
            </a:extLst>
          </p:cNvPr>
          <p:cNvSpPr>
            <a:spLocks noGrp="1"/>
          </p:cNvSpPr>
          <p:nvPr>
            <p:ph idx="1"/>
          </p:nvPr>
        </p:nvSpPr>
        <p:spPr>
          <a:xfrm>
            <a:off x="1511969" y="613611"/>
            <a:ext cx="9144000" cy="6858000"/>
          </a:xfrm>
        </p:spPr>
        <p:txBody>
          <a:bodyPr/>
          <a:lstStyle/>
          <a:p>
            <a:pPr algn="just" eaLnBrk="1" hangingPunct="1">
              <a:buFont typeface="Arial" panose="020B0604020202020204" pitchFamily="34" charset="0"/>
              <a:buNone/>
            </a:pPr>
            <a:r>
              <a:rPr lang="tr-TR" altLang="tr-TR" b="1" dirty="0">
                <a:latin typeface="Arial" panose="020B0604020202020204" pitchFamily="34" charset="0"/>
                <a:cs typeface="Arial" panose="020B0604020202020204" pitchFamily="34" charset="0"/>
              </a:rPr>
              <a:t>CIP sisteminin dezavantajları;</a:t>
            </a:r>
          </a:p>
          <a:p>
            <a:pPr algn="just" eaLnBrk="1" hangingPunct="1">
              <a:buFont typeface="Arial" panose="020B0604020202020204" pitchFamily="34" charset="0"/>
              <a:buNone/>
            </a:pPr>
            <a:endParaRPr lang="tr-TR" altLang="tr-TR" b="1" dirty="0">
              <a:solidFill>
                <a:srgbClr val="FF0000"/>
              </a:solidFill>
              <a:latin typeface="Arial" panose="020B0604020202020204" pitchFamily="34" charset="0"/>
              <a:cs typeface="Arial" panose="020B0604020202020204" pitchFamily="34" charset="0"/>
            </a:endParaRPr>
          </a:p>
          <a:p>
            <a:pPr algn="just" eaLnBrk="1" hangingPunct="1"/>
            <a:r>
              <a:rPr lang="tr-TR" altLang="tr-TR" b="1" dirty="0">
                <a:latin typeface="Arial" panose="020B0604020202020204" pitchFamily="34" charset="0"/>
                <a:cs typeface="Arial" panose="020B0604020202020204" pitchFamily="34" charset="0"/>
              </a:rPr>
              <a:t>Her üniteye uygulamak mümkün değildir. Çok yoğun kirlerin CİP sistemiyle temizlenmesi mümkün değildir.</a:t>
            </a:r>
          </a:p>
          <a:p>
            <a:pPr algn="just" eaLnBrk="1" hangingPunct="1"/>
            <a:endParaRPr lang="tr-TR" altLang="tr-TR" b="1" dirty="0">
              <a:latin typeface="Arial" panose="020B0604020202020204" pitchFamily="34" charset="0"/>
              <a:cs typeface="Arial" panose="020B0604020202020204" pitchFamily="34" charset="0"/>
            </a:endParaRPr>
          </a:p>
          <a:p>
            <a:pPr algn="just" eaLnBrk="1" hangingPunct="1"/>
            <a:r>
              <a:rPr lang="tr-TR" altLang="tr-TR" b="1" dirty="0">
                <a:latin typeface="Arial" panose="020B0604020202020204" pitchFamily="34" charset="0"/>
                <a:cs typeface="Arial" panose="020B0604020202020204" pitchFamily="34" charset="0"/>
              </a:rPr>
              <a:t>İlk yatırım maliyeti yüksektir.</a:t>
            </a:r>
          </a:p>
          <a:p>
            <a:pPr algn="just" eaLnBrk="1" hangingPunct="1"/>
            <a:endParaRPr lang="tr-TR" altLang="tr-TR" b="1" dirty="0">
              <a:latin typeface="Arial" panose="020B0604020202020204" pitchFamily="34" charset="0"/>
              <a:cs typeface="Arial" panose="020B0604020202020204" pitchFamily="34" charset="0"/>
            </a:endParaRPr>
          </a:p>
          <a:p>
            <a:pPr algn="just" eaLnBrk="1" hangingPunct="1"/>
            <a:r>
              <a:rPr lang="tr-TR" altLang="tr-TR" b="1" dirty="0">
                <a:latin typeface="Arial" panose="020B0604020202020204" pitchFamily="34" charset="0"/>
                <a:cs typeface="Arial" panose="020B0604020202020204" pitchFamily="34" charset="0"/>
              </a:rPr>
              <a:t>Çok  karmaşık  ekipmanlar  içerdiği  için,   daha  fazla  bakıma gereksinim gösterir.</a:t>
            </a:r>
          </a:p>
        </p:txBody>
      </p:sp>
    </p:spTree>
    <p:extLst>
      <p:ext uri="{BB962C8B-B14F-4D97-AF65-F5344CB8AC3E}">
        <p14:creationId xmlns:p14="http://schemas.microsoft.com/office/powerpoint/2010/main" val="41719042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a:extLst>
              <a:ext uri="{FF2B5EF4-FFF2-40B4-BE49-F238E27FC236}">
                <a16:creationId xmlns:a16="http://schemas.microsoft.com/office/drawing/2014/main" id="{3080D35E-15D4-0146-94A8-75419F548616}"/>
              </a:ext>
            </a:extLst>
          </p:cNvPr>
          <p:cNvSpPr>
            <a:spLocks noGrp="1"/>
          </p:cNvSpPr>
          <p:nvPr>
            <p:ph idx="1"/>
          </p:nvPr>
        </p:nvSpPr>
        <p:spPr>
          <a:xfrm>
            <a:off x="1536031" y="541421"/>
            <a:ext cx="9144000" cy="6858000"/>
          </a:xfrm>
        </p:spPr>
        <p:txBody>
          <a:bodyPr rtlCol="0">
            <a:normAutofit/>
          </a:bodyPr>
          <a:lstStyle/>
          <a:p>
            <a:pPr algn="just">
              <a:buNone/>
              <a:defRPr/>
            </a:pPr>
            <a:r>
              <a:rPr lang="tr-TR" b="1" dirty="0">
                <a:latin typeface="Arial" panose="020B0604020202020204" pitchFamily="34" charset="0"/>
                <a:cs typeface="Arial" panose="020B0604020202020204" pitchFamily="34" charset="0"/>
              </a:rPr>
              <a:t>CIP yöntemi genel olarak 5 aşamadan oluşmaktadır. </a:t>
            </a:r>
          </a:p>
          <a:p>
            <a:pPr algn="just">
              <a:defRPr/>
            </a:pPr>
            <a:r>
              <a:rPr lang="tr-TR" b="1" dirty="0">
                <a:latin typeface="Arial" panose="020B0604020202020204" pitchFamily="34" charset="0"/>
                <a:cs typeface="Arial" panose="020B0604020202020204" pitchFamily="34" charset="0"/>
              </a:rPr>
              <a:t>1.Aşama: Ön Yıkama: Kaba kirler uzaklaştırılır.</a:t>
            </a:r>
          </a:p>
          <a:p>
            <a:pPr algn="just">
              <a:defRPr/>
            </a:pPr>
            <a:r>
              <a:rPr lang="tr-TR" b="1" dirty="0">
                <a:latin typeface="Arial" panose="020B0604020202020204" pitchFamily="34" charset="0"/>
                <a:cs typeface="Arial" panose="020B0604020202020204" pitchFamily="34" charset="0"/>
              </a:rPr>
              <a:t>2.Aşama: Deterjanla Yıkama: Kir kalıntıları çıkartılır. </a:t>
            </a:r>
          </a:p>
          <a:p>
            <a:pPr algn="just">
              <a:defRPr/>
            </a:pPr>
            <a:r>
              <a:rPr lang="tr-TR" b="1" dirty="0">
                <a:latin typeface="Arial" panose="020B0604020202020204" pitchFamily="34" charset="0"/>
                <a:cs typeface="Arial" panose="020B0604020202020204" pitchFamily="34" charset="0"/>
              </a:rPr>
              <a:t>3.Aşama: Ara Çalkalama: Deterjan kalıntıları uzaklaştırılır. </a:t>
            </a:r>
          </a:p>
          <a:p>
            <a:pPr algn="just">
              <a:defRPr/>
            </a:pPr>
            <a:r>
              <a:rPr lang="tr-TR" b="1" dirty="0">
                <a:latin typeface="Arial" panose="020B0604020202020204" pitchFamily="34" charset="0"/>
                <a:cs typeface="Arial" panose="020B0604020202020204" pitchFamily="34" charset="0"/>
              </a:rPr>
              <a:t>4.Aşama:   Dezenfeksiyon   veya   Sterilizasyon:   Geride   kalan </a:t>
            </a:r>
            <a:r>
              <a:rPr lang="tr-TR" b="1" dirty="0" err="1">
                <a:latin typeface="Arial" panose="020B0604020202020204" pitchFamily="34" charset="0"/>
                <a:cs typeface="Arial" panose="020B0604020202020204" pitchFamily="34" charset="0"/>
              </a:rPr>
              <a:t>m.o</a:t>
            </a:r>
            <a:r>
              <a:rPr lang="tr-TR" b="1" dirty="0">
                <a:latin typeface="Arial" panose="020B0604020202020204" pitchFamily="34" charset="0"/>
                <a:cs typeface="Arial" panose="020B0604020202020204" pitchFamily="34" charset="0"/>
              </a:rPr>
              <a:t>.</a:t>
            </a:r>
            <a:r>
              <a:rPr lang="tr-TR" b="1" dirty="0" err="1">
                <a:latin typeface="Arial" panose="020B0604020202020204" pitchFamily="34" charset="0"/>
                <a:cs typeface="Arial" panose="020B0604020202020204" pitchFamily="34" charset="0"/>
              </a:rPr>
              <a:t>lar</a:t>
            </a:r>
            <a:r>
              <a:rPr lang="tr-TR" b="1" dirty="0">
                <a:latin typeface="Arial" panose="020B0604020202020204" pitchFamily="34" charset="0"/>
                <a:cs typeface="Arial" panose="020B0604020202020204" pitchFamily="34" charset="0"/>
              </a:rPr>
              <a:t> öldürülür.</a:t>
            </a:r>
          </a:p>
          <a:p>
            <a:pPr algn="just">
              <a:defRPr/>
            </a:pPr>
            <a:r>
              <a:rPr lang="tr-TR" b="1" dirty="0">
                <a:latin typeface="Arial" panose="020B0604020202020204" pitchFamily="34" charset="0"/>
                <a:cs typeface="Arial" panose="020B0604020202020204" pitchFamily="34" charset="0"/>
              </a:rPr>
              <a:t>5.Aşama: Son Yıkama: CİP çözeltileri tamamen uzaklaştırılır.</a:t>
            </a:r>
          </a:p>
          <a:p>
            <a:pPr algn="just">
              <a:defRPr/>
            </a:pPr>
            <a:endParaRPr lang="tr-TR"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910220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2 İçerik Yer Tutucusu">
            <a:extLst>
              <a:ext uri="{FF2B5EF4-FFF2-40B4-BE49-F238E27FC236}">
                <a16:creationId xmlns:a16="http://schemas.microsoft.com/office/drawing/2014/main" id="{62631CAD-A1D5-9340-83F6-2B8A7EE0F887}"/>
              </a:ext>
            </a:extLst>
          </p:cNvPr>
          <p:cNvSpPr>
            <a:spLocks noGrp="1"/>
          </p:cNvSpPr>
          <p:nvPr>
            <p:ph idx="1"/>
          </p:nvPr>
        </p:nvSpPr>
        <p:spPr>
          <a:xfrm>
            <a:off x="1381126" y="0"/>
            <a:ext cx="9286875" cy="6858000"/>
          </a:xfrm>
        </p:spPr>
        <p:txBody>
          <a:bodyPr>
            <a:normAutofit/>
          </a:bodyPr>
          <a:lstStyle/>
          <a:p>
            <a:pPr algn="ctr" eaLnBrk="1" hangingPunct="1">
              <a:buFont typeface="Arial" panose="020B0604020202020204" pitchFamily="34" charset="0"/>
              <a:buNone/>
            </a:pPr>
            <a:r>
              <a:rPr lang="tr-TR" altLang="tr-TR" sz="3600" b="1" dirty="0">
                <a:latin typeface="Comic Sans MS" panose="030F0902030302020204" pitchFamily="66" charset="0"/>
              </a:rPr>
              <a:t>	 </a:t>
            </a:r>
          </a:p>
          <a:p>
            <a:pPr algn="ctr" eaLnBrk="1" hangingPunct="1">
              <a:buFont typeface="Arial" panose="020B0604020202020204" pitchFamily="34" charset="0"/>
              <a:buNone/>
            </a:pPr>
            <a:endParaRPr lang="tr-TR" altLang="tr-TR" sz="3600" b="1" dirty="0">
              <a:latin typeface="Comic Sans MS" panose="030F0902030302020204" pitchFamily="66" charset="0"/>
            </a:endParaRPr>
          </a:p>
          <a:p>
            <a:pPr algn="ctr" eaLnBrk="1" hangingPunct="1">
              <a:buFont typeface="Arial" panose="020B0604020202020204" pitchFamily="34" charset="0"/>
              <a:buNone/>
            </a:pPr>
            <a:r>
              <a:rPr lang="tr-TR" altLang="tr-TR" sz="3600" b="1" dirty="0">
                <a:latin typeface="Comic Sans MS" panose="030F0902030302020204" pitchFamily="66" charset="0"/>
              </a:rPr>
              <a:t>SANİTASYON UYGULAMALARINDA DİKKAT EDİLMESİ GEREKEN NOKTALAR</a:t>
            </a:r>
          </a:p>
        </p:txBody>
      </p:sp>
    </p:spTree>
    <p:extLst>
      <p:ext uri="{BB962C8B-B14F-4D97-AF65-F5344CB8AC3E}">
        <p14:creationId xmlns:p14="http://schemas.microsoft.com/office/powerpoint/2010/main" val="12817629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Metin kutusu 7">
            <a:extLst>
              <a:ext uri="{FF2B5EF4-FFF2-40B4-BE49-F238E27FC236}">
                <a16:creationId xmlns:a16="http://schemas.microsoft.com/office/drawing/2014/main" id="{F6174774-FBD0-8C49-A859-241D82BC9403}"/>
              </a:ext>
            </a:extLst>
          </p:cNvPr>
          <p:cNvSpPr txBox="1"/>
          <p:nvPr/>
        </p:nvSpPr>
        <p:spPr>
          <a:xfrm>
            <a:off x="4397829" y="2830285"/>
            <a:ext cx="3113353" cy="646331"/>
          </a:xfrm>
          <a:prstGeom prst="rect">
            <a:avLst/>
          </a:prstGeom>
          <a:noFill/>
        </p:spPr>
        <p:txBody>
          <a:bodyPr wrap="none" rtlCol="0">
            <a:spAutoFit/>
          </a:bodyPr>
          <a:lstStyle/>
          <a:p>
            <a:r>
              <a:rPr lang="tr-TR" sz="3600" dirty="0"/>
              <a:t>TEŞEKKÜRLER…</a:t>
            </a:r>
          </a:p>
        </p:txBody>
      </p:sp>
    </p:spTree>
    <p:extLst>
      <p:ext uri="{BB962C8B-B14F-4D97-AF65-F5344CB8AC3E}">
        <p14:creationId xmlns:p14="http://schemas.microsoft.com/office/powerpoint/2010/main" val="21323110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a:extLst>
              <a:ext uri="{FF2B5EF4-FFF2-40B4-BE49-F238E27FC236}">
                <a16:creationId xmlns:a16="http://schemas.microsoft.com/office/drawing/2014/main" id="{D214C37C-BB4D-144B-B53B-932412CF8346}"/>
              </a:ext>
            </a:extLst>
          </p:cNvPr>
          <p:cNvSpPr>
            <a:spLocks noGrp="1"/>
          </p:cNvSpPr>
          <p:nvPr>
            <p:ph idx="1"/>
          </p:nvPr>
        </p:nvSpPr>
        <p:spPr>
          <a:xfrm>
            <a:off x="1524000" y="0"/>
            <a:ext cx="9144000" cy="6858000"/>
          </a:xfrm>
        </p:spPr>
        <p:txBody>
          <a:bodyPr rtlCol="0">
            <a:normAutofit fontScale="92500" lnSpcReduction="10000"/>
          </a:bodyPr>
          <a:lstStyle/>
          <a:p>
            <a:pPr algn="just">
              <a:buNone/>
              <a:defRPr/>
            </a:pPr>
            <a:r>
              <a:rPr lang="tr-TR" b="1" dirty="0">
                <a:latin typeface="Arial" panose="020B0604020202020204" pitchFamily="34" charset="0"/>
                <a:cs typeface="Arial" panose="020B0604020202020204" pitchFamily="34" charset="0"/>
              </a:rPr>
              <a:t>	</a:t>
            </a:r>
            <a:r>
              <a:rPr lang="tr-TR" sz="3000" b="1" dirty="0">
                <a:solidFill>
                  <a:srgbClr val="0000CC"/>
                </a:solidFill>
                <a:latin typeface="Arial" panose="020B0604020202020204" pitchFamily="34" charset="0"/>
                <a:cs typeface="Arial" panose="020B0604020202020204" pitchFamily="34" charset="0"/>
              </a:rPr>
              <a:t>Kalite güvencenin ana başlıkları</a:t>
            </a:r>
          </a:p>
          <a:p>
            <a:pPr algn="just">
              <a:defRPr/>
            </a:pPr>
            <a:endParaRPr lang="tr-TR" b="1" dirty="0">
              <a:latin typeface="Arial" panose="020B0604020202020204" pitchFamily="34" charset="0"/>
              <a:cs typeface="Arial" panose="020B0604020202020204" pitchFamily="34" charset="0"/>
            </a:endParaRPr>
          </a:p>
          <a:p>
            <a:pPr algn="just">
              <a:defRPr/>
            </a:pPr>
            <a:r>
              <a:rPr lang="tr-TR" b="1" dirty="0">
                <a:latin typeface="Arial" panose="020B0604020202020204" pitchFamily="34" charset="0"/>
                <a:cs typeface="Arial" panose="020B0604020202020204" pitchFamily="34" charset="0"/>
              </a:rPr>
              <a:t>Nesneleri ve önlemleri açıkça göstermek</a:t>
            </a:r>
          </a:p>
          <a:p>
            <a:pPr algn="just">
              <a:defRPr/>
            </a:pPr>
            <a:r>
              <a:rPr lang="tr-TR" b="1" dirty="0">
                <a:latin typeface="Arial" panose="020B0604020202020204" pitchFamily="34" charset="0"/>
                <a:cs typeface="Arial" panose="020B0604020202020204" pitchFamily="34" charset="0"/>
              </a:rPr>
              <a:t>Proses ve ürünler için sanitasyon gerekleri oluşturmak</a:t>
            </a:r>
          </a:p>
          <a:p>
            <a:pPr algn="just">
              <a:defRPr/>
            </a:pPr>
            <a:r>
              <a:rPr lang="tr-TR" b="1" dirty="0">
                <a:latin typeface="Arial" panose="020B0604020202020204" pitchFamily="34" charset="0"/>
                <a:cs typeface="Arial" panose="020B0604020202020204" pitchFamily="34" charset="0"/>
              </a:rPr>
              <a:t>Prosedürleri kapsayan denetleme sistemi uygulamak</a:t>
            </a:r>
          </a:p>
          <a:p>
            <a:pPr algn="just">
              <a:defRPr/>
            </a:pPr>
            <a:r>
              <a:rPr lang="tr-TR" b="1" dirty="0" err="1">
                <a:latin typeface="Arial" panose="020B0604020202020204" pitchFamily="34" charset="0"/>
                <a:cs typeface="Arial" panose="020B0604020202020204" pitchFamily="34" charset="0"/>
              </a:rPr>
              <a:t>Mikrobiyal</a:t>
            </a:r>
            <a:r>
              <a:rPr lang="tr-TR" b="1" dirty="0">
                <a:latin typeface="Arial" panose="020B0604020202020204" pitchFamily="34" charset="0"/>
                <a:cs typeface="Arial" panose="020B0604020202020204" pitchFamily="34" charset="0"/>
              </a:rPr>
              <a:t>,   fiziksel  ve  kimyasal  ürün  </a:t>
            </a:r>
            <a:r>
              <a:rPr lang="tr-TR" b="1" dirty="0" err="1">
                <a:latin typeface="Arial" panose="020B0604020202020204" pitchFamily="34" charset="0"/>
                <a:cs typeface="Arial" panose="020B0604020202020204" pitchFamily="34" charset="0"/>
              </a:rPr>
              <a:t>spesifikasyonlarını</a:t>
            </a:r>
            <a:r>
              <a:rPr lang="tr-TR" b="1" dirty="0">
                <a:latin typeface="Arial" panose="020B0604020202020204" pitchFamily="34" charset="0"/>
                <a:cs typeface="Arial" panose="020B0604020202020204" pitchFamily="34" charset="0"/>
              </a:rPr>
              <a:t> geliştirmek</a:t>
            </a:r>
          </a:p>
          <a:p>
            <a:pPr algn="just">
              <a:defRPr/>
            </a:pPr>
            <a:r>
              <a:rPr lang="tr-TR" b="1" dirty="0" err="1">
                <a:latin typeface="Arial" panose="020B0604020202020204" pitchFamily="34" charset="0"/>
                <a:cs typeface="Arial" panose="020B0604020202020204" pitchFamily="34" charset="0"/>
              </a:rPr>
              <a:t>Mikrobiyal</a:t>
            </a:r>
            <a:r>
              <a:rPr lang="tr-TR" b="1" dirty="0">
                <a:latin typeface="Arial" panose="020B0604020202020204" pitchFamily="34" charset="0"/>
                <a:cs typeface="Arial" panose="020B0604020202020204" pitchFamily="34" charset="0"/>
              </a:rPr>
              <a:t>,   fiziksel  ve  kimyasal  testler  için  prosedür  ve gereklilikleri oluşturmak</a:t>
            </a:r>
          </a:p>
          <a:p>
            <a:pPr algn="just">
              <a:defRPr/>
            </a:pPr>
            <a:r>
              <a:rPr lang="tr-TR" b="1" dirty="0">
                <a:latin typeface="Arial" panose="020B0604020202020204" pitchFamily="34" charset="0"/>
                <a:cs typeface="Arial" panose="020B0604020202020204" pitchFamily="34" charset="0"/>
              </a:rPr>
              <a:t>Kalite güvence programı için </a:t>
            </a:r>
            <a:r>
              <a:rPr lang="tr-TR" b="1" dirty="0" err="1">
                <a:latin typeface="Arial" panose="020B0604020202020204" pitchFamily="34" charset="0"/>
                <a:cs typeface="Arial" panose="020B0604020202020204" pitchFamily="34" charset="0"/>
              </a:rPr>
              <a:t>organizasyonal</a:t>
            </a:r>
            <a:r>
              <a:rPr lang="tr-TR" b="1" dirty="0">
                <a:latin typeface="Arial" panose="020B0604020202020204" pitchFamily="34" charset="0"/>
                <a:cs typeface="Arial" panose="020B0604020202020204" pitchFamily="34" charset="0"/>
              </a:rPr>
              <a:t> bir yapılanmayı</a:t>
            </a:r>
            <a:br>
              <a:rPr lang="tr-TR" b="1" dirty="0">
                <a:latin typeface="Arial" panose="020B0604020202020204" pitchFamily="34" charset="0"/>
                <a:cs typeface="Arial" panose="020B0604020202020204" pitchFamily="34" charset="0"/>
              </a:rPr>
            </a:br>
            <a:r>
              <a:rPr lang="tr-TR" b="1" dirty="0">
                <a:latin typeface="Arial" panose="020B0604020202020204" pitchFamily="34" charset="0"/>
                <a:cs typeface="Arial" panose="020B0604020202020204" pitchFamily="34" charset="0"/>
              </a:rPr>
              <a:t>kapsayan personel yapısı geliştirmek</a:t>
            </a:r>
          </a:p>
          <a:p>
            <a:pPr algn="just">
              <a:defRPr/>
            </a:pPr>
            <a:r>
              <a:rPr lang="tr-TR" b="1" dirty="0">
                <a:latin typeface="Arial" panose="020B0604020202020204" pitchFamily="34" charset="0"/>
                <a:cs typeface="Arial" panose="020B0604020202020204" pitchFamily="34" charset="0"/>
              </a:rPr>
              <a:t>Gerekli harcamalar için kalite güvence bütçesi geliştirmek,</a:t>
            </a:r>
            <a:br>
              <a:rPr lang="tr-TR" b="1" dirty="0">
                <a:latin typeface="Arial" panose="020B0604020202020204" pitchFamily="34" charset="0"/>
                <a:cs typeface="Arial" panose="020B0604020202020204" pitchFamily="34" charset="0"/>
              </a:rPr>
            </a:br>
            <a:r>
              <a:rPr lang="tr-TR" b="1" dirty="0">
                <a:latin typeface="Arial" panose="020B0604020202020204" pitchFamily="34" charset="0"/>
                <a:cs typeface="Arial" panose="020B0604020202020204" pitchFamily="34" charset="0"/>
              </a:rPr>
              <a:t>sunmak ve uygulamak</a:t>
            </a:r>
          </a:p>
          <a:p>
            <a:pPr algn="just">
              <a:defRPr/>
            </a:pPr>
            <a:r>
              <a:rPr lang="tr-TR" b="1" dirty="0">
                <a:latin typeface="Arial" panose="020B0604020202020204" pitchFamily="34" charset="0"/>
                <a:cs typeface="Arial" panose="020B0604020202020204" pitchFamily="34" charset="0"/>
              </a:rPr>
              <a:t>Tüm kalite güvence pozisyonları için iş tanımı geliştirmek</a:t>
            </a:r>
          </a:p>
          <a:p>
            <a:pPr algn="just">
              <a:defRPr/>
            </a:pPr>
            <a:r>
              <a:rPr lang="tr-TR" b="1" dirty="0">
                <a:latin typeface="Arial" panose="020B0604020202020204" pitchFamily="34" charset="0"/>
                <a:cs typeface="Arial" panose="020B0604020202020204" pitchFamily="34" charset="0"/>
              </a:rPr>
              <a:t>Kalite güvence programını sürekli denetlemek ve periyodik</a:t>
            </a:r>
            <a:br>
              <a:rPr lang="tr-TR" b="1" dirty="0">
                <a:latin typeface="Arial" panose="020B0604020202020204" pitchFamily="34" charset="0"/>
                <a:cs typeface="Arial" panose="020B0604020202020204" pitchFamily="34" charset="0"/>
              </a:rPr>
            </a:br>
            <a:r>
              <a:rPr lang="tr-TR" b="1" dirty="0">
                <a:latin typeface="Arial" panose="020B0604020202020204" pitchFamily="34" charset="0"/>
                <a:cs typeface="Arial" panose="020B0604020202020204" pitchFamily="34" charset="0"/>
              </a:rPr>
              <a:t>rapor formunda sonuçları </a:t>
            </a:r>
            <a:r>
              <a:rPr lang="tr-TR" b="1" dirty="0" err="1">
                <a:latin typeface="Arial" panose="020B0604020202020204" pitchFamily="34" charset="0"/>
                <a:cs typeface="Arial" panose="020B0604020202020204" pitchFamily="34" charset="0"/>
              </a:rPr>
              <a:t>dokümante</a:t>
            </a:r>
            <a:r>
              <a:rPr lang="tr-TR" b="1" dirty="0">
                <a:latin typeface="Arial" panose="020B0604020202020204" pitchFamily="34" charset="0"/>
                <a:cs typeface="Arial" panose="020B0604020202020204" pitchFamily="34" charset="0"/>
              </a:rPr>
              <a:t> etmek</a:t>
            </a:r>
          </a:p>
          <a:p>
            <a:pPr algn="just">
              <a:defRPr/>
            </a:pPr>
            <a:endParaRPr lang="tr-TR"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07794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a:extLst>
              <a:ext uri="{FF2B5EF4-FFF2-40B4-BE49-F238E27FC236}">
                <a16:creationId xmlns:a16="http://schemas.microsoft.com/office/drawing/2014/main" id="{E2882BE3-12AE-9A4E-9089-6ADD3F8A6B31}"/>
              </a:ext>
            </a:extLst>
          </p:cNvPr>
          <p:cNvSpPr>
            <a:spLocks noGrp="1"/>
          </p:cNvSpPr>
          <p:nvPr>
            <p:ph idx="1"/>
          </p:nvPr>
        </p:nvSpPr>
        <p:spPr>
          <a:xfrm>
            <a:off x="1487905" y="854241"/>
            <a:ext cx="9144000" cy="6858000"/>
          </a:xfrm>
        </p:spPr>
        <p:txBody>
          <a:bodyPr rtlCol="0">
            <a:normAutofit/>
          </a:bodyPr>
          <a:lstStyle/>
          <a:p>
            <a:pPr algn="just">
              <a:buNone/>
              <a:defRPr/>
            </a:pPr>
            <a:r>
              <a:rPr lang="tr-TR" sz="1600" b="1" dirty="0">
                <a:solidFill>
                  <a:srgbClr val="006600"/>
                </a:solidFill>
                <a:latin typeface="Arial" panose="020B0604020202020204" pitchFamily="34" charset="0"/>
                <a:cs typeface="Arial" panose="020B0604020202020204" pitchFamily="34" charset="0"/>
              </a:rPr>
              <a:t>TEMEL HİJYENİK TASARIM YAKLAŞIMLARI</a:t>
            </a:r>
          </a:p>
          <a:p>
            <a:pPr algn="just">
              <a:defRPr/>
            </a:pPr>
            <a:r>
              <a:rPr lang="tr-TR" sz="1600" b="1" dirty="0">
                <a:latin typeface="Arial" panose="020B0604020202020204" pitchFamily="34" charset="0"/>
                <a:cs typeface="Arial" panose="020B0604020202020204" pitchFamily="34" charset="0"/>
              </a:rPr>
              <a:t>Güvenli gıda üretimini sağlamak ve tüketici açısından güvence yaratabilmek için hijyenik tasarım felsefesi, dizayn geliştirmenin önünde gelmektedir.</a:t>
            </a:r>
          </a:p>
          <a:p>
            <a:pPr algn="just">
              <a:defRPr/>
            </a:pPr>
            <a:r>
              <a:rPr lang="tr-TR" sz="1600" b="1" dirty="0">
                <a:latin typeface="Arial" panose="020B0604020202020204" pitchFamily="34" charset="0"/>
                <a:cs typeface="Arial" panose="020B0604020202020204" pitchFamily="34" charset="0"/>
              </a:rPr>
              <a:t>Gıda kalitesi, güvenliği ve dayanıklılığının geliştirilmesi ve bunun sonucu olarak da hedef doğrultusunda ürün </a:t>
            </a:r>
            <a:r>
              <a:rPr lang="tr-TR" sz="1600" b="1" dirty="0" err="1">
                <a:latin typeface="Arial" panose="020B0604020202020204" pitchFamily="34" charset="0"/>
                <a:cs typeface="Arial" panose="020B0604020202020204" pitchFamily="34" charset="0"/>
              </a:rPr>
              <a:t>eldesi</a:t>
            </a:r>
            <a:r>
              <a:rPr lang="tr-TR" sz="1600" b="1" dirty="0">
                <a:latin typeface="Arial" panose="020B0604020202020204" pitchFamily="34" charset="0"/>
                <a:cs typeface="Arial" panose="020B0604020202020204" pitchFamily="34" charset="0"/>
              </a:rPr>
              <a:t> için temel olan hijyenik tasarım yaklaşımlarından son yıllarda güncelliği artan </a:t>
            </a:r>
            <a:r>
              <a:rPr lang="tr-TR" sz="1600" b="1" dirty="0">
                <a:solidFill>
                  <a:srgbClr val="FF0066"/>
                </a:solidFill>
                <a:latin typeface="Arial" panose="020B0604020202020204" pitchFamily="34" charset="0"/>
                <a:cs typeface="Arial" panose="020B0604020202020204" pitchFamily="34" charset="0"/>
              </a:rPr>
              <a:t>CGMP</a:t>
            </a:r>
            <a:r>
              <a:rPr lang="tr-TR" sz="1600" b="1" dirty="0">
                <a:latin typeface="Arial" panose="020B0604020202020204" pitchFamily="34" charset="0"/>
                <a:cs typeface="Arial" panose="020B0604020202020204" pitchFamily="34" charset="0"/>
              </a:rPr>
              <a:t> (güncel iyi üretim uygulamaları) ve </a:t>
            </a:r>
            <a:r>
              <a:rPr lang="tr-TR" sz="1600" b="1" dirty="0">
                <a:solidFill>
                  <a:srgbClr val="FF0066"/>
                </a:solidFill>
                <a:latin typeface="Arial" panose="020B0604020202020204" pitchFamily="34" charset="0"/>
                <a:cs typeface="Arial" panose="020B0604020202020204" pitchFamily="34" charset="0"/>
              </a:rPr>
              <a:t>GHP</a:t>
            </a:r>
            <a:r>
              <a:rPr lang="tr-TR" sz="1600" b="1" dirty="0">
                <a:latin typeface="Arial" panose="020B0604020202020204" pitchFamily="34" charset="0"/>
                <a:cs typeface="Arial" panose="020B0604020202020204" pitchFamily="34" charset="0"/>
              </a:rPr>
              <a:t> (iyi hijyen uygulamaları), </a:t>
            </a:r>
            <a:r>
              <a:rPr lang="tr-TR" sz="1600" b="1" dirty="0">
                <a:solidFill>
                  <a:srgbClr val="FF0066"/>
                </a:solidFill>
                <a:latin typeface="Arial" panose="020B0604020202020204" pitchFamily="34" charset="0"/>
                <a:cs typeface="Arial" panose="020B0604020202020204" pitchFamily="34" charset="0"/>
              </a:rPr>
              <a:t>HACCP</a:t>
            </a:r>
            <a:r>
              <a:rPr lang="tr-TR" sz="1600" b="1" dirty="0">
                <a:latin typeface="Arial" panose="020B0604020202020204" pitchFamily="34" charset="0"/>
                <a:cs typeface="Arial" panose="020B0604020202020204" pitchFamily="34" charset="0"/>
              </a:rPr>
              <a:t> (kritik kontrol noktaları risk analizleri), </a:t>
            </a:r>
            <a:r>
              <a:rPr lang="tr-TR" sz="1600" b="1" dirty="0">
                <a:solidFill>
                  <a:srgbClr val="FF0066"/>
                </a:solidFill>
                <a:latin typeface="Arial" panose="020B0604020202020204" pitchFamily="34" charset="0"/>
                <a:cs typeface="Arial" panose="020B0604020202020204" pitchFamily="34" charset="0"/>
              </a:rPr>
              <a:t>HT</a:t>
            </a:r>
            <a:r>
              <a:rPr lang="tr-TR" sz="1600" b="1" dirty="0">
                <a:latin typeface="Arial" panose="020B0604020202020204" pitchFamily="34" charset="0"/>
                <a:cs typeface="Arial" panose="020B0604020202020204" pitchFamily="34" charset="0"/>
              </a:rPr>
              <a:t> (engeller teknolojisi), </a:t>
            </a:r>
            <a:r>
              <a:rPr lang="tr-TR" sz="1600" b="1" dirty="0">
                <a:solidFill>
                  <a:srgbClr val="FF0066"/>
                </a:solidFill>
                <a:latin typeface="Arial" panose="020B0604020202020204" pitchFamily="34" charset="0"/>
                <a:cs typeface="Arial" panose="020B0604020202020204" pitchFamily="34" charset="0"/>
              </a:rPr>
              <a:t>PM</a:t>
            </a:r>
            <a:r>
              <a:rPr lang="tr-TR" sz="1600" b="1" dirty="0">
                <a:latin typeface="Arial" panose="020B0604020202020204" pitchFamily="34" charset="0"/>
                <a:cs typeface="Arial" panose="020B0604020202020204" pitchFamily="34" charset="0"/>
              </a:rPr>
              <a:t> (belirleyici mikrobiyoloji), </a:t>
            </a:r>
            <a:r>
              <a:rPr lang="tr-TR" sz="1600" b="1" dirty="0" err="1">
                <a:latin typeface="Arial" panose="020B0604020202020204" pitchFamily="34" charset="0"/>
                <a:cs typeface="Arial" panose="020B0604020202020204" pitchFamily="34" charset="0"/>
              </a:rPr>
              <a:t>ıso</a:t>
            </a:r>
            <a:r>
              <a:rPr lang="tr-TR" sz="1600" b="1" dirty="0">
                <a:latin typeface="Arial" panose="020B0604020202020204" pitchFamily="34" charset="0"/>
                <a:cs typeface="Arial" panose="020B0604020202020204" pitchFamily="34" charset="0"/>
              </a:rPr>
              <a:t> 22000, </a:t>
            </a:r>
            <a:r>
              <a:rPr lang="tr-TR" sz="1600" b="1" dirty="0" err="1">
                <a:latin typeface="Arial" panose="020B0604020202020204" pitchFamily="34" charset="0"/>
                <a:cs typeface="Arial" panose="020B0604020202020204" pitchFamily="34" charset="0"/>
              </a:rPr>
              <a:t>fssc</a:t>
            </a:r>
            <a:r>
              <a:rPr lang="tr-TR" sz="1600" b="1" dirty="0">
                <a:latin typeface="Arial" panose="020B0604020202020204" pitchFamily="34" charset="0"/>
                <a:cs typeface="Arial" panose="020B0604020202020204" pitchFamily="34" charset="0"/>
              </a:rPr>
              <a:t>, </a:t>
            </a:r>
            <a:r>
              <a:rPr lang="tr-TR" sz="1600" b="1" dirty="0">
                <a:solidFill>
                  <a:srgbClr val="FF0066"/>
                </a:solidFill>
                <a:latin typeface="Arial" panose="020B0604020202020204" pitchFamily="34" charset="0"/>
                <a:cs typeface="Arial" panose="020B0604020202020204" pitchFamily="34" charset="0"/>
              </a:rPr>
              <a:t>ISO 9000 </a:t>
            </a:r>
            <a:r>
              <a:rPr lang="tr-TR" sz="1600" b="1" dirty="0">
                <a:latin typeface="Arial" panose="020B0604020202020204" pitchFamily="34" charset="0"/>
                <a:cs typeface="Arial" panose="020B0604020202020204" pitchFamily="34" charset="0"/>
              </a:rPr>
              <a:t>gibi kapsamlı stratejilerin hemen hemen tümü kullanılmaktadır.</a:t>
            </a:r>
          </a:p>
          <a:p>
            <a:pPr algn="just">
              <a:defRPr/>
            </a:pPr>
            <a:endParaRPr lang="tr-TR" sz="16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333221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2 İçerik Yer Tutucusu">
            <a:extLst>
              <a:ext uri="{FF2B5EF4-FFF2-40B4-BE49-F238E27FC236}">
                <a16:creationId xmlns:a16="http://schemas.microsoft.com/office/drawing/2014/main" id="{F3065208-2D03-9142-A4F0-568BEC0941AD}"/>
              </a:ext>
            </a:extLst>
          </p:cNvPr>
          <p:cNvSpPr>
            <a:spLocks noGrp="1"/>
          </p:cNvSpPr>
          <p:nvPr>
            <p:ph idx="1"/>
          </p:nvPr>
        </p:nvSpPr>
        <p:spPr>
          <a:xfrm>
            <a:off x="1560095" y="733926"/>
            <a:ext cx="9144000" cy="6858000"/>
          </a:xfrm>
        </p:spPr>
        <p:txBody>
          <a:bodyPr/>
          <a:lstStyle/>
          <a:p>
            <a:pPr algn="just" eaLnBrk="1" hangingPunct="1">
              <a:buFont typeface="Arial" panose="020B0604020202020204" pitchFamily="34" charset="0"/>
              <a:buNone/>
            </a:pPr>
            <a:r>
              <a:rPr lang="tr-TR" altLang="tr-TR" b="1" dirty="0">
                <a:latin typeface="Arial" panose="020B0604020202020204" pitchFamily="34" charset="0"/>
                <a:cs typeface="Arial" panose="020B0604020202020204" pitchFamily="34" charset="0"/>
              </a:rPr>
              <a:t>	</a:t>
            </a:r>
            <a:r>
              <a:rPr lang="tr-TR" altLang="tr-TR" b="1" dirty="0">
                <a:solidFill>
                  <a:srgbClr val="FF0000"/>
                </a:solidFill>
                <a:latin typeface="Arial" panose="020B0604020202020204" pitchFamily="34" charset="0"/>
                <a:cs typeface="Arial" panose="020B0604020202020204" pitchFamily="34" charset="0"/>
              </a:rPr>
              <a:t>1.GMP ve GHP</a:t>
            </a:r>
          </a:p>
          <a:p>
            <a:pPr algn="just" eaLnBrk="1" hangingPunct="1"/>
            <a:r>
              <a:rPr lang="tr-TR" altLang="tr-TR" b="1" dirty="0">
                <a:solidFill>
                  <a:srgbClr val="FF0000"/>
                </a:solidFill>
                <a:latin typeface="Arial" panose="020B0604020202020204" pitchFamily="34" charset="0"/>
                <a:cs typeface="Arial" panose="020B0604020202020204" pitchFamily="34" charset="0"/>
              </a:rPr>
              <a:t>GMP;</a:t>
            </a:r>
            <a:r>
              <a:rPr lang="tr-TR" altLang="tr-TR" b="1" dirty="0">
                <a:latin typeface="Arial" panose="020B0604020202020204" pitchFamily="34" charset="0"/>
                <a:cs typeface="Arial" panose="020B0604020202020204" pitchFamily="34" charset="0"/>
              </a:rPr>
              <a:t> "</a:t>
            </a:r>
            <a:r>
              <a:rPr lang="tr-TR" altLang="tr-TR" b="1" dirty="0" err="1">
                <a:latin typeface="Arial" panose="020B0604020202020204" pitchFamily="34" charset="0"/>
                <a:cs typeface="Arial" panose="020B0604020202020204" pitchFamily="34" charset="0"/>
              </a:rPr>
              <a:t>Current</a:t>
            </a:r>
            <a:r>
              <a:rPr lang="tr-TR" altLang="tr-TR" b="1" dirty="0">
                <a:latin typeface="Arial" panose="020B0604020202020204" pitchFamily="34" charset="0"/>
                <a:cs typeface="Arial" panose="020B0604020202020204" pitchFamily="34" charset="0"/>
              </a:rPr>
              <a:t> </a:t>
            </a:r>
            <a:r>
              <a:rPr lang="tr-TR" altLang="tr-TR" b="1" dirty="0" err="1">
                <a:latin typeface="Arial" panose="020B0604020202020204" pitchFamily="34" charset="0"/>
                <a:cs typeface="Arial" panose="020B0604020202020204" pitchFamily="34" charset="0"/>
              </a:rPr>
              <a:t>Good</a:t>
            </a:r>
            <a:r>
              <a:rPr lang="tr-TR" altLang="tr-TR" b="1" dirty="0">
                <a:latin typeface="Arial" panose="020B0604020202020204" pitchFamily="34" charset="0"/>
                <a:cs typeface="Arial" panose="020B0604020202020204" pitchFamily="34" charset="0"/>
              </a:rPr>
              <a:t> </a:t>
            </a:r>
            <a:r>
              <a:rPr lang="tr-TR" altLang="tr-TR" b="1" dirty="0" err="1">
                <a:latin typeface="Arial" panose="020B0604020202020204" pitchFamily="34" charset="0"/>
                <a:cs typeface="Arial" panose="020B0604020202020204" pitchFamily="34" charset="0"/>
              </a:rPr>
              <a:t>Manufacturing</a:t>
            </a:r>
            <a:r>
              <a:rPr lang="tr-TR" altLang="tr-TR" b="1" dirty="0">
                <a:latin typeface="Arial" panose="020B0604020202020204" pitchFamily="34" charset="0"/>
                <a:cs typeface="Arial" panose="020B0604020202020204" pitchFamily="34" charset="0"/>
              </a:rPr>
              <a:t> </a:t>
            </a:r>
            <a:r>
              <a:rPr lang="tr-TR" altLang="tr-TR" b="1" dirty="0" err="1">
                <a:latin typeface="Arial" panose="020B0604020202020204" pitchFamily="34" charset="0"/>
                <a:cs typeface="Arial" panose="020B0604020202020204" pitchFamily="34" charset="0"/>
              </a:rPr>
              <a:t>Practice</a:t>
            </a:r>
            <a:r>
              <a:rPr lang="tr-TR" altLang="tr-TR" b="1" dirty="0">
                <a:latin typeface="Arial" panose="020B0604020202020204" pitchFamily="34" charset="0"/>
                <a:cs typeface="Arial" panose="020B0604020202020204" pitchFamily="34" charset="0"/>
              </a:rPr>
              <a:t>“ = güncel iyi üretim uygulamaları </a:t>
            </a:r>
          </a:p>
          <a:p>
            <a:pPr algn="just" eaLnBrk="1" hangingPunct="1"/>
            <a:endParaRPr lang="tr-TR" altLang="tr-TR" b="1" dirty="0">
              <a:latin typeface="Arial" panose="020B0604020202020204" pitchFamily="34" charset="0"/>
              <a:cs typeface="Arial" panose="020B0604020202020204" pitchFamily="34" charset="0"/>
            </a:endParaRPr>
          </a:p>
          <a:p>
            <a:pPr algn="just" eaLnBrk="1" hangingPunct="1"/>
            <a:r>
              <a:rPr lang="tr-TR" altLang="tr-TR" b="1" dirty="0">
                <a:solidFill>
                  <a:srgbClr val="FF0000"/>
                </a:solidFill>
                <a:latin typeface="Arial" panose="020B0604020202020204" pitchFamily="34" charset="0"/>
                <a:cs typeface="Arial" panose="020B0604020202020204" pitchFamily="34" charset="0"/>
              </a:rPr>
              <a:t>GHP</a:t>
            </a:r>
            <a:r>
              <a:rPr lang="tr-TR" altLang="tr-TR" b="1" dirty="0">
                <a:latin typeface="Arial" panose="020B0604020202020204" pitchFamily="34" charset="0"/>
                <a:cs typeface="Arial" panose="020B0604020202020204" pitchFamily="34" charset="0"/>
              </a:rPr>
              <a:t> ise İYİ hijyen pratikleri olarak bilinmekte ve işletme, ekipman, hammadde ve personel hijyeninin </a:t>
            </a:r>
            <a:r>
              <a:rPr lang="tr-TR" altLang="tr-TR" b="1" dirty="0" err="1">
                <a:latin typeface="Arial" panose="020B0604020202020204" pitchFamily="34" charset="0"/>
                <a:cs typeface="Arial" panose="020B0604020202020204" pitchFamily="34" charset="0"/>
              </a:rPr>
              <a:t>yanısıra</a:t>
            </a:r>
            <a:r>
              <a:rPr lang="tr-TR" altLang="tr-TR" b="1" dirty="0">
                <a:latin typeface="Arial" panose="020B0604020202020204" pitchFamily="34" charset="0"/>
                <a:cs typeface="Arial" panose="020B0604020202020204" pitchFamily="34" charset="0"/>
              </a:rPr>
              <a:t> temizlik ve dezenfeksiyon talimatlarını da içermektedir. </a:t>
            </a:r>
          </a:p>
          <a:p>
            <a:pPr algn="just" eaLnBrk="1" hangingPunct="1"/>
            <a:endParaRPr lang="tr-TR" altLang="tr-TR" b="1" dirty="0">
              <a:latin typeface="Arial" panose="020B0604020202020204" pitchFamily="34" charset="0"/>
              <a:cs typeface="Arial" panose="020B0604020202020204" pitchFamily="34" charset="0"/>
            </a:endParaRPr>
          </a:p>
          <a:p>
            <a:pPr algn="just" eaLnBrk="1" hangingPunct="1"/>
            <a:r>
              <a:rPr lang="tr-TR" altLang="tr-TR" b="1" dirty="0">
                <a:latin typeface="Arial" panose="020B0604020202020204" pitchFamily="34" charset="0"/>
                <a:cs typeface="Arial" panose="020B0604020202020204" pitchFamily="34" charset="0"/>
              </a:rPr>
              <a:t>Bunlar gıdaların güvenliği ve </a:t>
            </a:r>
            <a:r>
              <a:rPr lang="tr-TR" altLang="tr-TR" b="1" dirty="0" err="1">
                <a:latin typeface="Arial" panose="020B0604020202020204" pitchFamily="34" charset="0"/>
                <a:cs typeface="Arial" panose="020B0604020202020204" pitchFamily="34" charset="0"/>
              </a:rPr>
              <a:t>yarayışlılığını</a:t>
            </a:r>
            <a:r>
              <a:rPr lang="tr-TR" altLang="tr-TR" b="1" dirty="0">
                <a:latin typeface="Arial" panose="020B0604020202020204" pitchFamily="34" charset="0"/>
                <a:cs typeface="Arial" panose="020B0604020202020204" pitchFamily="34" charset="0"/>
              </a:rPr>
              <a:t> garanti altına alan uygulama standartları olarak tanımlanmaktadır.</a:t>
            </a:r>
          </a:p>
        </p:txBody>
      </p:sp>
    </p:spTree>
    <p:extLst>
      <p:ext uri="{BB962C8B-B14F-4D97-AF65-F5344CB8AC3E}">
        <p14:creationId xmlns:p14="http://schemas.microsoft.com/office/powerpoint/2010/main" val="892446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a:extLst>
              <a:ext uri="{FF2B5EF4-FFF2-40B4-BE49-F238E27FC236}">
                <a16:creationId xmlns:a16="http://schemas.microsoft.com/office/drawing/2014/main" id="{9414E5E1-3532-CC42-AB99-C3BC83D6B2AC}"/>
              </a:ext>
            </a:extLst>
          </p:cNvPr>
          <p:cNvSpPr>
            <a:spLocks noGrp="1"/>
          </p:cNvSpPr>
          <p:nvPr>
            <p:ph idx="1"/>
          </p:nvPr>
        </p:nvSpPr>
        <p:spPr>
          <a:xfrm>
            <a:off x="1740569" y="577516"/>
            <a:ext cx="9144000" cy="6858000"/>
          </a:xfrm>
        </p:spPr>
        <p:txBody>
          <a:bodyPr rtlCol="0">
            <a:normAutofit/>
          </a:bodyPr>
          <a:lstStyle/>
          <a:p>
            <a:pPr algn="just">
              <a:defRPr/>
            </a:pPr>
            <a:r>
              <a:rPr lang="tr-TR" sz="1600" b="1" dirty="0">
                <a:latin typeface="Arial" panose="020B0604020202020204" pitchFamily="34" charset="0"/>
                <a:cs typeface="Arial" panose="020B0604020202020204" pitchFamily="34" charset="0"/>
              </a:rPr>
              <a:t>GMP uygulamaları, gıda ürünlerinin üretim ve dağıtımında kalite sağlama için temel yaklaşımlardandır. </a:t>
            </a:r>
          </a:p>
          <a:p>
            <a:pPr algn="just">
              <a:defRPr/>
            </a:pPr>
            <a:r>
              <a:rPr lang="tr-TR" sz="1600" b="1" dirty="0">
                <a:latin typeface="Arial" panose="020B0604020202020204" pitchFamily="34" charset="0"/>
                <a:cs typeface="Arial" panose="020B0604020202020204" pitchFamily="34" charset="0"/>
              </a:rPr>
              <a:t>Gıda üreticileri açısından işletme içi ve dışı koşullardaki her evrede potansiyel tehlikelerin kontrolü, tanımlanması ve program geliştirilmesi bakımından kapsamlı bir kavramdır. </a:t>
            </a:r>
          </a:p>
          <a:p>
            <a:pPr algn="just">
              <a:defRPr/>
            </a:pPr>
            <a:r>
              <a:rPr lang="tr-TR" sz="1600" b="1" dirty="0">
                <a:latin typeface="Arial" panose="020B0604020202020204" pitchFamily="34" charset="0"/>
                <a:cs typeface="Arial" panose="020B0604020202020204" pitchFamily="34" charset="0"/>
              </a:rPr>
              <a:t>GMP, kalite sağlama açısından </a:t>
            </a:r>
            <a:r>
              <a:rPr lang="tr-TR" sz="1600" b="1" i="1" dirty="0">
                <a:solidFill>
                  <a:srgbClr val="0000CC"/>
                </a:solidFill>
                <a:latin typeface="Arial" panose="020B0604020202020204" pitchFamily="34" charset="0"/>
                <a:cs typeface="Arial" panose="020B0604020202020204" pitchFamily="34" charset="0"/>
              </a:rPr>
              <a:t>hammadde alımları, ön hazırlık işlemleri, işleme, ürün geliştirme, üretim, paketleme, depolama, dağıtım</a:t>
            </a:r>
            <a:r>
              <a:rPr lang="tr-TR" sz="1600" b="1" dirty="0">
                <a:latin typeface="Arial" panose="020B0604020202020204" pitchFamily="34" charset="0"/>
                <a:cs typeface="Arial" panose="020B0604020202020204" pitchFamily="34" charset="0"/>
              </a:rPr>
              <a:t> gibi evrelerde kesiksiz uygulanması gereken teknikler dizisidir. </a:t>
            </a:r>
          </a:p>
          <a:p>
            <a:pPr algn="just">
              <a:defRPr/>
            </a:pPr>
            <a:r>
              <a:rPr lang="tr-TR" sz="1600" b="1" dirty="0">
                <a:latin typeface="Arial" panose="020B0604020202020204" pitchFamily="34" charset="0"/>
                <a:cs typeface="Arial" panose="020B0604020202020204" pitchFamily="34" charset="0"/>
              </a:rPr>
              <a:t>İşletme sanitasyonunun sağlanması ve korunmasına yönelik GMP teknikleri; gıda işlemede hijyenik koşulları sağlama ve çapraz </a:t>
            </a:r>
            <a:r>
              <a:rPr lang="tr-TR" sz="1600" b="1" dirty="0" err="1">
                <a:latin typeface="Arial" panose="020B0604020202020204" pitchFamily="34" charset="0"/>
                <a:cs typeface="Arial" panose="020B0604020202020204" pitchFamily="34" charset="0"/>
              </a:rPr>
              <a:t>kontaminasyonları</a:t>
            </a:r>
            <a:r>
              <a:rPr lang="tr-TR" sz="1600" b="1" dirty="0">
                <a:latin typeface="Arial" panose="020B0604020202020204" pitchFamily="34" charset="0"/>
                <a:cs typeface="Arial" panose="020B0604020202020204" pitchFamily="34" charset="0"/>
              </a:rPr>
              <a:t> engelleme konularında personeli yönlendirmektedir. </a:t>
            </a:r>
          </a:p>
          <a:p>
            <a:pPr algn="just">
              <a:defRPr/>
            </a:pPr>
            <a:r>
              <a:rPr lang="tr-TR" sz="1600" b="1" dirty="0">
                <a:latin typeface="Arial" panose="020B0604020202020204" pitchFamily="34" charset="0"/>
                <a:cs typeface="Arial" panose="020B0604020202020204" pitchFamily="34" charset="0"/>
              </a:rPr>
              <a:t>Bu standartlar hiçbir zaman kesin olmayıp, görecelidir ve sürekli geliştirilip düzeltilmeye çalışılmaktadır. Ana prensip; endüstriyel olarak en iyiye ulaşmak olup, ütopik amaçlar gözetilmemesidir. Kalite güvencesine erişmek, temel yaklaşımdır. </a:t>
            </a:r>
            <a:r>
              <a:rPr lang="tr-TR" sz="1600" b="1" dirty="0">
                <a:solidFill>
                  <a:srgbClr val="FF0000"/>
                </a:solidFill>
                <a:latin typeface="Arial" panose="020B0604020202020204" pitchFamily="34" charset="0"/>
                <a:cs typeface="Arial" panose="020B0604020202020204" pitchFamily="34" charset="0"/>
              </a:rPr>
              <a:t>Ancak farklı ürünler için farklı GMP ve GHP kuralları esas alınabilir.</a:t>
            </a:r>
          </a:p>
          <a:p>
            <a:pPr>
              <a:defRPr/>
            </a:pPr>
            <a:endParaRPr lang="tr-TR" sz="16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507962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a:extLst>
              <a:ext uri="{FF2B5EF4-FFF2-40B4-BE49-F238E27FC236}">
                <a16:creationId xmlns:a16="http://schemas.microsoft.com/office/drawing/2014/main" id="{449B66D6-3BE0-D149-9286-4F1940106B8B}"/>
              </a:ext>
            </a:extLst>
          </p:cNvPr>
          <p:cNvSpPr>
            <a:spLocks noGrp="1"/>
          </p:cNvSpPr>
          <p:nvPr>
            <p:ph idx="1"/>
          </p:nvPr>
        </p:nvSpPr>
        <p:spPr>
          <a:xfrm>
            <a:off x="1560095" y="553453"/>
            <a:ext cx="9144000" cy="6858000"/>
          </a:xfrm>
        </p:spPr>
        <p:txBody>
          <a:bodyPr rtlCol="0">
            <a:normAutofit/>
          </a:bodyPr>
          <a:lstStyle/>
          <a:p>
            <a:pPr algn="just">
              <a:buNone/>
              <a:defRPr/>
            </a:pPr>
            <a:r>
              <a:rPr lang="tr-TR" sz="1600" b="1" dirty="0">
                <a:latin typeface="Arial" panose="020B0604020202020204" pitchFamily="34" charset="0"/>
                <a:cs typeface="Arial" panose="020B0604020202020204" pitchFamily="34" charset="0"/>
              </a:rPr>
              <a:t>	</a:t>
            </a:r>
            <a:r>
              <a:rPr lang="tr-TR" sz="1600" b="1" dirty="0">
                <a:solidFill>
                  <a:srgbClr val="0000CC"/>
                </a:solidFill>
                <a:latin typeface="Arial" panose="020B0604020202020204" pitchFamily="34" charset="0"/>
                <a:cs typeface="Arial" panose="020B0604020202020204" pitchFamily="34" charset="0"/>
              </a:rPr>
              <a:t>GMP ve GHP kurallarına göre işletme denetimlerinde baz alınacak hususlar şunlardır;</a:t>
            </a:r>
          </a:p>
          <a:p>
            <a:pPr algn="just">
              <a:defRPr/>
            </a:pPr>
            <a:r>
              <a:rPr lang="tr-TR" sz="1600" b="1" dirty="0">
                <a:latin typeface="Arial" panose="020B0604020202020204" pitchFamily="34" charset="0"/>
                <a:cs typeface="Arial" panose="020B0604020202020204" pitchFamily="34" charset="0"/>
              </a:rPr>
              <a:t>Personel</a:t>
            </a:r>
          </a:p>
          <a:p>
            <a:pPr algn="just">
              <a:defRPr/>
            </a:pPr>
            <a:r>
              <a:rPr lang="tr-TR" sz="1600" b="1" dirty="0">
                <a:latin typeface="Arial" panose="020B0604020202020204" pitchFamily="34" charset="0"/>
                <a:cs typeface="Arial" panose="020B0604020202020204" pitchFamily="34" charset="0"/>
              </a:rPr>
              <a:t>İşletme, zemin ve çevre</a:t>
            </a:r>
          </a:p>
          <a:p>
            <a:pPr algn="just">
              <a:defRPr/>
            </a:pPr>
            <a:r>
              <a:rPr lang="tr-TR" sz="1600" b="1" dirty="0">
                <a:latin typeface="Arial" panose="020B0604020202020204" pitchFamily="34" charset="0"/>
                <a:cs typeface="Arial" panose="020B0604020202020204" pitchFamily="34" charset="0"/>
              </a:rPr>
              <a:t>Sanitasyon olanakları ve kontrol</a:t>
            </a:r>
          </a:p>
          <a:p>
            <a:pPr algn="just">
              <a:defRPr/>
            </a:pPr>
            <a:r>
              <a:rPr lang="tr-TR" sz="1600" b="1" dirty="0">
                <a:latin typeface="Arial" panose="020B0604020202020204" pitchFamily="34" charset="0"/>
                <a:cs typeface="Arial" panose="020B0604020202020204" pitchFamily="34" charset="0"/>
              </a:rPr>
              <a:t>Sanitasyon uygulaması</a:t>
            </a:r>
          </a:p>
          <a:p>
            <a:pPr algn="just">
              <a:defRPr/>
            </a:pPr>
            <a:r>
              <a:rPr lang="tr-TR" sz="1600" b="1" dirty="0">
                <a:latin typeface="Arial" panose="020B0604020202020204" pitchFamily="34" charset="0"/>
                <a:cs typeface="Arial" panose="020B0604020202020204" pitchFamily="34" charset="0"/>
              </a:rPr>
              <a:t>Ekipman ve işleme teknikleri</a:t>
            </a:r>
          </a:p>
          <a:p>
            <a:pPr algn="just">
              <a:defRPr/>
            </a:pPr>
            <a:r>
              <a:rPr lang="tr-TR" sz="1600" b="1" dirty="0">
                <a:latin typeface="Arial" panose="020B0604020202020204" pitchFamily="34" charset="0"/>
                <a:cs typeface="Arial" panose="020B0604020202020204" pitchFamily="34" charset="0"/>
              </a:rPr>
              <a:t>İşleme ve ürün kalite kontrol basamakları</a:t>
            </a:r>
          </a:p>
          <a:p>
            <a:pPr algn="just">
              <a:defRPr/>
            </a:pPr>
            <a:r>
              <a:rPr lang="tr-TR" sz="1600" b="1" dirty="0">
                <a:latin typeface="Arial" panose="020B0604020202020204" pitchFamily="34" charset="0"/>
                <a:cs typeface="Arial" panose="020B0604020202020204" pitchFamily="34" charset="0"/>
              </a:rPr>
              <a:t>Depolama ve dağıtım</a:t>
            </a:r>
          </a:p>
          <a:p>
            <a:pPr algn="just">
              <a:defRPr/>
            </a:pPr>
            <a:r>
              <a:rPr lang="tr-TR" sz="1600" b="1" dirty="0">
                <a:latin typeface="Arial" panose="020B0604020202020204" pitchFamily="34" charset="0"/>
                <a:cs typeface="Arial" panose="020B0604020202020204" pitchFamily="34" charset="0"/>
              </a:rPr>
              <a:t>Kayıt muhafaza</a:t>
            </a:r>
          </a:p>
          <a:p>
            <a:pPr algn="just">
              <a:defRPr/>
            </a:pPr>
            <a:r>
              <a:rPr lang="tr-TR" sz="1600" b="1" dirty="0">
                <a:latin typeface="Arial" panose="020B0604020202020204" pitchFamily="34" charset="0"/>
                <a:cs typeface="Arial" panose="020B0604020202020204" pitchFamily="34" charset="0"/>
              </a:rPr>
              <a:t>Doğal ve kaçınılmaz tekdüze hatalar</a:t>
            </a:r>
          </a:p>
          <a:p>
            <a:pPr algn="just">
              <a:buNone/>
              <a:defRPr/>
            </a:pPr>
            <a:r>
              <a:rPr lang="tr-TR" sz="1600" b="1" dirty="0">
                <a:latin typeface="Arial" panose="020B0604020202020204" pitchFamily="34" charset="0"/>
                <a:cs typeface="Arial" panose="020B0604020202020204" pitchFamily="34" charset="0"/>
              </a:rPr>
              <a:t>	Bu hükümler işletmelerde doğrudan uygulanabilmekte, böylece daha güvenilir ve temiz gıdalar elde edilebilmektedir. </a:t>
            </a:r>
          </a:p>
        </p:txBody>
      </p:sp>
    </p:spTree>
    <p:extLst>
      <p:ext uri="{BB962C8B-B14F-4D97-AF65-F5344CB8AC3E}">
        <p14:creationId xmlns:p14="http://schemas.microsoft.com/office/powerpoint/2010/main" val="5934259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4DD93A6C-7E38-9745-8AAA-BF6DFBB8AC71}"/>
              </a:ext>
            </a:extLst>
          </p:cNvPr>
          <p:cNvSpPr>
            <a:spLocks noGrp="1"/>
          </p:cNvSpPr>
          <p:nvPr>
            <p:ph type="ctrTitle"/>
          </p:nvPr>
        </p:nvSpPr>
        <p:spPr>
          <a:xfrm>
            <a:off x="3024926" y="1787317"/>
            <a:ext cx="6286544" cy="2868168"/>
          </a:xfrm>
        </p:spPr>
        <p:txBody>
          <a:bodyPr/>
          <a:lstStyle/>
          <a:p>
            <a:pPr>
              <a:defRPr/>
            </a:pPr>
            <a:r>
              <a:rPr lang="tr-TR" sz="6600" dirty="0"/>
              <a:t>SANİTASYON EKİPMANLARI VE SİSTEMLERİ </a:t>
            </a:r>
          </a:p>
        </p:txBody>
      </p:sp>
    </p:spTree>
    <p:extLst>
      <p:ext uri="{BB962C8B-B14F-4D97-AF65-F5344CB8AC3E}">
        <p14:creationId xmlns:p14="http://schemas.microsoft.com/office/powerpoint/2010/main" val="18718356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2 İçerik Yer Tutucusu">
            <a:extLst>
              <a:ext uri="{FF2B5EF4-FFF2-40B4-BE49-F238E27FC236}">
                <a16:creationId xmlns:a16="http://schemas.microsoft.com/office/drawing/2014/main" id="{50C3A04F-FBBE-3D44-9A84-1E5C7EFAF5F7}"/>
              </a:ext>
            </a:extLst>
          </p:cNvPr>
          <p:cNvSpPr>
            <a:spLocks noGrp="1"/>
          </p:cNvSpPr>
          <p:nvPr>
            <p:ph idx="1"/>
          </p:nvPr>
        </p:nvSpPr>
        <p:spPr>
          <a:xfrm>
            <a:off x="633664" y="600076"/>
            <a:ext cx="10667999" cy="6715125"/>
          </a:xfrm>
        </p:spPr>
        <p:txBody>
          <a:bodyPr/>
          <a:lstStyle/>
          <a:p>
            <a:pPr algn="just" eaLnBrk="1" hangingPunct="1">
              <a:lnSpc>
                <a:spcPct val="80000"/>
              </a:lnSpc>
              <a:buFont typeface="Arial" panose="020B0604020202020204" pitchFamily="34" charset="0"/>
              <a:buNone/>
            </a:pPr>
            <a:r>
              <a:rPr lang="tr-TR" altLang="tr-TR" sz="2800" b="1" dirty="0">
                <a:solidFill>
                  <a:srgbClr val="0070C0"/>
                </a:solidFill>
                <a:latin typeface="Arial" panose="020B0604020202020204" pitchFamily="34" charset="0"/>
                <a:cs typeface="Arial" panose="020B0604020202020204" pitchFamily="34" charset="0"/>
              </a:rPr>
              <a:t> Otomatik Temizleme Yöntemi (CIP)</a:t>
            </a:r>
          </a:p>
          <a:p>
            <a:pPr algn="just" eaLnBrk="1" hangingPunct="1">
              <a:lnSpc>
                <a:spcPct val="80000"/>
              </a:lnSpc>
              <a:buFont typeface="Arial" panose="020B0604020202020204" pitchFamily="34" charset="0"/>
              <a:buNone/>
            </a:pPr>
            <a:endParaRPr lang="tr-TR" altLang="tr-TR" sz="2200" b="1" dirty="0">
              <a:solidFill>
                <a:srgbClr val="0070C0"/>
              </a:solidFill>
              <a:latin typeface="Arial" panose="020B0604020202020204" pitchFamily="34" charset="0"/>
              <a:cs typeface="Arial" panose="020B0604020202020204" pitchFamily="34" charset="0"/>
            </a:endParaRPr>
          </a:p>
          <a:p>
            <a:pPr algn="just" eaLnBrk="1" hangingPunct="1">
              <a:lnSpc>
                <a:spcPct val="80000"/>
              </a:lnSpc>
            </a:pPr>
            <a:r>
              <a:rPr lang="tr-TR" altLang="tr-TR" sz="2200" b="1" dirty="0">
                <a:latin typeface="Arial" panose="020B0604020202020204" pitchFamily="34" charset="0"/>
                <a:cs typeface="Arial" panose="020B0604020202020204" pitchFamily="34" charset="0"/>
              </a:rPr>
              <a:t>Modern gıda işletmelerinde </a:t>
            </a:r>
            <a:r>
              <a:rPr lang="tr-TR" altLang="tr-TR" sz="2200" b="1" dirty="0" err="1">
                <a:latin typeface="Arial" panose="020B0604020202020204" pitchFamily="34" charset="0"/>
                <a:cs typeface="Arial" panose="020B0604020202020204" pitchFamily="34" charset="0"/>
              </a:rPr>
              <a:t>mikrobiyel</a:t>
            </a:r>
            <a:r>
              <a:rPr lang="tr-TR" altLang="tr-TR" sz="2200" b="1" dirty="0">
                <a:latin typeface="Arial" panose="020B0604020202020204" pitchFamily="34" charset="0"/>
                <a:cs typeface="Arial" panose="020B0604020202020204" pitchFamily="34" charset="0"/>
              </a:rPr>
              <a:t> açıdan riskli ve zaman alıcı olan elle temizlemenin yerine otomatik makinalarla yapılan temizleme yöntemleri tercih edilmelidir. Makina ve ekipmanları parçalamaya gerek duyulmadan çalkalama suyu ve deterjan çözeltisinin üretim hattında sirkülasyonu ile yapılan bu yöntem kısaca CİP </a:t>
            </a:r>
          </a:p>
          <a:p>
            <a:pPr marL="0" indent="0" algn="just" eaLnBrk="1" hangingPunct="1">
              <a:lnSpc>
                <a:spcPct val="80000"/>
              </a:lnSpc>
              <a:buNone/>
            </a:pPr>
            <a:r>
              <a:rPr lang="tr-TR" altLang="tr-TR" sz="2200" b="1" dirty="0">
                <a:latin typeface="Arial" panose="020B0604020202020204" pitchFamily="34" charset="0"/>
                <a:cs typeface="Arial" panose="020B0604020202020204" pitchFamily="34" charset="0"/>
              </a:rPr>
              <a:t>  (</a:t>
            </a:r>
            <a:r>
              <a:rPr lang="tr-TR" altLang="tr-TR" sz="2200" b="1" dirty="0" err="1">
                <a:latin typeface="Arial" panose="020B0604020202020204" pitchFamily="34" charset="0"/>
                <a:cs typeface="Arial" panose="020B0604020202020204" pitchFamily="34" charset="0"/>
              </a:rPr>
              <a:t>Cleaning</a:t>
            </a:r>
            <a:r>
              <a:rPr lang="tr-TR" altLang="tr-TR" sz="2200" b="1" dirty="0">
                <a:latin typeface="Arial" panose="020B0604020202020204" pitchFamily="34" charset="0"/>
                <a:cs typeface="Arial" panose="020B0604020202020204" pitchFamily="34" charset="0"/>
              </a:rPr>
              <a:t> in </a:t>
            </a:r>
            <a:r>
              <a:rPr lang="tr-TR" altLang="tr-TR" sz="2200" b="1" dirty="0" err="1">
                <a:latin typeface="Arial" panose="020B0604020202020204" pitchFamily="34" charset="0"/>
                <a:cs typeface="Arial" panose="020B0604020202020204" pitchFamily="34" charset="0"/>
              </a:rPr>
              <a:t>Place</a:t>
            </a:r>
            <a:r>
              <a:rPr lang="tr-TR" altLang="tr-TR" sz="2200" b="1" dirty="0">
                <a:latin typeface="Arial" panose="020B0604020202020204" pitchFamily="34" charset="0"/>
                <a:cs typeface="Arial" panose="020B0604020202020204" pitchFamily="34" charset="0"/>
              </a:rPr>
              <a:t>: Yerinde temizleme) olarak bilinir. </a:t>
            </a:r>
          </a:p>
          <a:p>
            <a:pPr algn="just" eaLnBrk="1" hangingPunct="1">
              <a:lnSpc>
                <a:spcPct val="80000"/>
              </a:lnSpc>
            </a:pPr>
            <a:endParaRPr lang="tr-TR" altLang="tr-TR" sz="2200" b="1" dirty="0">
              <a:latin typeface="Arial" panose="020B0604020202020204" pitchFamily="34" charset="0"/>
              <a:cs typeface="Arial" panose="020B0604020202020204" pitchFamily="34" charset="0"/>
            </a:endParaRPr>
          </a:p>
          <a:p>
            <a:pPr algn="just" eaLnBrk="1" hangingPunct="1">
              <a:lnSpc>
                <a:spcPct val="80000"/>
              </a:lnSpc>
            </a:pPr>
            <a:r>
              <a:rPr lang="tr-TR" altLang="tr-TR" sz="2200" b="1" dirty="0">
                <a:latin typeface="Arial" panose="020B0604020202020204" pitchFamily="34" charset="0"/>
                <a:cs typeface="Arial" panose="020B0604020202020204" pitchFamily="34" charset="0"/>
              </a:rPr>
              <a:t>Özellikle uzun boru hatları ve geniş hacimli tankların temizlenmesinde başarıyla kullanılan bu yöntem personelin tehlikeli kimyasal maddelerle direkt temasını azaltması açısından da son derece önemlidir.</a:t>
            </a:r>
          </a:p>
          <a:p>
            <a:pPr algn="just" eaLnBrk="1" hangingPunct="1">
              <a:lnSpc>
                <a:spcPct val="80000"/>
              </a:lnSpc>
            </a:pPr>
            <a:endParaRPr lang="tr-TR" altLang="tr-TR" sz="2200" b="1" dirty="0">
              <a:latin typeface="Arial" panose="020B0604020202020204" pitchFamily="34" charset="0"/>
              <a:cs typeface="Arial" panose="020B0604020202020204" pitchFamily="34" charset="0"/>
            </a:endParaRPr>
          </a:p>
          <a:p>
            <a:pPr algn="just" eaLnBrk="1" hangingPunct="1">
              <a:lnSpc>
                <a:spcPct val="80000"/>
              </a:lnSpc>
            </a:pPr>
            <a:endParaRPr lang="tr-TR" altLang="tr-TR" sz="22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089485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a:extLst>
              <a:ext uri="{FF2B5EF4-FFF2-40B4-BE49-F238E27FC236}">
                <a16:creationId xmlns:a16="http://schemas.microsoft.com/office/drawing/2014/main" id="{A7DBF95B-FA00-F847-A59B-C0FEC9196571}"/>
              </a:ext>
            </a:extLst>
          </p:cNvPr>
          <p:cNvSpPr>
            <a:spLocks noGrp="1"/>
          </p:cNvSpPr>
          <p:nvPr>
            <p:ph idx="1"/>
          </p:nvPr>
        </p:nvSpPr>
        <p:spPr>
          <a:xfrm>
            <a:off x="1524000" y="0"/>
            <a:ext cx="9144000" cy="6858000"/>
          </a:xfrm>
        </p:spPr>
        <p:txBody>
          <a:bodyPr rtlCol="0">
            <a:normAutofit/>
          </a:bodyPr>
          <a:lstStyle/>
          <a:p>
            <a:pPr algn="just">
              <a:buNone/>
              <a:defRPr/>
            </a:pPr>
            <a:r>
              <a:rPr lang="tr-TR" b="1" dirty="0">
                <a:latin typeface="Arial" panose="020B0604020202020204" pitchFamily="34" charset="0"/>
                <a:cs typeface="Arial" panose="020B0604020202020204" pitchFamily="34" charset="0"/>
              </a:rPr>
              <a:t>CIP sisteminin avantajları;</a:t>
            </a:r>
          </a:p>
          <a:p>
            <a:pPr algn="just">
              <a:defRPr/>
            </a:pPr>
            <a:r>
              <a:rPr lang="tr-TR" b="1" dirty="0">
                <a:latin typeface="Arial" panose="020B0604020202020204" pitchFamily="34" charset="0"/>
                <a:cs typeface="Arial" panose="020B0604020202020204" pitchFamily="34" charset="0"/>
              </a:rPr>
              <a:t>Su, deterjan ve ısıdan en verimli şekilde yararlanılarak giderlerden tasarruf sağlanır.</a:t>
            </a:r>
          </a:p>
          <a:p>
            <a:pPr algn="just">
              <a:defRPr/>
            </a:pPr>
            <a:r>
              <a:rPr lang="tr-TR" b="1" dirty="0">
                <a:latin typeface="Arial" panose="020B0604020202020204" pitchFamily="34" charset="0"/>
                <a:cs typeface="Arial" panose="020B0604020202020204" pitchFamily="34" charset="0"/>
              </a:rPr>
              <a:t>İşletme daha verimli çalışır. </a:t>
            </a:r>
          </a:p>
          <a:p>
            <a:pPr algn="just">
              <a:defRPr/>
            </a:pPr>
            <a:r>
              <a:rPr lang="tr-TR" b="1" dirty="0">
                <a:latin typeface="Arial" panose="020B0604020202020204" pitchFamily="34" charset="0"/>
                <a:cs typeface="Arial" panose="020B0604020202020204" pitchFamily="34" charset="0"/>
              </a:rPr>
              <a:t>Zaman kaybı minimum düzeyde olur.</a:t>
            </a:r>
          </a:p>
          <a:p>
            <a:pPr algn="just">
              <a:defRPr/>
            </a:pPr>
            <a:r>
              <a:rPr lang="tr-TR" b="1" dirty="0">
                <a:latin typeface="Arial" panose="020B0604020202020204" pitchFamily="34" charset="0"/>
                <a:cs typeface="Arial" panose="020B0604020202020204" pitchFamily="34" charset="0"/>
              </a:rPr>
              <a:t>İşçilikten büyük tasarruf sağlanır. Çünkü alet-ekipmanların sökülüp takılmasına gerek yoktur.</a:t>
            </a:r>
          </a:p>
          <a:p>
            <a:pPr algn="just">
              <a:defRPr/>
            </a:pPr>
            <a:r>
              <a:rPr lang="tr-TR" b="1" dirty="0">
                <a:latin typeface="Arial" panose="020B0604020202020204" pitchFamily="34" charset="0"/>
                <a:cs typeface="Arial" panose="020B0604020202020204" pitchFamily="34" charset="0"/>
              </a:rPr>
              <a:t>Çalışanlar için büyük bir rahatlık ve emniyet sağlar. Tank içine girmeye, deterjan ve dezenfektan maddelerle temas etmeye gerek kalmaz.</a:t>
            </a:r>
          </a:p>
          <a:p>
            <a:pPr algn="just">
              <a:defRPr/>
            </a:pPr>
            <a:r>
              <a:rPr lang="tr-TR" b="1" dirty="0">
                <a:latin typeface="Arial" panose="020B0604020202020204" pitchFamily="34" charset="0"/>
                <a:cs typeface="Arial" panose="020B0604020202020204" pitchFamily="34" charset="0"/>
              </a:rPr>
              <a:t>Daha hijyenik çalışma olanağı yaratır.</a:t>
            </a:r>
          </a:p>
          <a:p>
            <a:pPr algn="just">
              <a:defRPr/>
            </a:pPr>
            <a:r>
              <a:rPr lang="tr-TR" b="1" dirty="0">
                <a:latin typeface="Arial" panose="020B0604020202020204" pitchFamily="34" charset="0"/>
                <a:cs typeface="Arial" panose="020B0604020202020204" pitchFamily="34" charset="0"/>
              </a:rPr>
              <a:t>Temizleme programı tam olarak ve etkili bir şekilde sürdürülebilir. </a:t>
            </a:r>
          </a:p>
          <a:p>
            <a:pPr algn="just">
              <a:defRPr/>
            </a:pPr>
            <a:r>
              <a:rPr lang="tr-TR" b="1" dirty="0">
                <a:latin typeface="Arial" panose="020B0604020202020204" pitchFamily="34" charset="0"/>
                <a:cs typeface="Arial" panose="020B0604020202020204" pitchFamily="34" charset="0"/>
              </a:rPr>
              <a:t>Yeniden </a:t>
            </a:r>
            <a:r>
              <a:rPr lang="tr-TR" b="1" dirty="0" err="1">
                <a:latin typeface="Arial" panose="020B0604020202020204" pitchFamily="34" charset="0"/>
                <a:cs typeface="Arial" panose="020B0604020202020204" pitchFamily="34" charset="0"/>
              </a:rPr>
              <a:t>kontamine</a:t>
            </a:r>
            <a:r>
              <a:rPr lang="tr-TR" b="1" dirty="0">
                <a:latin typeface="Arial" panose="020B0604020202020204" pitchFamily="34" charset="0"/>
                <a:cs typeface="Arial" panose="020B0604020202020204" pitchFamily="34" charset="0"/>
              </a:rPr>
              <a:t> olma riski yoktur.</a:t>
            </a:r>
          </a:p>
          <a:p>
            <a:pPr algn="just">
              <a:defRPr/>
            </a:pPr>
            <a:endParaRPr lang="tr-TR"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7795370"/>
      </p:ext>
    </p:extLst>
  </p:cSld>
  <p:clrMapOvr>
    <a:masterClrMapping/>
  </p:clrMapOvr>
</p:sld>
</file>

<file path=ppt/theme/theme1.xml><?xml version="1.0" encoding="utf-8"?>
<a:theme xmlns:a="http://schemas.openxmlformats.org/drawingml/2006/main" name="Damla">
  <a:themeElements>
    <a:clrScheme name="Damla">
      <a:dk1>
        <a:sysClr val="windowText" lastClr="000000"/>
      </a:dk1>
      <a:lt1>
        <a:sysClr val="window" lastClr="FFFFFF"/>
      </a:lt1>
      <a:dk2>
        <a:srgbClr val="27537E"/>
      </a:dk2>
      <a:lt2>
        <a:srgbClr val="AABED7"/>
      </a:lt2>
      <a:accent1>
        <a:srgbClr val="E34B7A"/>
      </a:accent1>
      <a:accent2>
        <a:srgbClr val="AC339A"/>
      </a:accent2>
      <a:accent3>
        <a:srgbClr val="6953B7"/>
      </a:accent3>
      <a:accent4>
        <a:srgbClr val="1D7EAB"/>
      </a:accent4>
      <a:accent5>
        <a:srgbClr val="43AFD6"/>
      </a:accent5>
      <a:accent6>
        <a:srgbClr val="DE85E1"/>
      </a:accent6>
      <a:hlink>
        <a:srgbClr val="ED87A6"/>
      </a:hlink>
      <a:folHlink>
        <a:srgbClr val="C99EAC"/>
      </a:folHlink>
    </a:clrScheme>
    <a:fontScheme name="Damla">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amla">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78000"/>
                <a:shade val="100000"/>
                <a:hueMod val="136000"/>
                <a:satMod val="160000"/>
                <a:lumMod val="105000"/>
              </a:schemeClr>
            </a:gs>
            <a:gs pos="100000">
              <a:schemeClr val="phClr">
                <a:shade val="92000"/>
                <a:satMod val="170000"/>
                <a:lumMod val="96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C71B277C-C29A-4BA0-A7BA-43502DF21AB3}"/>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2344</TotalTime>
  <Words>750</Words>
  <Application>Microsoft Macintosh PowerPoint</Application>
  <PresentationFormat>Geniş ekran</PresentationFormat>
  <Paragraphs>76</Paragraphs>
  <Slides>13</Slides>
  <Notes>1</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13</vt:i4>
      </vt:variant>
    </vt:vector>
  </HeadingPairs>
  <TitlesOfParts>
    <vt:vector size="19" baseType="lpstr">
      <vt:lpstr>Arial</vt:lpstr>
      <vt:lpstr>Calibri</vt:lpstr>
      <vt:lpstr>Comic Sans MS</vt:lpstr>
      <vt:lpstr>Tw Cen MT</vt:lpstr>
      <vt:lpstr>Verdana</vt:lpstr>
      <vt:lpstr>Damla</vt:lpstr>
      <vt:lpstr>HİJYEN VE SANİTASYON</vt:lpstr>
      <vt:lpstr>PowerPoint Sunusu</vt:lpstr>
      <vt:lpstr>PowerPoint Sunusu</vt:lpstr>
      <vt:lpstr>PowerPoint Sunusu</vt:lpstr>
      <vt:lpstr>PowerPoint Sunusu</vt:lpstr>
      <vt:lpstr>PowerPoint Sunusu</vt:lpstr>
      <vt:lpstr>SANİTASYON EKİPMANLARI VE SİSTEMLERİ </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FERMENTASYON TEKNOLOJİSİ</dc:title>
  <dc:creator>Windows Kullanıcısı</dc:creator>
  <cp:lastModifiedBy>Özgür Tecer</cp:lastModifiedBy>
  <cp:revision>166</cp:revision>
  <dcterms:created xsi:type="dcterms:W3CDTF">2019-09-25T12:44:30Z</dcterms:created>
  <dcterms:modified xsi:type="dcterms:W3CDTF">2020-01-27T16:40:57Z</dcterms:modified>
</cp:coreProperties>
</file>