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504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4C72D17-FDA7-5D40-B6C8-1243835D7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329B8C5C-FD46-0E4B-AAD7-62494470F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705D6BCC-AE57-FA4E-B7A1-CBD1B9945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0E67081F-198D-EB44-A990-6BF7F3CFA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7A07F72E-BCCF-2645-BF21-D3E86C618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58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6FEC3F6-7B07-F647-983D-F48DFF5C1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62A765A8-0449-AF46-8EEF-965AB5450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E86A0A7-983C-A44F-9A2D-179272CEA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FD33B92A-1998-E144-8A9E-A185557E4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4F3A2D4A-1BB0-D243-A8AA-C926F642F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87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F3751FFE-C25D-8047-A011-28AB11083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DCE164A-5C3F-AC41-93A8-59DA6FE19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FE4572BC-A1EF-B248-BEA6-9F03FA7A1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7CA759E-5863-9749-A47F-62E148187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6EFA9C04-44EC-6E41-B9D3-59A330725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64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EC907E4-0BB9-614C-9A2B-A74F2B318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3215F3A-AE79-6B47-8361-BDE8645EB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1E532011-86B1-7A46-B117-251F11770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BA97DAD4-5949-3443-87F2-E69CFBCDE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6A0ABBD-5A7D-1449-AEAC-D26971BA8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59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C79E5A7-8B9A-DD42-8E36-9AFA3689A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C40352BA-AD06-CF49-A72D-C29E7CDE5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0B86913-F138-F349-AFE6-761F388FF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CB23518-B28C-894E-9862-5AEA5CD9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02E2221-2FA8-FB44-A460-C4D2A6EFA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8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406F9A6-571B-3248-8CD4-4AA4D1C79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0211D35-8172-6D4A-87B7-770FA3ABF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D95468EB-497A-A145-9211-99794604B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4FCC0A82-31C6-164E-9F8E-52D65BF42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9121B85F-8E8D-CB45-AB1B-0BD3B2B84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49F9B4D2-A67D-CC43-82FE-1F37F478F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25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1CA0CF8-A99D-3D42-8D65-38034556D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858FE2ED-F756-BF4F-802C-E1D7AB84A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5F3C307F-09D8-6144-823B-2A0FCB133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EB178B35-6C1A-2843-8511-2D8946EFB8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35FA2C6B-A284-E44D-884E-00C999867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0CA73A5F-0454-8B44-B070-5CBAAF7DB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59904253-91CC-D544-84D6-2E5BF62B5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313C59D6-B240-7045-A190-2ECAAE87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09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23E6078-1B03-9240-ADD6-9512770C7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8F6498F-5D89-1044-B4B4-486451420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4CF24104-F9BC-F24B-A7C6-C7FA79919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0913E842-E551-AF47-9AD0-8ECA2BCC3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41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3A47560E-C700-A146-B445-D4545B36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B635E0F-4201-D247-926E-ACD9F6375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59C13A70-5074-5943-83AB-C8B8EE9B7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59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51F551D-BDA7-B449-A403-4054DAADF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3BB1A51-F215-E848-AD6D-26F2856A0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0F05AADF-55C0-9641-A5A7-B728F567B7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624AAAC5-A6B7-164B-A7F6-58D92B26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2AB77DDB-3B16-A24B-9411-BF9D6BDB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106392A-0CBE-D640-BF36-52DCD0132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652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14EC6D0-13E1-854F-A613-5E6446FB0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748E69DD-ECE4-534F-B1B8-3C3C7CA2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69E41B2B-6EE2-AB46-8F4A-CECF31181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CFFA2FAD-2818-1D40-8EE7-2044C837B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3FC16231-D0D2-D946-91F3-DEE7D5F63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F7327895-79FB-B847-8D63-804E00566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57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276C99A9-8ED4-D54D-85A9-9E87C077D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7B3AF94B-FE56-8842-91C1-EFCF5B4C5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EEBE00BF-003F-6241-A6DD-A08B124F0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25DFE-A63D-954C-8FDF-3E23B84A0D9F}" type="datetimeFigureOut">
              <a:rPr lang="tr-TR" smtClean="0"/>
              <a:t>09.03.2021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CF26A59F-AC14-2640-9386-8AA8BD5B5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6C3A2C37-9D82-0149-8E7A-1A53640E5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C2D14-114C-9947-B161-53177C61A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093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44C0B3F-23CF-5044-9827-0C3CCF08CB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48145"/>
            <a:ext cx="9144000" cy="87269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İPLİK NUMARALAMA SİSTEMLERİ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1528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xmlns="" id="{A3B89FD0-7E47-BE46-B866-40B185BFD2DC}"/>
              </a:ext>
            </a:extLst>
          </p:cNvPr>
          <p:cNvSpPr txBox="1"/>
          <p:nvPr/>
        </p:nvSpPr>
        <p:spPr>
          <a:xfrm>
            <a:off x="789710" y="1912783"/>
            <a:ext cx="1088967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 smtClean="0"/>
              <a:t>Endirect</a:t>
            </a:r>
            <a:r>
              <a:rPr lang="tr-TR" sz="2400" dirty="0" smtClean="0"/>
              <a:t> Sistem:</a:t>
            </a:r>
          </a:p>
          <a:p>
            <a:pPr algn="just"/>
            <a:endParaRPr lang="tr-T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Bu sistemde iplik inceldikçe numara büyür. Genellikle pamuk, yün, keten iplikleri bu sisteme göre numaralandırılır. İplik numarası iplik uzunluğunun iplik ağırlığına bölünmesi ile bulunur.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54314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İplik Uzunluğu U</a:t>
            </a:r>
          </a:p>
          <a:p>
            <a:r>
              <a:rPr lang="tr-TR" dirty="0" smtClean="0"/>
              <a:t>İplik Ağırlığı A</a:t>
            </a:r>
          </a:p>
          <a:p>
            <a:r>
              <a:rPr lang="tr-TR" dirty="0" smtClean="0"/>
              <a:t>İplik Numarası N </a:t>
            </a:r>
          </a:p>
          <a:p>
            <a:pPr marL="0" indent="0">
              <a:buNone/>
            </a:pPr>
            <a:r>
              <a:rPr lang="tr-TR" dirty="0" smtClean="0"/>
              <a:t>İle gösterilecek olursa N=U/A eşitliği iplik numarasını verir.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4109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Endirect</a:t>
            </a:r>
            <a:r>
              <a:rPr lang="tr-TR" dirty="0" smtClean="0"/>
              <a:t> Sistemde kullanılan iplik numaralama sistemleri ve sembolleri aşağıdaki gibidir.</a:t>
            </a:r>
          </a:p>
          <a:p>
            <a:r>
              <a:rPr lang="tr-TR" dirty="0" smtClean="0"/>
              <a:t>Numara Metrik 			</a:t>
            </a:r>
            <a:r>
              <a:rPr lang="tr-TR" dirty="0" err="1" smtClean="0"/>
              <a:t>Nm</a:t>
            </a:r>
            <a:endParaRPr lang="tr-TR" dirty="0" smtClean="0"/>
          </a:p>
          <a:p>
            <a:r>
              <a:rPr lang="tr-TR" dirty="0" smtClean="0"/>
              <a:t>İngiliz Numara (Pamuk) 		Ne</a:t>
            </a:r>
          </a:p>
          <a:p>
            <a:r>
              <a:rPr lang="tr-TR" dirty="0" smtClean="0"/>
              <a:t>İngiliz Numara (</a:t>
            </a:r>
            <a:r>
              <a:rPr lang="tr-TR" dirty="0" err="1" smtClean="0"/>
              <a:t>kamgarn</a:t>
            </a:r>
            <a:r>
              <a:rPr lang="tr-TR" dirty="0" smtClean="0"/>
              <a:t>)	</a:t>
            </a:r>
            <a:r>
              <a:rPr lang="tr-TR" dirty="0" err="1" smtClean="0"/>
              <a:t>Nek</a:t>
            </a:r>
            <a:endParaRPr lang="tr-TR" dirty="0" smtClean="0"/>
          </a:p>
          <a:p>
            <a:r>
              <a:rPr lang="tr-TR" dirty="0" smtClean="0"/>
              <a:t>İngiliz Numara (</a:t>
            </a:r>
            <a:r>
              <a:rPr lang="tr-TR" dirty="0" err="1" smtClean="0"/>
              <a:t>Shtraygarn</a:t>
            </a:r>
            <a:r>
              <a:rPr lang="tr-TR" dirty="0" smtClean="0"/>
              <a:t>)	New</a:t>
            </a:r>
          </a:p>
          <a:p>
            <a:r>
              <a:rPr lang="tr-TR" dirty="0" smtClean="0"/>
              <a:t>İngiliz Numara (Keten)		</a:t>
            </a:r>
            <a:r>
              <a:rPr lang="tr-TR" dirty="0" err="1" smtClean="0"/>
              <a:t>NeL</a:t>
            </a:r>
            <a:endParaRPr lang="tr-TR" dirty="0" smtClean="0"/>
          </a:p>
          <a:p>
            <a:r>
              <a:rPr lang="tr-TR" dirty="0" smtClean="0"/>
              <a:t>Numara Fransız			</a:t>
            </a:r>
            <a:r>
              <a:rPr lang="tr-TR" dirty="0" err="1" smtClean="0"/>
              <a:t>Nf</a:t>
            </a: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8574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Direct Sistem: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Bu sistemde iplik kalınlaştıkça numara büyür. Genellikle suni ipek, hakiki ipek, kalın kendir, jüte iplikleri bu sisteme göre numaralandırılır.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İplik ağırlığının iplik uzunluğuna bölünmesi ile bulunur. N=A/U</a:t>
            </a:r>
          </a:p>
        </p:txBody>
      </p:sp>
    </p:spTree>
    <p:extLst>
      <p:ext uri="{BB962C8B-B14F-4D97-AF65-F5344CB8AC3E}">
        <p14:creationId xmlns:p14="http://schemas.microsoft.com/office/powerpoint/2010/main" val="3626839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Direct Sitemde kullanılan İplik numaralama sistemleri ve sembolleri aşağıdaki gibidir.</a:t>
            </a:r>
          </a:p>
          <a:p>
            <a:r>
              <a:rPr lang="tr-TR" dirty="0" err="1" smtClean="0"/>
              <a:t>Beynelminel</a:t>
            </a:r>
            <a:r>
              <a:rPr lang="tr-TR" dirty="0" smtClean="0"/>
              <a:t> </a:t>
            </a:r>
            <a:r>
              <a:rPr lang="tr-TR" dirty="0" err="1" smtClean="0"/>
              <a:t>Denye</a:t>
            </a:r>
            <a:r>
              <a:rPr lang="tr-TR" dirty="0" smtClean="0"/>
              <a:t>		</a:t>
            </a:r>
            <a:r>
              <a:rPr lang="tr-TR" dirty="0" err="1" smtClean="0"/>
              <a:t>Td</a:t>
            </a:r>
            <a:endParaRPr lang="tr-TR" dirty="0" smtClean="0"/>
          </a:p>
          <a:p>
            <a:r>
              <a:rPr lang="tr-TR" dirty="0" err="1" smtClean="0"/>
              <a:t>Teks</a:t>
            </a:r>
            <a:r>
              <a:rPr lang="tr-TR" dirty="0" smtClean="0"/>
              <a:t>					</a:t>
            </a:r>
            <a:r>
              <a:rPr lang="tr-TR" dirty="0" err="1" smtClean="0"/>
              <a:t>Tex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9884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Numarametrik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Daha çok yün ipliği için kullanılan bu sistemde bir kilogram ipliğin km cinsinden uzunluğu temel alınır.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Örneğin </a:t>
            </a:r>
            <a:r>
              <a:rPr lang="tr-TR" dirty="0" err="1" smtClean="0"/>
              <a:t>numarametriği</a:t>
            </a:r>
            <a:r>
              <a:rPr lang="tr-TR" dirty="0" smtClean="0"/>
              <a:t> 15 olan ipliğin 15 km kilometresi 1 kg gelir. </a:t>
            </a:r>
          </a:p>
          <a:p>
            <a:endParaRPr lang="tr-TR" dirty="0"/>
          </a:p>
          <a:p>
            <a:r>
              <a:rPr lang="tr-TR" dirty="0" err="1" smtClean="0"/>
              <a:t>Numarametrik</a:t>
            </a:r>
            <a:r>
              <a:rPr lang="tr-TR" dirty="0" smtClean="0"/>
              <a:t> sistemde ipliğin numarasını hesaplamak için </a:t>
            </a:r>
            <a:r>
              <a:rPr lang="tr-TR" dirty="0" err="1" smtClean="0"/>
              <a:t>Nm</a:t>
            </a:r>
            <a:r>
              <a:rPr lang="tr-TR" dirty="0" smtClean="0"/>
              <a:t>=U/A= U(km)/A(kg)= U(m)/A(g) formülü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708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Örnek: Uzunluğu 25 cm, ağırlığı 10 mg olan ipliğin </a:t>
            </a:r>
            <a:r>
              <a:rPr lang="tr-TR" dirty="0" err="1" smtClean="0"/>
              <a:t>Nm</a:t>
            </a:r>
            <a:r>
              <a:rPr lang="tr-TR" dirty="0" smtClean="0"/>
              <a:t> nedir?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U=25 cm = 0.25 m</a:t>
            </a:r>
          </a:p>
          <a:p>
            <a:pPr marL="0" indent="0">
              <a:buNone/>
            </a:pPr>
            <a:r>
              <a:rPr lang="tr-TR" dirty="0" smtClean="0"/>
              <a:t>A=10 mg = 0.01 g</a:t>
            </a:r>
          </a:p>
          <a:p>
            <a:pPr marL="0" indent="0">
              <a:buNone/>
            </a:pPr>
            <a:r>
              <a:rPr lang="tr-TR" dirty="0" err="1" smtClean="0"/>
              <a:t>Nm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r>
              <a:rPr lang="tr-TR" dirty="0" err="1" smtClean="0"/>
              <a:t>Nm</a:t>
            </a:r>
            <a:r>
              <a:rPr lang="tr-TR" dirty="0" smtClean="0"/>
              <a:t>=U/A = 0.25/0.01= 25 m/g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6199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Örnek: uzunluğu 27 dm, ağırlığı 54 mg olan ipliğin </a:t>
            </a:r>
            <a:r>
              <a:rPr lang="tr-TR" dirty="0" err="1" smtClean="0"/>
              <a:t>Nm</a:t>
            </a:r>
            <a:r>
              <a:rPr lang="tr-TR" dirty="0" smtClean="0"/>
              <a:t> nedir?</a:t>
            </a:r>
          </a:p>
          <a:p>
            <a:pPr marL="0" indent="0">
              <a:buNone/>
            </a:pPr>
            <a:r>
              <a:rPr lang="tr-TR" dirty="0" smtClean="0"/>
              <a:t>U= 27 dm= 2.7 m</a:t>
            </a:r>
          </a:p>
          <a:p>
            <a:pPr marL="0" indent="0">
              <a:buNone/>
            </a:pPr>
            <a:r>
              <a:rPr lang="tr-TR" dirty="0" smtClean="0"/>
              <a:t>A= 54 mg= 0.054 g</a:t>
            </a:r>
          </a:p>
          <a:p>
            <a:pPr marL="0" indent="0">
              <a:buNone/>
            </a:pPr>
            <a:r>
              <a:rPr lang="tr-TR" dirty="0" err="1" smtClean="0"/>
              <a:t>Nm</a:t>
            </a:r>
            <a:r>
              <a:rPr lang="tr-TR" dirty="0" smtClean="0"/>
              <a:t>:?</a:t>
            </a:r>
          </a:p>
          <a:p>
            <a:pPr marL="0" indent="0">
              <a:buNone/>
            </a:pPr>
            <a:r>
              <a:rPr lang="tr-TR" dirty="0" err="1" smtClean="0"/>
              <a:t>Nm</a:t>
            </a:r>
            <a:r>
              <a:rPr lang="tr-TR" dirty="0" smtClean="0"/>
              <a:t>=2.7/0.054 = 50 m/g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5992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Örnek: uzunluğu 74 </a:t>
            </a:r>
            <a:r>
              <a:rPr lang="tr-TR" dirty="0" err="1" smtClean="0"/>
              <a:t>yd</a:t>
            </a:r>
            <a:r>
              <a:rPr lang="tr-TR" dirty="0" smtClean="0"/>
              <a:t>, ağırlığı 0.07 </a:t>
            </a:r>
            <a:r>
              <a:rPr lang="tr-TR" dirty="0" err="1" smtClean="0"/>
              <a:t>lb</a:t>
            </a:r>
            <a:r>
              <a:rPr lang="tr-TR" dirty="0" smtClean="0"/>
              <a:t> olan ipliğin </a:t>
            </a:r>
            <a:r>
              <a:rPr lang="tr-TR" dirty="0" err="1" smtClean="0"/>
              <a:t>Nm</a:t>
            </a:r>
            <a:r>
              <a:rPr lang="tr-TR" dirty="0" smtClean="0"/>
              <a:t> nedir?</a:t>
            </a:r>
          </a:p>
          <a:p>
            <a:pPr marL="0" indent="0">
              <a:buNone/>
            </a:pPr>
            <a:r>
              <a:rPr lang="tr-TR" dirty="0" smtClean="0"/>
              <a:t>1   </a:t>
            </a:r>
            <a:r>
              <a:rPr lang="tr-TR" dirty="0" err="1" smtClean="0"/>
              <a:t>yd</a:t>
            </a:r>
            <a:r>
              <a:rPr lang="tr-TR" dirty="0" smtClean="0"/>
              <a:t>  0.9144 m			1 </a:t>
            </a:r>
            <a:r>
              <a:rPr lang="tr-TR" dirty="0" err="1" smtClean="0"/>
              <a:t>lb</a:t>
            </a:r>
            <a:r>
              <a:rPr lang="tr-TR" dirty="0" smtClean="0"/>
              <a:t> 		454 g</a:t>
            </a:r>
          </a:p>
          <a:p>
            <a:pPr marL="0" indent="0">
              <a:buNone/>
            </a:pPr>
            <a:r>
              <a:rPr lang="tr-TR" dirty="0" smtClean="0"/>
              <a:t>74 </a:t>
            </a:r>
            <a:r>
              <a:rPr lang="tr-TR" dirty="0" err="1" smtClean="0"/>
              <a:t>yd</a:t>
            </a:r>
            <a:r>
              <a:rPr lang="tr-TR" dirty="0" smtClean="0"/>
              <a:t>    x				0.07 </a:t>
            </a:r>
            <a:r>
              <a:rPr lang="tr-TR" dirty="0" err="1" smtClean="0"/>
              <a:t>lb</a:t>
            </a:r>
            <a:r>
              <a:rPr lang="tr-TR" dirty="0" smtClean="0"/>
              <a:t>	 X</a:t>
            </a:r>
          </a:p>
          <a:p>
            <a:pPr marL="0" indent="0">
              <a:buNone/>
            </a:pPr>
            <a:r>
              <a:rPr lang="tr-TR" dirty="0" smtClean="0"/>
              <a:t>----------------------			--------------------------</a:t>
            </a:r>
          </a:p>
          <a:p>
            <a:pPr marL="0" indent="0">
              <a:buNone/>
            </a:pPr>
            <a:r>
              <a:rPr lang="tr-TR" dirty="0" smtClean="0"/>
              <a:t>X=0.9144 x 74			X=0.07 x454</a:t>
            </a:r>
          </a:p>
          <a:p>
            <a:pPr marL="0" indent="0">
              <a:buNone/>
            </a:pPr>
            <a:r>
              <a:rPr lang="tr-TR" dirty="0" smtClean="0"/>
              <a:t>X=67.66 m				x=3.178 g</a:t>
            </a:r>
          </a:p>
          <a:p>
            <a:pPr marL="0" indent="0">
              <a:buNone/>
            </a:pPr>
            <a:r>
              <a:rPr lang="tr-TR" dirty="0" err="1" smtClean="0"/>
              <a:t>Nm</a:t>
            </a:r>
            <a:r>
              <a:rPr lang="tr-TR" dirty="0" smtClean="0"/>
              <a:t>=U/A = 67.66/3.178 =21.290 m/g</a:t>
            </a:r>
          </a:p>
        </p:txBody>
      </p:sp>
    </p:spTree>
    <p:extLst>
      <p:ext uri="{BB962C8B-B14F-4D97-AF65-F5344CB8AC3E}">
        <p14:creationId xmlns:p14="http://schemas.microsoft.com/office/powerpoint/2010/main" val="42394881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Numara İngiliz Pamuk (Ne): </a:t>
            </a:r>
          </a:p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 err="1" smtClean="0"/>
              <a:t>Lb</a:t>
            </a:r>
            <a:r>
              <a:rPr lang="tr-TR" dirty="0" smtClean="0"/>
              <a:t> ağırlığındaki iplikte bulunan 840 </a:t>
            </a:r>
            <a:r>
              <a:rPr lang="tr-TR" dirty="0" err="1" smtClean="0"/>
              <a:t>yardalık</a:t>
            </a:r>
            <a:r>
              <a:rPr lang="tr-TR" dirty="0" smtClean="0"/>
              <a:t> çile sayısı ipliğin numara İngiliz pamuğunu belirler. İpliğin numara İngiliz pamuğunu hesaplamak için N=U/A.840 formülünden yararlanıyoruz.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Numara İngiliz Pamuk hesaplanırken çıkan sonuç </a:t>
            </a:r>
            <a:r>
              <a:rPr lang="tr-TR" dirty="0" err="1" smtClean="0"/>
              <a:t>yd</a:t>
            </a:r>
            <a:r>
              <a:rPr lang="tr-TR" dirty="0" smtClean="0"/>
              <a:t>/</a:t>
            </a:r>
            <a:r>
              <a:rPr lang="tr-TR" dirty="0" err="1" smtClean="0"/>
              <a:t>lb</a:t>
            </a:r>
            <a:r>
              <a:rPr lang="tr-TR" dirty="0" smtClean="0"/>
              <a:t> olmalıdır.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08896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Km Hm dam m dm cm mm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Ölçmede milimetreye gidildikçe bir sıfır eklenir. Yani Çarpılır.</a:t>
            </a:r>
          </a:p>
          <a:p>
            <a:r>
              <a:rPr lang="tr-TR" dirty="0" smtClean="0"/>
              <a:t>Kilometreye gidildikçe bir sıfır düşürülür. Yani bölünür.</a:t>
            </a:r>
          </a:p>
          <a:p>
            <a:r>
              <a:rPr lang="tr-TR" dirty="0" smtClean="0"/>
              <a:t>0,3 dam 300 cm</a:t>
            </a:r>
          </a:p>
          <a:p>
            <a:r>
              <a:rPr lang="tr-TR" dirty="0" smtClean="0"/>
              <a:t>0,0031 km 31 dm</a:t>
            </a:r>
          </a:p>
          <a:p>
            <a:r>
              <a:rPr lang="tr-TR" dirty="0" smtClean="0"/>
              <a:t>3,16 hm 316000 m</a:t>
            </a:r>
          </a:p>
          <a:p>
            <a:r>
              <a:rPr lang="tr-TR" dirty="0" smtClean="0"/>
              <a:t>3,18 dm ………… km</a:t>
            </a:r>
          </a:p>
          <a:p>
            <a:r>
              <a:rPr lang="tr-TR" dirty="0" smtClean="0"/>
              <a:t>0,08 cm …………..mm</a:t>
            </a:r>
          </a:p>
          <a:p>
            <a:r>
              <a:rPr lang="tr-TR" dirty="0" smtClean="0"/>
              <a:t>527,7 hm …………..m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49376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Örnek: Uzunluğu 576 </a:t>
            </a:r>
            <a:r>
              <a:rPr lang="tr-TR" dirty="0" err="1" smtClean="0"/>
              <a:t>inch</a:t>
            </a:r>
            <a:r>
              <a:rPr lang="tr-TR" dirty="0" smtClean="0"/>
              <a:t>, ağırlığı 0,0005 </a:t>
            </a:r>
            <a:r>
              <a:rPr lang="tr-TR" dirty="0" err="1" smtClean="0"/>
              <a:t>lb</a:t>
            </a:r>
            <a:r>
              <a:rPr lang="tr-TR" dirty="0" smtClean="0"/>
              <a:t> olan ipliğin Ne nedir?</a:t>
            </a:r>
          </a:p>
          <a:p>
            <a:pPr marL="0" indent="0">
              <a:buNone/>
            </a:pPr>
            <a:r>
              <a:rPr lang="tr-TR" dirty="0" smtClean="0"/>
              <a:t>1 </a:t>
            </a:r>
            <a:r>
              <a:rPr lang="tr-TR" dirty="0" err="1" smtClean="0"/>
              <a:t>yd</a:t>
            </a:r>
            <a:r>
              <a:rPr lang="tr-TR" dirty="0"/>
              <a:t>	</a:t>
            </a:r>
            <a:r>
              <a:rPr lang="tr-TR" dirty="0" smtClean="0"/>
              <a:t>36 in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x	576 in</a:t>
            </a:r>
          </a:p>
          <a:p>
            <a:pPr marL="0" indent="0">
              <a:buNone/>
            </a:pPr>
            <a:r>
              <a:rPr lang="tr-TR" dirty="0" smtClean="0"/>
              <a:t>-------------------</a:t>
            </a:r>
          </a:p>
          <a:p>
            <a:pPr marL="0" indent="0">
              <a:buNone/>
            </a:pPr>
            <a:r>
              <a:rPr lang="tr-TR" dirty="0" smtClean="0"/>
              <a:t>36x/36 =576/36</a:t>
            </a:r>
          </a:p>
          <a:p>
            <a:pPr marL="0" indent="0">
              <a:buNone/>
            </a:pPr>
            <a:r>
              <a:rPr lang="tr-TR" dirty="0" smtClean="0"/>
              <a:t>X=16 </a:t>
            </a:r>
            <a:r>
              <a:rPr lang="tr-TR" dirty="0" err="1" smtClean="0"/>
              <a:t>yd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Ne= U/A.840 = 16/0.0005 x 840 = 38 </a:t>
            </a:r>
            <a:r>
              <a:rPr lang="tr-TR" dirty="0" err="1" smtClean="0"/>
              <a:t>yd</a:t>
            </a:r>
            <a:r>
              <a:rPr lang="tr-TR" dirty="0" smtClean="0"/>
              <a:t>/</a:t>
            </a:r>
            <a:r>
              <a:rPr lang="tr-TR" dirty="0" err="1" smtClean="0"/>
              <a:t>lb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60965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Örnek: uzunluğu 110 </a:t>
            </a:r>
            <a:r>
              <a:rPr lang="tr-TR" dirty="0" err="1" smtClean="0"/>
              <a:t>yd</a:t>
            </a:r>
            <a:r>
              <a:rPr lang="tr-TR" dirty="0" smtClean="0"/>
              <a:t>, ağırlığı 0.08 </a:t>
            </a:r>
            <a:r>
              <a:rPr lang="tr-TR" dirty="0" err="1" smtClean="0"/>
              <a:t>onz</a:t>
            </a:r>
            <a:r>
              <a:rPr lang="tr-TR" dirty="0" smtClean="0"/>
              <a:t> olan ipliğin Ne nedir?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1 </a:t>
            </a:r>
            <a:r>
              <a:rPr lang="tr-TR" dirty="0" err="1" smtClean="0"/>
              <a:t>lb</a:t>
            </a:r>
            <a:r>
              <a:rPr lang="tr-TR" dirty="0"/>
              <a:t>	</a:t>
            </a:r>
            <a:r>
              <a:rPr lang="tr-TR" dirty="0" smtClean="0"/>
              <a:t>	16    </a:t>
            </a:r>
            <a:r>
              <a:rPr lang="tr-TR" dirty="0" err="1" smtClean="0"/>
              <a:t>onz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 </a:t>
            </a:r>
            <a:r>
              <a:rPr lang="tr-TR" dirty="0" smtClean="0"/>
              <a:t> X 		0.08 </a:t>
            </a:r>
            <a:r>
              <a:rPr lang="tr-TR" dirty="0" err="1" smtClean="0"/>
              <a:t>onz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------------------------------</a:t>
            </a:r>
          </a:p>
          <a:p>
            <a:pPr marL="0" indent="0">
              <a:buNone/>
            </a:pPr>
            <a:r>
              <a:rPr lang="tr-TR" dirty="0" smtClean="0"/>
              <a:t>X=0.08/16 = 0.0005 </a:t>
            </a:r>
            <a:r>
              <a:rPr lang="tr-TR" dirty="0" err="1" smtClean="0"/>
              <a:t>lb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Ne= U/A. 840 = 110/0.0005 x 840 = 110/4.2 = 26 </a:t>
            </a:r>
            <a:r>
              <a:rPr lang="tr-TR" dirty="0" err="1" smtClean="0"/>
              <a:t>yd</a:t>
            </a:r>
            <a:r>
              <a:rPr lang="tr-TR" dirty="0" smtClean="0"/>
              <a:t>/</a:t>
            </a:r>
            <a:r>
              <a:rPr lang="tr-TR" dirty="0" err="1" smtClean="0"/>
              <a:t>lb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8079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21327" y="1894898"/>
            <a:ext cx="10515600" cy="4351338"/>
          </a:xfrm>
        </p:spPr>
        <p:txBody>
          <a:bodyPr/>
          <a:lstStyle/>
          <a:p>
            <a:r>
              <a:rPr lang="tr-TR" dirty="0" smtClean="0"/>
              <a:t>Numara </a:t>
            </a:r>
            <a:r>
              <a:rPr lang="tr-TR" dirty="0" err="1" smtClean="0"/>
              <a:t>Denye</a:t>
            </a:r>
            <a:r>
              <a:rPr lang="tr-TR" dirty="0" smtClean="0"/>
              <a:t> (</a:t>
            </a:r>
            <a:r>
              <a:rPr lang="tr-TR" dirty="0" err="1"/>
              <a:t>B</a:t>
            </a:r>
            <a:r>
              <a:rPr lang="tr-TR" dirty="0" err="1" smtClean="0"/>
              <a:t>eynelminel</a:t>
            </a:r>
            <a:r>
              <a:rPr lang="tr-TR" dirty="0" smtClean="0"/>
              <a:t> </a:t>
            </a:r>
            <a:r>
              <a:rPr lang="tr-TR" dirty="0" err="1" smtClean="0"/>
              <a:t>Denye</a:t>
            </a:r>
            <a:r>
              <a:rPr lang="tr-TR" dirty="0" smtClean="0"/>
              <a:t>) </a:t>
            </a:r>
            <a:r>
              <a:rPr lang="tr-TR" dirty="0" err="1" smtClean="0"/>
              <a:t>Td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smtClean="0"/>
              <a:t>	Bugün özellikle devamlı </a:t>
            </a:r>
            <a:r>
              <a:rPr lang="tr-TR" dirty="0" err="1" smtClean="0"/>
              <a:t>filament</a:t>
            </a:r>
            <a:r>
              <a:rPr lang="tr-TR" dirty="0" smtClean="0"/>
              <a:t> ipliklerin şerit ve fitilin numaralandırılmasında kullanılan bir sistemdir.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Uzunluğu 9000 m olan ipliğin gram cinsinden ağırlığını </a:t>
            </a:r>
            <a:r>
              <a:rPr lang="tr-TR" dirty="0" err="1" smtClean="0"/>
              <a:t>denyesini</a:t>
            </a:r>
            <a:r>
              <a:rPr lang="tr-TR" dirty="0" smtClean="0"/>
              <a:t> belirler.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Örneğin 150 </a:t>
            </a:r>
            <a:r>
              <a:rPr lang="tr-TR" dirty="0" err="1" smtClean="0"/>
              <a:t>denye</a:t>
            </a:r>
            <a:r>
              <a:rPr lang="tr-TR" dirty="0" smtClean="0"/>
              <a:t> iplik demek, 9000 metresi 150 gr gelen iplik demektir.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1741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Numara </a:t>
            </a:r>
            <a:r>
              <a:rPr lang="tr-TR" dirty="0" err="1" smtClean="0"/>
              <a:t>denyeyi</a:t>
            </a:r>
            <a:r>
              <a:rPr lang="tr-TR" dirty="0" smtClean="0"/>
              <a:t> hesaplamak için: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Td</a:t>
            </a:r>
            <a:r>
              <a:rPr lang="tr-TR" dirty="0" smtClean="0"/>
              <a:t>=Ax9000/U = g/m formülü kullanılır.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Formülde ağırlık birimi gram, uzunluk birimi metre olarak alınacaktır.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32001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Örnek: Uzunluğu 500 m, ağırlığı 15 gr olan ipliğin </a:t>
            </a:r>
            <a:r>
              <a:rPr lang="tr-TR" dirty="0" err="1" smtClean="0"/>
              <a:t>Td</a:t>
            </a:r>
            <a:r>
              <a:rPr lang="tr-TR" dirty="0" smtClean="0"/>
              <a:t> nedir?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Td</a:t>
            </a:r>
            <a:r>
              <a:rPr lang="tr-TR" dirty="0" smtClean="0"/>
              <a:t>= Ax9000/U = 15x9000/500 = 270 g/m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Örnek: Uzunluğu 50 m, ağırlığı 1.5 gr olan ipliğin </a:t>
            </a:r>
            <a:r>
              <a:rPr lang="tr-TR" dirty="0" err="1" smtClean="0"/>
              <a:t>Td</a:t>
            </a:r>
            <a:r>
              <a:rPr lang="tr-TR" dirty="0" smtClean="0"/>
              <a:t> nedir?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Td</a:t>
            </a:r>
            <a:r>
              <a:rPr lang="tr-TR" dirty="0" smtClean="0"/>
              <a:t>=Ax9000/U = 1.5 x 9000/50 = 270 g/m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68030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Numara </a:t>
            </a:r>
            <a:r>
              <a:rPr lang="tr-TR" dirty="0" err="1" smtClean="0"/>
              <a:t>Teks</a:t>
            </a:r>
            <a:r>
              <a:rPr lang="tr-TR" dirty="0" smtClean="0"/>
              <a:t>  		</a:t>
            </a:r>
            <a:r>
              <a:rPr lang="tr-TR" dirty="0" err="1" smtClean="0"/>
              <a:t>Tex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err="1" smtClean="0"/>
              <a:t>Denye</a:t>
            </a:r>
            <a:r>
              <a:rPr lang="tr-TR" dirty="0" smtClean="0"/>
              <a:t> gibi </a:t>
            </a:r>
            <a:r>
              <a:rPr lang="tr-TR" dirty="0" err="1" smtClean="0"/>
              <a:t>direct</a:t>
            </a:r>
            <a:r>
              <a:rPr lang="tr-TR" dirty="0" smtClean="0"/>
              <a:t> numaralama sistemine dahil olan </a:t>
            </a:r>
            <a:r>
              <a:rPr lang="tr-TR" dirty="0" err="1" smtClean="0"/>
              <a:t>tex</a:t>
            </a:r>
            <a:r>
              <a:rPr lang="tr-TR" dirty="0" smtClean="0"/>
              <a:t> sistemi, diğer numaralama sistemlerinin yerini almaya başlayan milletlerarası bir sistemdir. Her cins iplik ve elyafın numaralandırılması için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9601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dirty="0" err="1" smtClean="0"/>
              <a:t>Tex</a:t>
            </a:r>
            <a:r>
              <a:rPr lang="tr-TR" dirty="0" smtClean="0"/>
              <a:t> 1000 metre olan ipliğin gram olarak ağırlığını ifade eder.  Örneğin teksi 250 olan iplik, 1000 metresi 250 gram olan ipliktir.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Teksi hesaplamak için </a:t>
            </a:r>
            <a:r>
              <a:rPr lang="tr-TR" dirty="0" err="1" smtClean="0"/>
              <a:t>Tex</a:t>
            </a:r>
            <a:r>
              <a:rPr lang="tr-TR" dirty="0" smtClean="0"/>
              <a:t> = A.1000 / U formülünden yararlanılır. Formülde ağırlık gram, uzunluk metre cinsinden alınır.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68185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Örnek: Uzunluğu 1500 m, ağırlığı 30 gr olan ipliğin </a:t>
            </a:r>
            <a:r>
              <a:rPr lang="tr-TR" dirty="0" err="1" smtClean="0"/>
              <a:t>Tex’i</a:t>
            </a:r>
            <a:r>
              <a:rPr lang="tr-TR" dirty="0" smtClean="0"/>
              <a:t> nedir?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Tex</a:t>
            </a:r>
            <a:r>
              <a:rPr lang="tr-TR" dirty="0" smtClean="0"/>
              <a:t> =Ax1000/U = 30 x 1000/1500 =30000/1500 = 20 g/m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Örnek: U = 25 cm = 0.25 m</a:t>
            </a:r>
          </a:p>
          <a:p>
            <a:pPr marL="0" indent="0">
              <a:buNone/>
            </a:pPr>
            <a:r>
              <a:rPr lang="tr-TR" dirty="0" smtClean="0"/>
              <a:t>	  A = 10 mg =0.01 g</a:t>
            </a:r>
          </a:p>
          <a:p>
            <a:pPr marL="0" indent="0">
              <a:buNone/>
            </a:pPr>
            <a:r>
              <a:rPr lang="tr-TR" dirty="0"/>
              <a:t>	 </a:t>
            </a:r>
            <a:r>
              <a:rPr lang="tr-TR" dirty="0" smtClean="0"/>
              <a:t> </a:t>
            </a:r>
            <a:r>
              <a:rPr lang="tr-TR" dirty="0" err="1" smtClean="0"/>
              <a:t>Tex</a:t>
            </a:r>
            <a:r>
              <a:rPr lang="tr-TR" dirty="0" smtClean="0"/>
              <a:t>= ?</a:t>
            </a:r>
          </a:p>
          <a:p>
            <a:pPr marL="0" indent="0">
              <a:buNone/>
            </a:pPr>
            <a:r>
              <a:rPr lang="tr-TR" dirty="0" err="1" smtClean="0"/>
              <a:t>Tex</a:t>
            </a:r>
            <a:r>
              <a:rPr lang="tr-TR" smtClean="0"/>
              <a:t> = A x 1000 /U = 0.01 x 1000 /0.25 = 40 g/m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1444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  kg  </a:t>
            </a:r>
            <a:r>
              <a:rPr lang="tr-TR" dirty="0" err="1" smtClean="0"/>
              <a:t>hg</a:t>
            </a:r>
            <a:r>
              <a:rPr lang="tr-TR" dirty="0" smtClean="0"/>
              <a:t> </a:t>
            </a:r>
            <a:r>
              <a:rPr lang="tr-TR" dirty="0" err="1" smtClean="0"/>
              <a:t>dag</a:t>
            </a:r>
            <a:r>
              <a:rPr lang="tr-TR" dirty="0" smtClean="0"/>
              <a:t>   g   dg  </a:t>
            </a:r>
            <a:r>
              <a:rPr lang="tr-TR" dirty="0" err="1" smtClean="0"/>
              <a:t>cg</a:t>
            </a:r>
            <a:r>
              <a:rPr lang="tr-TR" dirty="0" smtClean="0"/>
              <a:t> mg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2,6 </a:t>
            </a:r>
            <a:r>
              <a:rPr lang="tr-TR" dirty="0" err="1" smtClean="0"/>
              <a:t>cg</a:t>
            </a:r>
            <a:r>
              <a:rPr lang="tr-TR" dirty="0" smtClean="0"/>
              <a:t> 0,26 g</a:t>
            </a:r>
          </a:p>
          <a:p>
            <a:r>
              <a:rPr lang="tr-TR" dirty="0" smtClean="0"/>
              <a:t>0.0007 kg 70  </a:t>
            </a:r>
            <a:r>
              <a:rPr lang="tr-TR" dirty="0" err="1" smtClean="0"/>
              <a:t>cg</a:t>
            </a:r>
            <a:endParaRPr lang="tr-TR" dirty="0" smtClean="0"/>
          </a:p>
          <a:p>
            <a:r>
              <a:rPr lang="tr-TR" dirty="0" smtClean="0"/>
              <a:t>0,018 g   1,8 </a:t>
            </a:r>
            <a:r>
              <a:rPr lang="tr-TR" dirty="0" err="1" smtClean="0"/>
              <a:t>cg</a:t>
            </a:r>
            <a:endParaRPr lang="tr-TR" dirty="0" smtClean="0"/>
          </a:p>
          <a:p>
            <a:r>
              <a:rPr lang="tr-TR" dirty="0" smtClean="0"/>
              <a:t>0,0004 t  0,4 kg</a:t>
            </a:r>
          </a:p>
          <a:p>
            <a:r>
              <a:rPr lang="tr-TR" dirty="0" smtClean="0"/>
              <a:t>7 </a:t>
            </a:r>
            <a:r>
              <a:rPr lang="tr-TR" dirty="0" err="1" smtClean="0"/>
              <a:t>cg</a:t>
            </a:r>
            <a:r>
              <a:rPr lang="tr-TR" dirty="0" smtClean="0"/>
              <a:t> ……….kg</a:t>
            </a:r>
          </a:p>
          <a:p>
            <a:r>
              <a:rPr lang="tr-TR" dirty="0" smtClean="0"/>
              <a:t>5,6 g …….. kg</a:t>
            </a:r>
          </a:p>
          <a:p>
            <a:r>
              <a:rPr lang="tr-TR" dirty="0" smtClean="0"/>
              <a:t>1627 </a:t>
            </a:r>
            <a:r>
              <a:rPr lang="tr-TR" dirty="0" err="1" smtClean="0"/>
              <a:t>cg</a:t>
            </a:r>
            <a:r>
              <a:rPr lang="tr-TR" dirty="0" smtClean="0"/>
              <a:t> ……….kg</a:t>
            </a:r>
          </a:p>
          <a:p>
            <a:r>
              <a:rPr lang="tr-TR" dirty="0" smtClean="0"/>
              <a:t>4,9mg ………..g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7326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İngiliz Uzunluk Ölçü Birimleri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İngiliz Uzunluk birimlerinin yazılışları, sembolleri ve metrik sistemdeki karşılıkları aşağıdaki gibidir.</a:t>
            </a:r>
          </a:p>
          <a:p>
            <a:r>
              <a:rPr lang="tr-TR" dirty="0" smtClean="0"/>
              <a:t>Yarda=</a:t>
            </a:r>
            <a:r>
              <a:rPr lang="tr-TR" dirty="0" err="1" smtClean="0"/>
              <a:t>yd</a:t>
            </a:r>
            <a:endParaRPr lang="tr-TR" dirty="0" smtClean="0"/>
          </a:p>
          <a:p>
            <a:r>
              <a:rPr lang="tr-TR" dirty="0" err="1" smtClean="0"/>
              <a:t>Foot</a:t>
            </a:r>
            <a:r>
              <a:rPr lang="tr-TR" dirty="0" smtClean="0"/>
              <a:t>=</a:t>
            </a:r>
            <a:r>
              <a:rPr lang="tr-TR" dirty="0" err="1" smtClean="0"/>
              <a:t>ft</a:t>
            </a:r>
            <a:endParaRPr lang="tr-TR" dirty="0" smtClean="0"/>
          </a:p>
          <a:p>
            <a:r>
              <a:rPr lang="tr-TR" dirty="0" err="1" smtClean="0"/>
              <a:t>İnch</a:t>
            </a:r>
            <a:r>
              <a:rPr lang="tr-TR" dirty="0" smtClean="0"/>
              <a:t>=in</a:t>
            </a:r>
          </a:p>
          <a:p>
            <a:r>
              <a:rPr lang="tr-TR" dirty="0" smtClean="0"/>
              <a:t>1 </a:t>
            </a:r>
            <a:r>
              <a:rPr lang="tr-TR" dirty="0" err="1" smtClean="0"/>
              <a:t>Hank</a:t>
            </a:r>
            <a:r>
              <a:rPr lang="tr-TR" dirty="0" smtClean="0"/>
              <a:t> 840 </a:t>
            </a:r>
            <a:r>
              <a:rPr lang="tr-TR" dirty="0" err="1" smtClean="0"/>
              <a:t>yd</a:t>
            </a:r>
            <a:r>
              <a:rPr lang="tr-TR" dirty="0" smtClean="0"/>
              <a:t> =250 ayak= 32040 pus = 768 m</a:t>
            </a:r>
          </a:p>
          <a:p>
            <a:r>
              <a:rPr lang="tr-TR" dirty="0" smtClean="0"/>
              <a:t>1 </a:t>
            </a:r>
            <a:r>
              <a:rPr lang="tr-TR" dirty="0" err="1" smtClean="0"/>
              <a:t>yd</a:t>
            </a:r>
            <a:r>
              <a:rPr lang="tr-TR" dirty="0" smtClean="0"/>
              <a:t> = 3 ayak = 36 pus = 0,9144 m = 91,44 cm </a:t>
            </a:r>
          </a:p>
          <a:p>
            <a:r>
              <a:rPr lang="tr-TR" dirty="0" smtClean="0"/>
              <a:t>1 ayak = 12 pus = 0,304 m</a:t>
            </a:r>
          </a:p>
          <a:p>
            <a:r>
              <a:rPr lang="tr-TR" dirty="0" smtClean="0"/>
              <a:t>1 pus = 0,025 cm</a:t>
            </a:r>
          </a:p>
          <a:p>
            <a:r>
              <a:rPr lang="tr-TR" dirty="0" smtClean="0"/>
              <a:t>1 pus = 1 in = 25,4 mm = 2,54 cm = 0,0254 m</a:t>
            </a:r>
          </a:p>
          <a:p>
            <a:r>
              <a:rPr lang="tr-TR" dirty="0" smtClean="0"/>
              <a:t>1 ayak= 1 </a:t>
            </a:r>
            <a:r>
              <a:rPr lang="tr-TR" dirty="0" err="1" smtClean="0"/>
              <a:t>foot</a:t>
            </a:r>
            <a:endParaRPr lang="tr-TR" dirty="0" smtClean="0"/>
          </a:p>
          <a:p>
            <a:r>
              <a:rPr lang="tr-TR" dirty="0" smtClean="0"/>
              <a:t>1 </a:t>
            </a:r>
            <a:r>
              <a:rPr lang="tr-TR" dirty="0" err="1" smtClean="0"/>
              <a:t>yd</a:t>
            </a:r>
            <a:r>
              <a:rPr lang="tr-TR" dirty="0" smtClean="0"/>
              <a:t> = 3 </a:t>
            </a:r>
            <a:r>
              <a:rPr lang="tr-TR" dirty="0" err="1" smtClean="0"/>
              <a:t>ft</a:t>
            </a:r>
            <a:r>
              <a:rPr lang="tr-TR" dirty="0" smtClean="0"/>
              <a:t> = 36 in</a:t>
            </a:r>
          </a:p>
          <a:p>
            <a:r>
              <a:rPr lang="tr-TR" dirty="0"/>
              <a:t> </a:t>
            </a:r>
            <a:r>
              <a:rPr lang="tr-TR" dirty="0" smtClean="0"/>
              <a:t>1 </a:t>
            </a:r>
            <a:r>
              <a:rPr lang="tr-TR" dirty="0" err="1" smtClean="0"/>
              <a:t>ft</a:t>
            </a:r>
            <a:r>
              <a:rPr lang="tr-TR" dirty="0" smtClean="0"/>
              <a:t> = 12 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6764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700" y="19544"/>
            <a:ext cx="4356100" cy="6863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0766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İngiliz Ağırlık Birimleri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 libre = 16 ons = 7000 </a:t>
            </a:r>
            <a:r>
              <a:rPr lang="tr-TR" dirty="0" err="1" smtClean="0"/>
              <a:t>grains</a:t>
            </a:r>
            <a:r>
              <a:rPr lang="tr-TR" dirty="0" smtClean="0"/>
              <a:t> = 454 g</a:t>
            </a:r>
          </a:p>
          <a:p>
            <a:r>
              <a:rPr lang="tr-TR" dirty="0" smtClean="0"/>
              <a:t>1 </a:t>
            </a:r>
            <a:r>
              <a:rPr lang="tr-TR" dirty="0" err="1" smtClean="0"/>
              <a:t>onz</a:t>
            </a:r>
            <a:r>
              <a:rPr lang="tr-TR" dirty="0" smtClean="0"/>
              <a:t> = 437 </a:t>
            </a:r>
            <a:r>
              <a:rPr lang="tr-TR" dirty="0" err="1" smtClean="0"/>
              <a:t>grains</a:t>
            </a:r>
            <a:r>
              <a:rPr lang="tr-TR" dirty="0" smtClean="0"/>
              <a:t> = 28.3 g</a:t>
            </a:r>
          </a:p>
          <a:p>
            <a:r>
              <a:rPr lang="tr-TR" dirty="0" smtClean="0"/>
              <a:t>1 </a:t>
            </a:r>
            <a:r>
              <a:rPr lang="tr-TR" dirty="0" err="1" smtClean="0"/>
              <a:t>grains</a:t>
            </a:r>
            <a:r>
              <a:rPr lang="tr-TR" dirty="0" smtClean="0"/>
              <a:t> = 0,065 g</a:t>
            </a:r>
          </a:p>
          <a:p>
            <a:endParaRPr lang="tr-TR" dirty="0" smtClean="0"/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tr-TR" sz="2400" dirty="0" smtClean="0"/>
              <a:t>1 ons  28,3 g                                   </a:t>
            </a:r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tr-TR" sz="2400" dirty="0" smtClean="0"/>
              <a:t>40 ons    x</a:t>
            </a:r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tr-TR" sz="2400" dirty="0" smtClean="0"/>
              <a:t>------------------</a:t>
            </a:r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tr-TR" sz="2400" dirty="0" smtClean="0"/>
              <a:t>X = 40 . 28,3</a:t>
            </a:r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tr-TR" sz="2400" dirty="0" smtClean="0"/>
              <a:t>X = 1,132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3509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25 </a:t>
            </a:r>
            <a:r>
              <a:rPr lang="tr-TR" sz="2000" dirty="0" err="1" smtClean="0"/>
              <a:t>lb</a:t>
            </a:r>
            <a:r>
              <a:rPr lang="tr-TR" sz="2000" dirty="0" smtClean="0"/>
              <a:t> + 3 ons =  …….. 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1 </a:t>
            </a:r>
            <a:r>
              <a:rPr lang="tr-TR" sz="2000" dirty="0" err="1" smtClean="0"/>
              <a:t>lb</a:t>
            </a:r>
            <a:r>
              <a:rPr lang="tr-TR" sz="2000" dirty="0" smtClean="0"/>
              <a:t> 		454 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25 </a:t>
            </a:r>
            <a:r>
              <a:rPr lang="tr-TR" sz="2000" dirty="0" err="1" smtClean="0"/>
              <a:t>lb</a:t>
            </a:r>
            <a:r>
              <a:rPr lang="tr-TR" sz="2000" dirty="0"/>
              <a:t>	</a:t>
            </a:r>
            <a:r>
              <a:rPr lang="tr-TR" sz="2000" dirty="0" smtClean="0"/>
              <a:t>x  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-------------------------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X = 454*25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X = 11350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endParaRPr lang="tr-TR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1 ons 	28,3 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3 ons 	x 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--------------------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X = 3*28,3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X = 84,9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endParaRPr lang="tr-TR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/>
              <a:t>G= 84,9+11350 = 11434,9 g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349534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CF5019D0-D3AE-574C-97C8-C27B8E50B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125" y="1862735"/>
            <a:ext cx="10515600" cy="4351338"/>
          </a:xfrm>
        </p:spPr>
        <p:txBody>
          <a:bodyPr/>
          <a:lstStyle/>
          <a:p>
            <a:r>
              <a:rPr lang="tr-TR" dirty="0" smtClean="0"/>
              <a:t>Herhangi bir liften elde edilen ipliğin uzunluğu ve ağırlığı arasındaki ilişkiyi ifade eder.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Aynı uzunlukta olan iki iplikten çapı geniş olan daha ağır olur. Bunun gibi aynı ağırlıkta olan iki iplikten çapı küçük olan daha uzun olur.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İpliklerin kalınlık veya incelik derecesi diğer bir deyişle numarası iki ana sisteme göre bulunur.</a:t>
            </a:r>
          </a:p>
        </p:txBody>
      </p:sp>
    </p:spTree>
    <p:extLst>
      <p:ext uri="{BB962C8B-B14F-4D97-AF65-F5344CB8AC3E}">
        <p14:creationId xmlns:p14="http://schemas.microsoft.com/office/powerpoint/2010/main" val="119676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EFF849F-D0AD-674E-B0E2-F7B6C7BA5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64689"/>
          </a:xfrm>
        </p:spPr>
        <p:txBody>
          <a:bodyPr>
            <a:noAutofit/>
          </a:bodyPr>
          <a:lstStyle/>
          <a:p>
            <a:r>
              <a:rPr lang="tr-TR" dirty="0" err="1" smtClean="0"/>
              <a:t>Endireckt</a:t>
            </a:r>
            <a:r>
              <a:rPr lang="tr-TR" dirty="0" smtClean="0"/>
              <a:t> Sistem (Uzunluk Esasına Göre)</a:t>
            </a:r>
          </a:p>
          <a:p>
            <a:r>
              <a:rPr lang="tr-TR" dirty="0" smtClean="0"/>
              <a:t>Direct Sistem (Ağırlık Esasına Göre)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7932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736</Words>
  <Application>Microsoft Office PowerPoint</Application>
  <PresentationFormat>Özel</PresentationFormat>
  <Paragraphs>158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Office Teması</vt:lpstr>
      <vt:lpstr>İPLİK NUMARALAMA SİSTEMLERİ</vt:lpstr>
      <vt:lpstr>Km Hm dam m dm cm mm</vt:lpstr>
      <vt:lpstr>T  kg  hg dag   g   dg  cg mg</vt:lpstr>
      <vt:lpstr>İngiliz Uzunluk Ölçü Birimleri</vt:lpstr>
      <vt:lpstr>PowerPoint Sunusu</vt:lpstr>
      <vt:lpstr>İngiliz Ağırlık Birimleri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Numarametrik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GÖRGÜ KURALLARI</dc:title>
  <dc:creator>Bilinmeyen Kullanıcı</dc:creator>
  <cp:lastModifiedBy>Muhammed</cp:lastModifiedBy>
  <cp:revision>16</cp:revision>
  <dcterms:created xsi:type="dcterms:W3CDTF">2019-04-01T17:20:04Z</dcterms:created>
  <dcterms:modified xsi:type="dcterms:W3CDTF">2021-03-09T09:56:29Z</dcterms:modified>
</cp:coreProperties>
</file>