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2"/>
  </p:notesMasterIdLst>
  <p:sldIdLst>
    <p:sldId id="256" r:id="rId2"/>
    <p:sldId id="302" r:id="rId3"/>
    <p:sldId id="304" r:id="rId4"/>
    <p:sldId id="318" r:id="rId5"/>
    <p:sldId id="319" r:id="rId6"/>
    <p:sldId id="321" r:id="rId7"/>
    <p:sldId id="322" r:id="rId8"/>
    <p:sldId id="309" r:id="rId9"/>
    <p:sldId id="320" r:id="rId10"/>
    <p:sldId id="323" r:id="rId11"/>
    <p:sldId id="324" r:id="rId12"/>
    <p:sldId id="325" r:id="rId13"/>
    <p:sldId id="326" r:id="rId14"/>
    <p:sldId id="310" r:id="rId15"/>
    <p:sldId id="327" r:id="rId16"/>
    <p:sldId id="328" r:id="rId17"/>
    <p:sldId id="311" r:id="rId18"/>
    <p:sldId id="329" r:id="rId19"/>
    <p:sldId id="330" r:id="rId20"/>
    <p:sldId id="331"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66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69388" autoAdjust="0"/>
  </p:normalViewPr>
  <p:slideViewPr>
    <p:cSldViewPr>
      <p:cViewPr varScale="1">
        <p:scale>
          <a:sx n="58" d="100"/>
          <a:sy n="58" d="100"/>
        </p:scale>
        <p:origin x="-181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D6BD8-BC2F-484F-8209-22222D356679}" type="datetimeFigureOut">
              <a:rPr lang="tr-TR" smtClean="0"/>
              <a:pPr/>
              <a:t>03.10.2019</a:t>
            </a:fld>
            <a:endParaRPr lang="tr-T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F1D03-874A-41D0-BEF9-2FB0E613E0F6}" type="slidenum">
              <a:rPr lang="tr-TR" smtClean="0"/>
              <a:pPr/>
              <a:t>‹#›</a:t>
            </a:fld>
            <a:endParaRPr lang="tr-TR"/>
          </a:p>
        </p:txBody>
      </p:sp>
    </p:spTree>
    <p:extLst>
      <p:ext uri="{BB962C8B-B14F-4D97-AF65-F5344CB8AC3E}">
        <p14:creationId xmlns:p14="http://schemas.microsoft.com/office/powerpoint/2010/main" xmlns="" val="1785137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What</a:t>
            </a:r>
            <a:r>
              <a:rPr lang="tr-TR" dirty="0" smtClean="0"/>
              <a:t> is OWASP?</a:t>
            </a:r>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Calibri" panose="020F0502020204030204" pitchFamily="34" charset="0"/>
                <a:cs typeface="Calibri" panose="020F0502020204030204" pitchFamily="34" charset="0"/>
              </a:rPr>
              <a:t>The Open Web Application Security Project (OWASP) </a:t>
            </a:r>
            <a:r>
              <a:rPr lang="en-US" dirty="0" smtClean="0">
                <a:latin typeface="Calibri" panose="020F0502020204030204" pitchFamily="34" charset="0"/>
                <a:cs typeface="Calibri" panose="020F0502020204030204" pitchFamily="34" charset="0"/>
              </a:rPr>
              <a:t>is a worldwide no</a:t>
            </a:r>
            <a:r>
              <a:rPr lang="tr-TR" dirty="0" smtClean="0">
                <a:latin typeface="Calibri" panose="020F0502020204030204" pitchFamily="34" charset="0"/>
                <a:cs typeface="Calibri" panose="020F0502020204030204" pitchFamily="34" charset="0"/>
              </a:rPr>
              <a:t>n-</a:t>
            </a:r>
            <a:r>
              <a:rPr lang="en-US" dirty="0" smtClean="0">
                <a:latin typeface="Calibri" panose="020F0502020204030204" pitchFamily="34" charset="0"/>
                <a:cs typeface="Calibri" panose="020F0502020204030204" pitchFamily="34" charset="0"/>
              </a:rPr>
              <a:t>profit charitable organization focused on improving the security of software. </a:t>
            </a:r>
            <a:endParaRPr lang="tr-TR" dirty="0" smtClean="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OWASP mission is to make software security visible, so that individuals and organizations are able to make informed decisions. </a:t>
            </a:r>
            <a:endParaRPr lang="tr-TR" dirty="0" smtClean="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The OWASP Top 10 is a powerful awareness document for web application security. </a:t>
            </a:r>
            <a:endParaRPr lang="tr-TR"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It represents a broad consensus about the most critical security risks to web applications.</a:t>
            </a:r>
            <a:endParaRPr lang="tr-TR" dirty="0" smtClean="0">
              <a:latin typeface="Calibri" panose="020F0502020204030204" pitchFamily="34" charset="0"/>
              <a:cs typeface="Calibri" panose="020F0502020204030204" pitchFamily="34" charset="0"/>
            </a:endParaRPr>
          </a:p>
        </p:txBody>
      </p:sp>
      <p:sp>
        <p:nvSpPr>
          <p:cNvPr id="4" name="3 Slayt Numarası Yer Tutucusu"/>
          <p:cNvSpPr>
            <a:spLocks noGrp="1"/>
          </p:cNvSpPr>
          <p:nvPr>
            <p:ph type="sldNum" sz="quarter" idx="10"/>
          </p:nvPr>
        </p:nvSpPr>
        <p:spPr/>
        <p:txBody>
          <a:bodyPr/>
          <a:lstStyle/>
          <a:p>
            <a:fld id="{0DEF1D03-874A-41D0-BEF9-2FB0E613E0F6}" type="slidenum">
              <a:rPr lang="tr-TR" smtClean="0"/>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Many web applications and APIs do not properly protect sensitive data, such as financial, healthcare, and PII</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personally</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identifiable</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information</a:t>
            </a:r>
            <a:r>
              <a:rPr lang="tr-TR" sz="1200" kern="1200" baseline="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a:t>
            </a:r>
            <a:endParaRPr lang="tr-TR"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Attackers may steal or modify such weakly protected data to conduct credit card fraud, identity theft, or other crimes. </a:t>
            </a:r>
            <a:endParaRPr lang="tr-TR"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Sensitive data may be compromised without extra protection, such as encryption at rest or in transit, and requires special precautions when exchanged with the browser.</a:t>
            </a:r>
            <a:endParaRPr lang="tr-TR" sz="1200" kern="1200" baseline="0" dirty="0" smtClean="0">
              <a:solidFill>
                <a:schemeClr val="tx1"/>
              </a:solidFill>
              <a:latin typeface="+mn-lt"/>
              <a:ea typeface="+mn-ea"/>
              <a:cs typeface="+mn-cs"/>
            </a:endParaRPr>
          </a:p>
          <a:p>
            <a:endParaRPr lang="tr-TR" sz="1200" b="0" i="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•Classify data processed, stored, or transmitted by an application. </a:t>
            </a:r>
          </a:p>
          <a:p>
            <a:r>
              <a:rPr lang="en-US" sz="1200" kern="1200" baseline="0" dirty="0" smtClean="0">
                <a:solidFill>
                  <a:schemeClr val="tx1"/>
                </a:solidFill>
                <a:latin typeface="+mn-lt"/>
                <a:ea typeface="+mn-ea"/>
                <a:cs typeface="+mn-cs"/>
              </a:rPr>
              <a:t>•Apply controls as per the classification.</a:t>
            </a:r>
          </a:p>
          <a:p>
            <a:r>
              <a:rPr lang="en-US" sz="1200" kern="1200" baseline="0" dirty="0" smtClean="0">
                <a:solidFill>
                  <a:schemeClr val="tx1"/>
                </a:solidFill>
                <a:latin typeface="+mn-lt"/>
                <a:ea typeface="+mn-ea"/>
                <a:cs typeface="+mn-cs"/>
              </a:rPr>
              <a:t>•Don’t store sensitive data unnecessarily.</a:t>
            </a:r>
            <a:r>
              <a:rPr lang="tr-T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Discard it as soon as possible</a:t>
            </a:r>
            <a:r>
              <a:rPr lang="tr-TR" sz="1200" kern="1200" baseline="0" dirty="0" smtClean="0">
                <a:solidFill>
                  <a:schemeClr val="tx1"/>
                </a:solidFill>
                <a:latin typeface="+mn-lt"/>
                <a:ea typeface="+mn-ea"/>
                <a:cs typeface="+mn-cs"/>
              </a:rPr>
              <a: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•Make sure to encrypt all sensitive data at rest.</a:t>
            </a:r>
          </a:p>
          <a:p>
            <a:r>
              <a:rPr lang="en-US" sz="1200" kern="1200" baseline="0" dirty="0" smtClean="0">
                <a:solidFill>
                  <a:schemeClr val="tx1"/>
                </a:solidFill>
                <a:latin typeface="+mn-lt"/>
                <a:ea typeface="+mn-ea"/>
                <a:cs typeface="+mn-cs"/>
              </a:rPr>
              <a:t>•Ensure up-to-date and strong standard algorithms, protocols, and keys are in place; use proper key management.</a:t>
            </a:r>
          </a:p>
          <a:p>
            <a:r>
              <a:rPr lang="en-US" sz="1200" kern="1200" baseline="0" dirty="0" smtClean="0">
                <a:solidFill>
                  <a:schemeClr val="tx1"/>
                </a:solidFill>
                <a:latin typeface="+mn-lt"/>
                <a:ea typeface="+mn-ea"/>
                <a:cs typeface="+mn-cs"/>
              </a:rPr>
              <a:t>•Encrypt all data in transit with secure protocols such as TLS</a:t>
            </a:r>
            <a:r>
              <a:rPr lang="tr-TR" sz="1200" kern="1200" baseline="0" dirty="0" smtClean="0">
                <a:solidFill>
                  <a:schemeClr val="tx1"/>
                </a:solidFill>
                <a:latin typeface="+mn-lt"/>
                <a:ea typeface="+mn-ea"/>
                <a:cs typeface="+mn-cs"/>
              </a:rPr>
              <a: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•Disable</a:t>
            </a:r>
            <a:r>
              <a:rPr lang="tr-T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caching for responses that contain sensitive data.</a:t>
            </a:r>
          </a:p>
        </p:txBody>
      </p:sp>
      <p:sp>
        <p:nvSpPr>
          <p:cNvPr id="4" name="3 Slayt Numarası Yer Tutucusu"/>
          <p:cNvSpPr>
            <a:spLocks noGrp="1"/>
          </p:cNvSpPr>
          <p:nvPr>
            <p:ph type="sldNum" sz="quarter" idx="10"/>
          </p:nvPr>
        </p:nvSpPr>
        <p:spPr/>
        <p:txBody>
          <a:bodyPr/>
          <a:lstStyle/>
          <a:p>
            <a:fld id="{0DEF1D03-874A-41D0-BEF9-2FB0E613E0F6}" type="slidenum">
              <a:rPr lang="tr-TR" smtClean="0"/>
              <a:pPr/>
              <a:t>10</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lnSpcReduction="10000"/>
          </a:bodyPr>
          <a:lstStyle/>
          <a:p>
            <a:r>
              <a:rPr lang="en-US" sz="1200" b="0" i="0" kern="1200" dirty="0" smtClean="0">
                <a:solidFill>
                  <a:schemeClr val="tx1"/>
                </a:solidFill>
                <a:latin typeface="+mn-lt"/>
                <a:ea typeface="+mn-ea"/>
                <a:cs typeface="+mn-cs"/>
              </a:rPr>
              <a:t>XML external entity injection (also known as XXE) is a web security vulnerability that allows an attacker to interfere with an application's processing of XML data. </a:t>
            </a:r>
            <a:endParaRPr lang="tr-TR"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It often allows an attacker to view files on the application server </a:t>
            </a:r>
            <a:r>
              <a:rPr lang="en-US" sz="1200" b="0" i="0" kern="1200" dirty="0" err="1" smtClean="0">
                <a:solidFill>
                  <a:schemeClr val="tx1"/>
                </a:solidFill>
                <a:latin typeface="+mn-lt"/>
                <a:ea typeface="+mn-ea"/>
                <a:cs typeface="+mn-cs"/>
              </a:rPr>
              <a:t>filesystem</a:t>
            </a:r>
            <a:r>
              <a:rPr lang="en-US" sz="1200" b="0" i="0" kern="1200" dirty="0" smtClean="0">
                <a:solidFill>
                  <a:schemeClr val="tx1"/>
                </a:solidFill>
                <a:latin typeface="+mn-lt"/>
                <a:ea typeface="+mn-ea"/>
                <a:cs typeface="+mn-cs"/>
              </a:rPr>
              <a:t>, and to interact with any backend or external systems that the application itself can access.</a:t>
            </a:r>
            <a:endParaRPr lang="tr-TR" sz="1200" b="0" i="0" kern="1200" dirty="0" smtClean="0">
              <a:solidFill>
                <a:schemeClr val="tx1"/>
              </a:solidFill>
              <a:latin typeface="+mn-lt"/>
              <a:ea typeface="+mn-ea"/>
              <a:cs typeface="+mn-cs"/>
            </a:endParaRPr>
          </a:p>
          <a:p>
            <a:endParaRPr lang="tr-TR" sz="1200" b="0" i="0" kern="1200" baseline="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For example, suppose a shopping application checks for the stock level of a product by submitting the following XML to the server</a:t>
            </a:r>
            <a:r>
              <a:rPr lang="tr-TR" sz="1200" b="0" i="0" kern="1200" dirty="0" smtClean="0">
                <a:solidFill>
                  <a:schemeClr val="tx1"/>
                </a:solidFill>
                <a:latin typeface="+mn-lt"/>
                <a:ea typeface="+mn-ea"/>
                <a:cs typeface="+mn-cs"/>
              </a:rPr>
              <a:t>.</a:t>
            </a:r>
          </a:p>
          <a:p>
            <a:endParaRPr lang="tr-TR" sz="1200" b="0" i="0" kern="1200" baseline="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 application performs no particular defenses against XXE attacks, so you can exploit the XXE vulnerability to retrieve the /etc/</a:t>
            </a:r>
            <a:r>
              <a:rPr lang="en-US" sz="1200" b="0" i="0" kern="1200" dirty="0" err="1" smtClean="0">
                <a:solidFill>
                  <a:schemeClr val="tx1"/>
                </a:solidFill>
                <a:latin typeface="+mn-lt"/>
                <a:ea typeface="+mn-ea"/>
                <a:cs typeface="+mn-cs"/>
              </a:rPr>
              <a:t>passwd</a:t>
            </a:r>
            <a:r>
              <a:rPr lang="en-US" sz="1200" b="0" i="0" kern="1200" dirty="0" smtClean="0">
                <a:solidFill>
                  <a:schemeClr val="tx1"/>
                </a:solidFill>
                <a:latin typeface="+mn-lt"/>
                <a:ea typeface="+mn-ea"/>
                <a:cs typeface="+mn-cs"/>
              </a:rPr>
              <a:t> file by submitting the following XXE payload</a:t>
            </a:r>
            <a:r>
              <a:rPr lang="tr-TR" sz="1200" b="0" i="0" kern="1200" dirty="0" smtClean="0">
                <a:solidFill>
                  <a:schemeClr val="tx1"/>
                </a:solidFill>
                <a:latin typeface="+mn-lt"/>
                <a:ea typeface="+mn-ea"/>
                <a:cs typeface="+mn-cs"/>
              </a:rPr>
              <a:t>.</a:t>
            </a:r>
          </a:p>
          <a:p>
            <a:endParaRPr lang="tr-TR" sz="1200" b="0" i="0" kern="1200" baseline="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This XXE payload defines an external entity &amp;</a:t>
            </a:r>
            <a:r>
              <a:rPr lang="en-US" sz="1200" b="0" i="0" kern="1200" dirty="0" err="1" smtClean="0">
                <a:solidFill>
                  <a:schemeClr val="tx1"/>
                </a:solidFill>
                <a:latin typeface="+mn-lt"/>
                <a:ea typeface="+mn-ea"/>
                <a:cs typeface="+mn-cs"/>
              </a:rPr>
              <a:t>xxe</a:t>
            </a:r>
            <a:r>
              <a:rPr lang="en-US" sz="1200" b="0" i="0" kern="1200" dirty="0" smtClean="0">
                <a:solidFill>
                  <a:schemeClr val="tx1"/>
                </a:solidFill>
                <a:latin typeface="+mn-lt"/>
                <a:ea typeface="+mn-ea"/>
                <a:cs typeface="+mn-cs"/>
              </a:rPr>
              <a:t>; whose value is the contents of the /etc/</a:t>
            </a:r>
            <a:r>
              <a:rPr lang="en-US" sz="1200" b="0" i="0" kern="1200" dirty="0" err="1" smtClean="0">
                <a:solidFill>
                  <a:schemeClr val="tx1"/>
                </a:solidFill>
                <a:latin typeface="+mn-lt"/>
                <a:ea typeface="+mn-ea"/>
                <a:cs typeface="+mn-cs"/>
              </a:rPr>
              <a:t>passwd</a:t>
            </a:r>
            <a:r>
              <a:rPr lang="en-US" sz="1200" b="0" i="0" kern="1200" dirty="0" smtClean="0">
                <a:solidFill>
                  <a:schemeClr val="tx1"/>
                </a:solidFill>
                <a:latin typeface="+mn-lt"/>
                <a:ea typeface="+mn-ea"/>
                <a:cs typeface="+mn-cs"/>
              </a:rPr>
              <a:t> file and uses the entity within the </a:t>
            </a:r>
            <a:r>
              <a:rPr lang="en-US" sz="1200" b="0" i="0" kern="1200" dirty="0" err="1" smtClean="0">
                <a:solidFill>
                  <a:schemeClr val="tx1"/>
                </a:solidFill>
                <a:latin typeface="+mn-lt"/>
                <a:ea typeface="+mn-ea"/>
                <a:cs typeface="+mn-cs"/>
              </a:rPr>
              <a:t>productId</a:t>
            </a:r>
            <a:r>
              <a:rPr lang="en-US" sz="1200" b="0" i="0" kern="1200" dirty="0" smtClean="0">
                <a:solidFill>
                  <a:schemeClr val="tx1"/>
                </a:solidFill>
                <a:latin typeface="+mn-lt"/>
                <a:ea typeface="+mn-ea"/>
                <a:cs typeface="+mn-cs"/>
              </a:rPr>
              <a:t> value. This causes the application's response to include the contents of the file</a:t>
            </a:r>
            <a:r>
              <a:rPr lang="tr-TR" sz="1200" b="0" i="0" kern="1200" dirty="0" smtClean="0">
                <a:solidFill>
                  <a:schemeClr val="tx1"/>
                </a:solidFill>
                <a:latin typeface="+mn-lt"/>
                <a:ea typeface="+mn-ea"/>
                <a:cs typeface="+mn-cs"/>
              </a:rPr>
              <a:t>,</a:t>
            </a:r>
            <a:r>
              <a:rPr lang="tr-TR"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In Linux all the login data of users are stored</a:t>
            </a:r>
            <a:r>
              <a:rPr lang="tr-TR" sz="1200" b="0" i="0" kern="1200" dirty="0" smtClean="0">
                <a:solidFill>
                  <a:schemeClr val="tx1"/>
                </a:solidFill>
                <a:latin typeface="+mn-lt"/>
                <a:ea typeface="+mn-ea"/>
                <a:cs typeface="+mn-cs"/>
              </a:rPr>
              <a:t> in </a:t>
            </a:r>
            <a:r>
              <a:rPr lang="tr-TR" sz="1200" b="0" i="0" kern="1200" dirty="0" err="1" smtClean="0">
                <a:solidFill>
                  <a:schemeClr val="tx1"/>
                </a:solidFill>
                <a:latin typeface="+mn-lt"/>
                <a:ea typeface="+mn-ea"/>
                <a:cs typeface="+mn-cs"/>
              </a:rPr>
              <a:t>passwd</a:t>
            </a:r>
            <a:r>
              <a:rPr lang="tr-TR" sz="1200" b="0" i="0" kern="1200" dirty="0" smtClean="0">
                <a:solidFill>
                  <a:schemeClr val="tx1"/>
                </a:solidFill>
                <a:latin typeface="+mn-lt"/>
                <a:ea typeface="+mn-ea"/>
                <a:cs typeface="+mn-cs"/>
              </a:rPr>
              <a:t> file.</a:t>
            </a:r>
          </a:p>
          <a:p>
            <a:endParaRPr lang="tr-TR" sz="1200" b="0" i="0" kern="1200" baseline="0" dirty="0" smtClean="0">
              <a:solidFill>
                <a:schemeClr val="tx1"/>
              </a:solidFill>
              <a:latin typeface="+mn-lt"/>
              <a:ea typeface="+mn-ea"/>
              <a:cs typeface="+mn-cs"/>
            </a:endParaRPr>
          </a:p>
          <a:p>
            <a:r>
              <a:rPr lang="tr-TR" sz="1200" b="0" i="0" kern="1200" dirty="0" err="1" smtClean="0">
                <a:solidFill>
                  <a:schemeClr val="tx1"/>
                </a:solidFill>
                <a:latin typeface="+mn-lt"/>
                <a:ea typeface="+mn-ea"/>
                <a:cs typeface="+mn-cs"/>
              </a:rPr>
              <a:t>Generally</a:t>
            </a:r>
            <a:r>
              <a:rPr lang="en-US" sz="1200" b="0" i="0" kern="1200" dirty="0" smtClean="0">
                <a:solidFill>
                  <a:schemeClr val="tx1"/>
                </a:solidFill>
                <a:latin typeface="+mn-lt"/>
                <a:ea typeface="+mn-ea"/>
                <a:cs typeface="+mn-cs"/>
              </a:rPr>
              <a:t> it is sufficient to disable resolution of external entities</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or</a:t>
            </a:r>
            <a:r>
              <a:rPr lang="tr-TR" sz="1200" b="0" i="0" kern="1200" baseline="0" dirty="0" smtClean="0">
                <a:solidFill>
                  <a:schemeClr val="tx1"/>
                </a:solidFill>
                <a:latin typeface="+mn-lt"/>
                <a:ea typeface="+mn-ea"/>
                <a:cs typeface="+mn-cs"/>
              </a:rPr>
              <a:t> </a:t>
            </a:r>
            <a:r>
              <a:rPr lang="tr-TR" sz="1200" b="0" i="0" kern="1200" baseline="0" dirty="0" err="1" smtClean="0">
                <a:solidFill>
                  <a:schemeClr val="tx1"/>
                </a:solidFill>
                <a:latin typeface="+mn-lt"/>
                <a:ea typeface="+mn-ea"/>
                <a:cs typeface="+mn-cs"/>
              </a:rPr>
              <a:t>input</a:t>
            </a:r>
            <a:r>
              <a:rPr lang="tr-TR" sz="1200" b="0" i="0" kern="1200" baseline="0" dirty="0" smtClean="0">
                <a:solidFill>
                  <a:schemeClr val="tx1"/>
                </a:solidFill>
                <a:latin typeface="+mn-lt"/>
                <a:ea typeface="+mn-ea"/>
                <a:cs typeface="+mn-cs"/>
              </a:rPr>
              <a:t> </a:t>
            </a:r>
            <a:r>
              <a:rPr lang="tr-TR" sz="1200" b="0" i="0" kern="1200" baseline="0" dirty="0" err="1" smtClean="0">
                <a:solidFill>
                  <a:schemeClr val="tx1"/>
                </a:solidFill>
                <a:latin typeface="+mn-lt"/>
                <a:ea typeface="+mn-ea"/>
                <a:cs typeface="+mn-cs"/>
              </a:rPr>
              <a:t>sanitizing</a:t>
            </a:r>
            <a:r>
              <a:rPr lang="tr-TR" sz="1200" b="0" i="0" kern="1200" baseline="0" dirty="0" smtClean="0">
                <a:solidFill>
                  <a:schemeClr val="tx1"/>
                </a:solidFill>
                <a:latin typeface="+mn-lt"/>
                <a:ea typeface="+mn-ea"/>
                <a:cs typeface="+mn-cs"/>
              </a:rPr>
              <a:t>.</a:t>
            </a:r>
            <a:endParaRPr lang="en-US" sz="1200" kern="1200" baseline="0" dirty="0" smtClean="0">
              <a:solidFill>
                <a:schemeClr val="tx1"/>
              </a:solidFill>
              <a:latin typeface="+mn-lt"/>
              <a:ea typeface="+mn-ea"/>
              <a:cs typeface="+mn-cs"/>
            </a:endParaRPr>
          </a:p>
        </p:txBody>
      </p:sp>
      <p:sp>
        <p:nvSpPr>
          <p:cNvPr id="4" name="3 Slayt Numarası Yer Tutucusu"/>
          <p:cNvSpPr>
            <a:spLocks noGrp="1"/>
          </p:cNvSpPr>
          <p:nvPr>
            <p:ph type="sldNum" sz="quarter" idx="10"/>
          </p:nvPr>
        </p:nvSpPr>
        <p:spPr/>
        <p:txBody>
          <a:bodyPr/>
          <a:lstStyle/>
          <a:p>
            <a:fld id="{0DEF1D03-874A-41D0-BEF9-2FB0E613E0F6}" type="slidenum">
              <a:rPr lang="tr-TR" smtClean="0"/>
              <a:pPr/>
              <a:t>11</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Restrictions on what authenticated users are allowed to do are often not properly enforced. </a:t>
            </a:r>
            <a:endParaRPr lang="tr-TR"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Attackers can exploit these flaws to access unauthorized functionality and/or data, such as access other users' accounts, view sensitive files, modify other users’ data, change access rights, etc.</a:t>
            </a:r>
            <a:endParaRPr lang="tr-TR" sz="1200" kern="1200" baseline="0" dirty="0" smtClean="0">
              <a:solidFill>
                <a:schemeClr val="tx1"/>
              </a:solidFill>
              <a:latin typeface="+mn-lt"/>
              <a:ea typeface="+mn-ea"/>
              <a:cs typeface="+mn-cs"/>
            </a:endParaRPr>
          </a:p>
          <a:p>
            <a:endParaRPr lang="tr-TR" sz="1200" kern="1200" baseline="0" dirty="0" smtClean="0">
              <a:solidFill>
                <a:schemeClr val="tx1"/>
              </a:solidFill>
              <a:latin typeface="+mn-lt"/>
              <a:ea typeface="+mn-ea"/>
              <a:cs typeface="+mn-cs"/>
            </a:endParaRPr>
          </a:p>
          <a:p>
            <a:r>
              <a:rPr lang="tr-TR" sz="1200" b="1" kern="1200" baseline="0" dirty="0" smtClean="0">
                <a:solidFill>
                  <a:schemeClr val="tx1"/>
                </a:solidFill>
                <a:latin typeface="+mn-lt"/>
                <a:ea typeface="+mn-ea"/>
                <a:cs typeface="+mn-cs"/>
              </a:rPr>
              <a:t>1st </a:t>
            </a:r>
            <a:r>
              <a:rPr lang="tr-TR" sz="1200" b="1" kern="1200" baseline="0" dirty="0" err="1" smtClean="0">
                <a:solidFill>
                  <a:schemeClr val="tx1"/>
                </a:solidFill>
                <a:latin typeface="+mn-lt"/>
                <a:ea typeface="+mn-ea"/>
                <a:cs typeface="+mn-cs"/>
              </a:rPr>
              <a:t>scenario</a:t>
            </a:r>
            <a:r>
              <a:rPr lang="tr-TR" sz="1200" b="1"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The application uses unverified data in a</a:t>
            </a:r>
            <a:r>
              <a:rPr lang="tr-TR" sz="1200" kern="1200" baseline="0" dirty="0" smtClean="0">
                <a:solidFill>
                  <a:schemeClr val="tx1"/>
                </a:solidFill>
                <a:latin typeface="+mn-lt"/>
                <a:ea typeface="+mn-ea"/>
                <a:cs typeface="+mn-cs"/>
              </a:rPr>
              <a:t>n</a:t>
            </a:r>
            <a:r>
              <a:rPr lang="en-US" sz="1200" kern="1200" baseline="0" dirty="0" smtClean="0">
                <a:solidFill>
                  <a:schemeClr val="tx1"/>
                </a:solidFill>
                <a:latin typeface="+mn-lt"/>
                <a:ea typeface="+mn-ea"/>
                <a:cs typeface="+mn-cs"/>
              </a:rPr>
              <a:t> SQL call that is accessing account information</a:t>
            </a:r>
            <a:r>
              <a:rPr lang="tr-TR"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An attacker simply modifies the 'acct' parameter in the browser to send whatever account number they want. </a:t>
            </a:r>
            <a:endParaRPr lang="tr-TR"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If not properly verified, the attacker can access any user's account.</a:t>
            </a:r>
            <a:endParaRPr lang="tr-TR" sz="1200" kern="1200" baseline="0" dirty="0" smtClean="0">
              <a:solidFill>
                <a:schemeClr val="tx1"/>
              </a:solidFill>
              <a:latin typeface="+mn-lt"/>
              <a:ea typeface="+mn-ea"/>
              <a:cs typeface="+mn-cs"/>
            </a:endParaRPr>
          </a:p>
          <a:p>
            <a:endParaRPr lang="tr-TR" sz="1200" kern="1200" baseline="0" dirty="0" smtClean="0">
              <a:solidFill>
                <a:schemeClr val="tx1"/>
              </a:solidFill>
              <a:latin typeface="+mn-lt"/>
              <a:ea typeface="+mn-ea"/>
              <a:cs typeface="+mn-cs"/>
            </a:endParaRPr>
          </a:p>
          <a:p>
            <a:r>
              <a:rPr lang="tr-TR" sz="1200" b="1" kern="1200" baseline="0" dirty="0" smtClean="0">
                <a:solidFill>
                  <a:schemeClr val="tx1"/>
                </a:solidFill>
                <a:latin typeface="+mn-lt"/>
                <a:ea typeface="+mn-ea"/>
                <a:cs typeface="+mn-cs"/>
              </a:rPr>
              <a:t>2nd </a:t>
            </a:r>
            <a:r>
              <a:rPr lang="tr-TR" sz="1200" b="1" kern="1200" baseline="0" dirty="0" err="1" smtClean="0">
                <a:solidFill>
                  <a:schemeClr val="tx1"/>
                </a:solidFill>
                <a:latin typeface="+mn-lt"/>
                <a:ea typeface="+mn-ea"/>
                <a:cs typeface="+mn-cs"/>
              </a:rPr>
              <a:t>scenario</a:t>
            </a:r>
            <a:r>
              <a:rPr lang="tr-TR" sz="1200" b="1"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An attacker simply force browses to target URLs. Admin rights are required for access to the admin page.</a:t>
            </a:r>
            <a:endParaRPr lang="tr-TR"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If an unauthenticated user can access either page, it’s a flaw.</a:t>
            </a:r>
            <a:endParaRPr lang="tr-TR"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If a non-admin can access the </a:t>
            </a:r>
            <a:r>
              <a:rPr lang="en-US" sz="1200" kern="1200" baseline="0" dirty="0" err="1" smtClean="0">
                <a:solidFill>
                  <a:schemeClr val="tx1"/>
                </a:solidFill>
                <a:latin typeface="+mn-lt"/>
                <a:ea typeface="+mn-ea"/>
                <a:cs typeface="+mn-cs"/>
              </a:rPr>
              <a:t>adminpage</a:t>
            </a:r>
            <a:r>
              <a:rPr lang="en-US" sz="1200" kern="1200" baseline="0" dirty="0" smtClean="0">
                <a:solidFill>
                  <a:schemeClr val="tx1"/>
                </a:solidFill>
                <a:latin typeface="+mn-lt"/>
                <a:ea typeface="+mn-ea"/>
                <a:cs typeface="+mn-cs"/>
              </a:rPr>
              <a:t>, this is a flaw</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a:t>
            </a:r>
            <a:endParaRPr lang="tr-TR" sz="1200" kern="1200" baseline="0" dirty="0" smtClean="0">
              <a:solidFill>
                <a:schemeClr val="tx1"/>
              </a:solidFill>
              <a:latin typeface="+mn-lt"/>
              <a:ea typeface="+mn-ea"/>
              <a:cs typeface="+mn-cs"/>
            </a:endParaRPr>
          </a:p>
          <a:p>
            <a:endParaRPr lang="tr-TR" sz="1200" kern="1200" baseline="0" dirty="0" smtClean="0">
              <a:solidFill>
                <a:schemeClr val="tx1"/>
              </a:solidFill>
              <a:latin typeface="+mn-lt"/>
              <a:ea typeface="+mn-ea"/>
              <a:cs typeface="+mn-cs"/>
            </a:endParaRPr>
          </a:p>
          <a:p>
            <a:endParaRPr lang="tr-TR" sz="1200" kern="1200" baseline="0" dirty="0" smtClean="0">
              <a:solidFill>
                <a:schemeClr val="tx1"/>
              </a:solidFill>
              <a:latin typeface="+mn-lt"/>
              <a:ea typeface="+mn-ea"/>
              <a:cs typeface="+mn-cs"/>
            </a:endParaRPr>
          </a:p>
          <a:p>
            <a:r>
              <a:rPr lang="tr-TR" sz="1200" kern="1200" baseline="0" dirty="0" err="1" smtClean="0">
                <a:solidFill>
                  <a:schemeClr val="tx1"/>
                </a:solidFill>
                <a:latin typeface="+mn-lt"/>
                <a:ea typeface="+mn-ea"/>
                <a:cs typeface="+mn-cs"/>
              </a:rPr>
              <a:t>You</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should</a:t>
            </a:r>
            <a:r>
              <a:rPr lang="tr-TR" sz="1200" kern="1200" baseline="0" dirty="0" smtClean="0">
                <a:solidFill>
                  <a:schemeClr val="tx1"/>
                </a:solidFill>
                <a:latin typeface="+mn-lt"/>
                <a:ea typeface="+mn-ea"/>
                <a:cs typeface="+mn-cs"/>
              </a:rPr>
              <a:t> i</a:t>
            </a:r>
            <a:r>
              <a:rPr lang="en-US" sz="1200" kern="1200" baseline="0" dirty="0" err="1" smtClean="0">
                <a:solidFill>
                  <a:schemeClr val="tx1"/>
                </a:solidFill>
                <a:latin typeface="+mn-lt"/>
                <a:ea typeface="+mn-ea"/>
                <a:cs typeface="+mn-cs"/>
              </a:rPr>
              <a:t>mplement</a:t>
            </a:r>
            <a:r>
              <a:rPr lang="en-US" sz="1200" kern="1200" baseline="0" dirty="0" smtClean="0">
                <a:solidFill>
                  <a:schemeClr val="tx1"/>
                </a:solidFill>
                <a:latin typeface="+mn-lt"/>
                <a:ea typeface="+mn-ea"/>
                <a:cs typeface="+mn-cs"/>
              </a:rPr>
              <a:t> access control mechanisms once and re-use them throughout the application</a:t>
            </a:r>
            <a:r>
              <a:rPr lang="tr-TR" sz="1200" kern="1200" baseline="0" dirty="0" smtClean="0">
                <a:solidFill>
                  <a:schemeClr val="tx1"/>
                </a:solidFill>
                <a:latin typeface="+mn-lt"/>
                <a:ea typeface="+mn-ea"/>
                <a:cs typeface="+mn-cs"/>
              </a:rPr>
              <a:t>.</a:t>
            </a:r>
          </a:p>
          <a:p>
            <a:r>
              <a:rPr lang="tr-TR" sz="1200" kern="1200" baseline="0" dirty="0" err="1" smtClean="0">
                <a:solidFill>
                  <a:schemeClr val="tx1"/>
                </a:solidFill>
                <a:latin typeface="+mn-lt"/>
                <a:ea typeface="+mn-ea"/>
                <a:cs typeface="+mn-cs"/>
              </a:rPr>
              <a:t>You</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should</a:t>
            </a:r>
            <a:r>
              <a:rPr lang="tr-TR" sz="1200" kern="1200" baseline="0" dirty="0" smtClean="0">
                <a:solidFill>
                  <a:schemeClr val="tx1"/>
                </a:solidFill>
                <a:latin typeface="+mn-lt"/>
                <a:ea typeface="+mn-ea"/>
                <a:cs typeface="+mn-cs"/>
              </a:rPr>
              <a:t> d</a:t>
            </a:r>
            <a:r>
              <a:rPr lang="en-US" sz="1200" kern="1200" baseline="0" dirty="0" err="1" smtClean="0">
                <a:solidFill>
                  <a:schemeClr val="tx1"/>
                </a:solidFill>
                <a:latin typeface="+mn-lt"/>
                <a:ea typeface="+mn-ea"/>
                <a:cs typeface="+mn-cs"/>
              </a:rPr>
              <a:t>isable</a:t>
            </a:r>
            <a:r>
              <a:rPr lang="en-US" sz="1200" kern="1200" baseline="0" dirty="0" smtClean="0">
                <a:solidFill>
                  <a:schemeClr val="tx1"/>
                </a:solidFill>
                <a:latin typeface="+mn-lt"/>
                <a:ea typeface="+mn-ea"/>
                <a:cs typeface="+mn-cs"/>
              </a:rPr>
              <a:t> web server directory listing.</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3 Slayt Numarası Yer Tutucusu"/>
          <p:cNvSpPr>
            <a:spLocks noGrp="1"/>
          </p:cNvSpPr>
          <p:nvPr>
            <p:ph type="sldNum" sz="quarter" idx="10"/>
          </p:nvPr>
        </p:nvSpPr>
        <p:spPr/>
        <p:txBody>
          <a:bodyPr/>
          <a:lstStyle/>
          <a:p>
            <a:fld id="{0DEF1D03-874A-41D0-BEF9-2FB0E613E0F6}" type="slidenum">
              <a:rPr lang="tr-TR" smtClean="0"/>
              <a:pPr/>
              <a:t>12</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Security </a:t>
            </a:r>
            <a:r>
              <a:rPr lang="en-US" sz="1200" kern="1200" baseline="0" dirty="0" err="1" smtClean="0">
                <a:solidFill>
                  <a:schemeClr val="tx1"/>
                </a:solidFill>
                <a:latin typeface="+mn-lt"/>
                <a:ea typeface="+mn-ea"/>
                <a:cs typeface="+mn-cs"/>
              </a:rPr>
              <a:t>misconfiguration</a:t>
            </a:r>
            <a:r>
              <a:rPr lang="en-US" sz="1200" kern="1200" baseline="0" dirty="0" smtClean="0">
                <a:solidFill>
                  <a:schemeClr val="tx1"/>
                </a:solidFill>
                <a:latin typeface="+mn-lt"/>
                <a:ea typeface="+mn-ea"/>
                <a:cs typeface="+mn-cs"/>
              </a:rPr>
              <a:t> is the most commonly seen issue. </a:t>
            </a:r>
            <a:endParaRPr lang="tr-TR"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is commonly a result of insecure default configurations, incomplete or ad hoc configurations, open cloud storage, </a:t>
            </a:r>
            <a:r>
              <a:rPr lang="en-US" sz="1200" kern="1200" baseline="0" dirty="0" err="1" smtClean="0">
                <a:solidFill>
                  <a:schemeClr val="tx1"/>
                </a:solidFill>
                <a:latin typeface="+mn-lt"/>
                <a:ea typeface="+mn-ea"/>
                <a:cs typeface="+mn-cs"/>
              </a:rPr>
              <a:t>misconfigured</a:t>
            </a:r>
            <a:r>
              <a:rPr lang="en-US" sz="1200" kern="1200" baseline="0" dirty="0" smtClean="0">
                <a:solidFill>
                  <a:schemeClr val="tx1"/>
                </a:solidFill>
                <a:latin typeface="+mn-lt"/>
                <a:ea typeface="+mn-ea"/>
                <a:cs typeface="+mn-cs"/>
              </a:rPr>
              <a:t> HTTP headers, and verbose error messages containing sensitive information.</a:t>
            </a:r>
            <a:endParaRPr lang="tr-TR"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Not only must all operating systems, frameworks, libraries, and applications be securely configured, but they must be patched and upgraded in a timely fashion.</a:t>
            </a:r>
            <a:endParaRPr lang="tr-TR" sz="1200" kern="1200" baseline="0" dirty="0" smtClean="0">
              <a:solidFill>
                <a:schemeClr val="tx1"/>
              </a:solidFill>
              <a:latin typeface="+mn-lt"/>
              <a:ea typeface="+mn-ea"/>
              <a:cs typeface="+mn-cs"/>
            </a:endParaRPr>
          </a:p>
          <a:p>
            <a:endParaRPr lang="tr-TR" sz="1200" kern="1200" baseline="0" dirty="0" smtClean="0">
              <a:solidFill>
                <a:schemeClr val="tx1"/>
              </a:solidFill>
              <a:latin typeface="+mn-lt"/>
              <a:ea typeface="+mn-ea"/>
              <a:cs typeface="+mn-cs"/>
            </a:endParaRPr>
          </a:p>
          <a:p>
            <a:r>
              <a:rPr lang="tr-TR" sz="1200" kern="1200" baseline="0" dirty="0" err="1" smtClean="0">
                <a:solidFill>
                  <a:schemeClr val="tx1"/>
                </a:solidFill>
                <a:latin typeface="+mn-lt"/>
                <a:ea typeface="+mn-ea"/>
                <a:cs typeface="+mn-cs"/>
              </a:rPr>
              <a:t>For</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example</a:t>
            </a:r>
            <a:r>
              <a:rPr lang="tr-TR" sz="1200" kern="1200" baseline="0" dirty="0" smtClean="0">
                <a:solidFill>
                  <a:schemeClr val="tx1"/>
                </a:solidFill>
                <a:latin typeface="+mn-lt"/>
                <a:ea typeface="+mn-ea"/>
                <a:cs typeface="+mn-cs"/>
              </a:rPr>
              <a:t>; t</a:t>
            </a:r>
            <a:r>
              <a:rPr lang="en-US" sz="1200" kern="1200" baseline="0" dirty="0" smtClean="0">
                <a:solidFill>
                  <a:schemeClr val="tx1"/>
                </a:solidFill>
                <a:latin typeface="+mn-lt"/>
                <a:ea typeface="+mn-ea"/>
                <a:cs typeface="+mn-cs"/>
              </a:rPr>
              <a:t>he application server comes with sample applications that are not removed from the production server. These sample applications have known security flaws attackers use to compromise the server. If one of these applications  is the admin console, and default accounts weren’t changed the attacker logs in with default passwords and takes over.</a:t>
            </a:r>
            <a:endParaRPr lang="tr-TR" sz="1200" kern="1200" baseline="0" dirty="0" smtClean="0">
              <a:solidFill>
                <a:schemeClr val="tx1"/>
              </a:solidFill>
              <a:latin typeface="+mn-lt"/>
              <a:ea typeface="+mn-ea"/>
              <a:cs typeface="+mn-cs"/>
            </a:endParaRPr>
          </a:p>
          <a:p>
            <a:endParaRPr lang="tr-TR"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Development, QA, and production environments should all be configured identically, with different credentials used in each environment. </a:t>
            </a:r>
            <a:endParaRPr lang="tr-TR"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minimal platform without</a:t>
            </a:r>
            <a:r>
              <a:rPr lang="tr-T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any unnecessary features, components, documentation, and samples. Remove or do not install unused features and frameworks.</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3 Slayt Numarası Yer Tutucusu"/>
          <p:cNvSpPr>
            <a:spLocks noGrp="1"/>
          </p:cNvSpPr>
          <p:nvPr>
            <p:ph type="sldNum" sz="quarter" idx="10"/>
          </p:nvPr>
        </p:nvSpPr>
        <p:spPr/>
        <p:txBody>
          <a:bodyPr/>
          <a:lstStyle/>
          <a:p>
            <a:fld id="{0DEF1D03-874A-41D0-BEF9-2FB0E613E0F6}" type="slidenum">
              <a:rPr lang="tr-TR" smtClean="0"/>
              <a:pPr/>
              <a:t>13</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Cross-site scripting (XSS) is a code injection attack that allows an attacker to execute malicious </a:t>
            </a:r>
            <a:r>
              <a:rPr lang="tr-TR" sz="1200" b="0" i="0" kern="1200" dirty="0" err="1" smtClean="0">
                <a:solidFill>
                  <a:schemeClr val="tx1"/>
                </a:solidFill>
                <a:latin typeface="+mn-lt"/>
                <a:ea typeface="+mn-ea"/>
                <a:cs typeface="+mn-cs"/>
              </a:rPr>
              <a:t>code</a:t>
            </a:r>
            <a:r>
              <a:rPr lang="en-US" sz="1200" b="0" i="0" kern="1200" dirty="0" smtClean="0">
                <a:solidFill>
                  <a:schemeClr val="tx1"/>
                </a:solidFill>
                <a:latin typeface="+mn-lt"/>
                <a:ea typeface="+mn-ea"/>
                <a:cs typeface="+mn-cs"/>
              </a:rPr>
              <a:t> in another user's browser.</a:t>
            </a:r>
            <a:endParaRPr lang="tr-TR"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XSS allows attackers to execute scripts in the victim’s browser which can hijack user sessions, deface web sites, or redirect the user to malicious sites.</a:t>
            </a:r>
            <a:endParaRPr lang="tr-TR" dirty="0" smtClean="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i="0" kern="1200" dirty="0" err="1" smtClean="0">
                <a:solidFill>
                  <a:schemeClr val="tx1"/>
                </a:solidFill>
                <a:latin typeface="+mn-lt"/>
                <a:ea typeface="+mn-ea"/>
                <a:cs typeface="+mn-cs"/>
              </a:rPr>
              <a:t>Here</a:t>
            </a:r>
            <a:r>
              <a:rPr lang="tr-TR" sz="1200" b="0" i="0" kern="1200" dirty="0" smtClean="0">
                <a:solidFill>
                  <a:schemeClr val="tx1"/>
                </a:solidFill>
                <a:latin typeface="+mn-lt"/>
                <a:ea typeface="+mn-ea"/>
                <a:cs typeface="+mn-cs"/>
              </a:rPr>
              <a:t> is a</a:t>
            </a:r>
            <a:r>
              <a:rPr lang="en-US" sz="1200" b="0" i="0" kern="1200" dirty="0" smtClean="0">
                <a:solidFill>
                  <a:schemeClr val="tx1"/>
                </a:solidFill>
                <a:latin typeface="+mn-lt"/>
                <a:ea typeface="+mn-ea"/>
                <a:cs typeface="+mn-cs"/>
              </a:rPr>
              <a:t> simple server-side script is used to display the latest comment on a website</a:t>
            </a:r>
            <a:r>
              <a:rPr lang="tr-TR" sz="1200" b="0" i="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The script assumes</a:t>
            </a:r>
            <a:r>
              <a:rPr lang="tr-TR"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that a comment consists only of text. </a:t>
            </a:r>
            <a:endParaRPr lang="tr-TR"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However, since the user input is included directly, an attacker could submit this comment</a:t>
            </a:r>
            <a:r>
              <a:rPr lang="tr-TR" sz="1200" b="0" i="0" kern="1200" baseline="0" dirty="0" smtClean="0">
                <a:solidFill>
                  <a:schemeClr val="tx1"/>
                </a:solidFill>
                <a:latin typeface="+mn-lt"/>
                <a:ea typeface="+mn-ea"/>
                <a:cs typeface="+mn-cs"/>
              </a:rPr>
              <a:t> as a </a:t>
            </a:r>
            <a:r>
              <a:rPr lang="tr-TR" sz="1200" b="0" i="0" kern="1200" baseline="0" dirty="0" err="1" smtClean="0">
                <a:solidFill>
                  <a:schemeClr val="tx1"/>
                </a:solidFill>
                <a:latin typeface="+mn-lt"/>
                <a:ea typeface="+mn-ea"/>
                <a:cs typeface="+mn-cs"/>
              </a:rPr>
              <a:t>script</a:t>
            </a:r>
            <a:r>
              <a:rPr lang="tr-TR" sz="1200" b="0" i="0" kern="1200" baseline="0" dirty="0" smtClean="0">
                <a:solidFill>
                  <a:schemeClr val="tx1"/>
                </a:solidFill>
                <a:latin typeface="+mn-lt"/>
                <a:ea typeface="+mn-ea"/>
                <a:cs typeface="+mn-cs"/>
              </a:rPr>
              <a:t> </a:t>
            </a:r>
            <a:r>
              <a:rPr lang="tr-TR" sz="1200" b="0" i="0" kern="1200" baseline="0" dirty="0" err="1" smtClean="0">
                <a:solidFill>
                  <a:schemeClr val="tx1"/>
                </a:solidFill>
                <a:latin typeface="+mn-lt"/>
                <a:ea typeface="+mn-ea"/>
                <a:cs typeface="+mn-cs"/>
              </a:rPr>
              <a:t>and</a:t>
            </a:r>
            <a:r>
              <a:rPr lang="tr-TR" sz="1200" b="0" i="0" kern="1200" baseline="0" dirty="0" smtClean="0">
                <a:solidFill>
                  <a:schemeClr val="tx1"/>
                </a:solidFill>
                <a:latin typeface="+mn-lt"/>
                <a:ea typeface="+mn-ea"/>
                <a:cs typeface="+mn-cs"/>
              </a:rPr>
              <a:t> </a:t>
            </a:r>
            <a:r>
              <a:rPr lang="tr-TR" sz="1200" b="0" i="0" kern="1200" baseline="0" dirty="0" err="1" smtClean="0">
                <a:solidFill>
                  <a:schemeClr val="tx1"/>
                </a:solidFill>
                <a:latin typeface="+mn-lt"/>
                <a:ea typeface="+mn-ea"/>
                <a:cs typeface="+mn-cs"/>
              </a:rPr>
              <a:t>provide</a:t>
            </a:r>
            <a:r>
              <a:rPr lang="tr-TR" sz="1200" b="0" i="0" kern="1200" baseline="0" dirty="0" smtClean="0">
                <a:solidFill>
                  <a:schemeClr val="tx1"/>
                </a:solidFill>
                <a:latin typeface="+mn-lt"/>
                <a:ea typeface="+mn-ea"/>
                <a:cs typeface="+mn-cs"/>
              </a:rPr>
              <a:t> it </a:t>
            </a:r>
            <a:r>
              <a:rPr lang="tr-TR" sz="1200" b="0" i="0" kern="1200" baseline="0" dirty="0" err="1" smtClean="0">
                <a:solidFill>
                  <a:schemeClr val="tx1"/>
                </a:solidFill>
                <a:latin typeface="+mn-lt"/>
                <a:ea typeface="+mn-ea"/>
                <a:cs typeface="+mn-cs"/>
              </a:rPr>
              <a:t>to</a:t>
            </a:r>
            <a:r>
              <a:rPr lang="tr-TR" sz="1200" b="0" i="0" kern="1200" baseline="0" dirty="0" smtClean="0">
                <a:solidFill>
                  <a:schemeClr val="tx1"/>
                </a:solidFill>
                <a:latin typeface="+mn-lt"/>
                <a:ea typeface="+mn-ea"/>
                <a:cs typeface="+mn-cs"/>
              </a:rPr>
              <a:t> be </a:t>
            </a:r>
            <a:r>
              <a:rPr lang="tr-TR" sz="1200" b="0" i="0" kern="1200" baseline="0" dirty="0" err="1" smtClean="0">
                <a:solidFill>
                  <a:schemeClr val="tx1"/>
                </a:solidFill>
                <a:latin typeface="+mn-lt"/>
                <a:ea typeface="+mn-ea"/>
                <a:cs typeface="+mn-cs"/>
              </a:rPr>
              <a:t>saved</a:t>
            </a:r>
            <a:r>
              <a:rPr lang="tr-TR" sz="1200" b="0" i="0" kern="1200" baseline="0" dirty="0" smtClean="0">
                <a:solidFill>
                  <a:schemeClr val="tx1"/>
                </a:solidFill>
                <a:latin typeface="+mn-lt"/>
                <a:ea typeface="+mn-ea"/>
                <a:cs typeface="+mn-cs"/>
              </a:rPr>
              <a:t> </a:t>
            </a:r>
            <a:r>
              <a:rPr lang="tr-TR" sz="1200" b="0" i="0" kern="1200" baseline="0" dirty="0" err="1" smtClean="0">
                <a:solidFill>
                  <a:schemeClr val="tx1"/>
                </a:solidFill>
                <a:latin typeface="+mn-lt"/>
                <a:ea typeface="+mn-ea"/>
                <a:cs typeface="+mn-cs"/>
              </a:rPr>
              <a:t>into</a:t>
            </a:r>
            <a:r>
              <a:rPr lang="tr-TR" sz="1200" b="0" i="0" kern="1200" baseline="0" dirty="0" smtClean="0">
                <a:solidFill>
                  <a:schemeClr val="tx1"/>
                </a:solidFill>
                <a:latin typeface="+mn-lt"/>
                <a:ea typeface="+mn-ea"/>
                <a:cs typeface="+mn-cs"/>
              </a:rPr>
              <a:t> </a:t>
            </a:r>
            <a:r>
              <a:rPr lang="tr-TR" sz="1200" b="0" i="0" kern="1200" baseline="0" dirty="0" err="1" smtClean="0">
                <a:solidFill>
                  <a:schemeClr val="tx1"/>
                </a:solidFill>
                <a:latin typeface="+mn-lt"/>
                <a:ea typeface="+mn-ea"/>
                <a:cs typeface="+mn-cs"/>
              </a:rPr>
              <a:t>the</a:t>
            </a:r>
            <a:r>
              <a:rPr lang="tr-TR" sz="1200" b="0" i="0" kern="1200" baseline="0" dirty="0" smtClean="0">
                <a:solidFill>
                  <a:schemeClr val="tx1"/>
                </a:solidFill>
                <a:latin typeface="+mn-lt"/>
                <a:ea typeface="+mn-ea"/>
                <a:cs typeface="+mn-cs"/>
              </a:rPr>
              <a:t> </a:t>
            </a:r>
            <a:r>
              <a:rPr lang="tr-TR" sz="1200" b="0" i="0" kern="1200" baseline="0" dirty="0" err="1" smtClean="0">
                <a:solidFill>
                  <a:schemeClr val="tx1"/>
                </a:solidFill>
                <a:latin typeface="+mn-lt"/>
                <a:ea typeface="+mn-ea"/>
                <a:cs typeface="+mn-cs"/>
              </a:rPr>
              <a:t>database</a:t>
            </a:r>
            <a:r>
              <a:rPr lang="tr-TR" sz="1200" b="0" i="0" kern="1200" baseline="0" dirty="0" smtClean="0">
                <a:solidFill>
                  <a:schemeClr val="tx1"/>
                </a:solidFill>
                <a:latin typeface="+mn-lt"/>
                <a:ea typeface="+mn-ea"/>
                <a:cs typeface="+mn-cs"/>
              </a:rPr>
              <a:t>. </a:t>
            </a:r>
            <a:endParaRPr lang="tr-TR" dirty="0" smtClean="0">
              <a:latin typeface="Calibri" panose="020F0502020204030204" pitchFamily="34" charset="0"/>
              <a:cs typeface="Calibri" panose="020F0502020204030204" pitchFamily="34" charset="0"/>
            </a:endParaRPr>
          </a:p>
          <a:p>
            <a:endParaRPr lang="tr-TR" dirty="0" smtClean="0"/>
          </a:p>
          <a:p>
            <a:r>
              <a:rPr lang="tr-TR" sz="1200" b="0" i="0" kern="1200" dirty="0" err="1" smtClean="0">
                <a:solidFill>
                  <a:schemeClr val="tx1"/>
                </a:solidFill>
                <a:latin typeface="+mn-lt"/>
                <a:ea typeface="+mn-ea"/>
                <a:cs typeface="+mn-cs"/>
              </a:rPr>
              <a:t>For</a:t>
            </a:r>
            <a:r>
              <a:rPr lang="tr-TR"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example, </a:t>
            </a:r>
            <a:r>
              <a:rPr lang="tr-TR" sz="1200" b="0" i="0" kern="1200" dirty="0" err="1" smtClean="0">
                <a:solidFill>
                  <a:schemeClr val="tx1"/>
                </a:solidFill>
                <a:latin typeface="+mn-lt"/>
                <a:ea typeface="+mn-ea"/>
                <a:cs typeface="+mn-cs"/>
              </a:rPr>
              <a:t>if</a:t>
            </a:r>
            <a:r>
              <a:rPr lang="tr-TR" sz="1200" b="0" i="0" kern="1200" baseline="0" dirty="0" smtClean="0">
                <a:solidFill>
                  <a:schemeClr val="tx1"/>
                </a:solidFill>
                <a:latin typeface="+mn-lt"/>
                <a:ea typeface="+mn-ea"/>
                <a:cs typeface="+mn-cs"/>
              </a:rPr>
              <a:t> </a:t>
            </a:r>
            <a:r>
              <a:rPr lang="tr-TR" sz="1200" b="0" i="0" kern="1200" baseline="0" dirty="0" err="1" smtClean="0">
                <a:solidFill>
                  <a:schemeClr val="tx1"/>
                </a:solidFill>
                <a:latin typeface="+mn-lt"/>
                <a:ea typeface="+mn-ea"/>
                <a:cs typeface="+mn-cs"/>
              </a:rPr>
              <a:t>the</a:t>
            </a:r>
            <a:r>
              <a:rPr lang="tr-TR"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attacker's ultimate goal is to steal the victim's cookies</a:t>
            </a:r>
            <a:r>
              <a:rPr lang="tr-TR" sz="1200" b="0" i="0" kern="1200" dirty="0" smtClean="0">
                <a:solidFill>
                  <a:schemeClr val="tx1"/>
                </a:solidFill>
                <a:latin typeface="+mn-lt"/>
                <a:ea typeface="+mn-ea"/>
                <a:cs typeface="+mn-cs"/>
              </a:rPr>
              <a:t>,</a:t>
            </a:r>
            <a:r>
              <a:rPr lang="tr-TR" sz="1200" b="0" i="0" kern="1200" baseline="0" dirty="0" smtClean="0">
                <a:solidFill>
                  <a:schemeClr val="tx1"/>
                </a:solidFill>
                <a:latin typeface="+mn-lt"/>
                <a:ea typeface="+mn-ea"/>
                <a:cs typeface="+mn-cs"/>
              </a:rPr>
              <a:t> </a:t>
            </a:r>
            <a:r>
              <a:rPr lang="tr-TR" sz="1200" b="0" i="0" kern="1200" dirty="0" smtClean="0">
                <a:solidFill>
                  <a:schemeClr val="tx1"/>
                </a:solidFill>
                <a:latin typeface="+mn-lt"/>
                <a:ea typeface="+mn-ea"/>
                <a:cs typeface="+mn-cs"/>
              </a:rPr>
              <a:t>t</a:t>
            </a:r>
            <a:r>
              <a:rPr lang="en-US" sz="1200" b="0" i="0" kern="1200" dirty="0" smtClean="0">
                <a:solidFill>
                  <a:schemeClr val="tx1"/>
                </a:solidFill>
                <a:latin typeface="+mn-lt"/>
                <a:ea typeface="+mn-ea"/>
                <a:cs typeface="+mn-cs"/>
              </a:rPr>
              <a:t>his can be done by having the victim's browser parse </a:t>
            </a:r>
            <a:r>
              <a:rPr lang="tr-TR" sz="1200" b="0" i="0" kern="1200" dirty="0" err="1" smtClean="0">
                <a:solidFill>
                  <a:schemeClr val="tx1"/>
                </a:solidFill>
                <a:latin typeface="+mn-lt"/>
                <a:ea typeface="+mn-ea"/>
                <a:cs typeface="+mn-cs"/>
              </a:rPr>
              <a:t>this</a:t>
            </a:r>
            <a:r>
              <a:rPr lang="tr-TR" sz="1200" b="0" i="0" kern="1200" dirty="0" smtClean="0">
                <a:solidFill>
                  <a:schemeClr val="tx1"/>
                </a:solidFill>
                <a:latin typeface="+mn-lt"/>
                <a:ea typeface="+mn-ea"/>
                <a:cs typeface="+mn-cs"/>
              </a:rPr>
              <a:t> HTML </a:t>
            </a:r>
            <a:r>
              <a:rPr lang="tr-TR" sz="1200" b="0" i="0" kern="1200" dirty="0" err="1" smtClean="0">
                <a:solidFill>
                  <a:schemeClr val="tx1"/>
                </a:solidFill>
                <a:latin typeface="+mn-lt"/>
                <a:ea typeface="+mn-ea"/>
                <a:cs typeface="+mn-cs"/>
              </a:rPr>
              <a:t>code</a:t>
            </a:r>
            <a:r>
              <a:rPr lang="tr-TR" sz="1200" b="0" i="0" kern="1200" dirty="0" smtClean="0">
                <a:solidFill>
                  <a:schemeClr val="tx1"/>
                </a:solidFill>
                <a:latin typeface="+mn-lt"/>
                <a:ea typeface="+mn-ea"/>
                <a:cs typeface="+mn-cs"/>
              </a:rPr>
              <a:t>.</a:t>
            </a:r>
          </a:p>
          <a:p>
            <a:r>
              <a:rPr lang="tr-TR" dirty="0" smtClean="0"/>
              <a:t>Since </a:t>
            </a:r>
            <a:r>
              <a:rPr lang="tr-TR" dirty="0" err="1" smtClean="0"/>
              <a:t>this</a:t>
            </a:r>
            <a:r>
              <a:rPr lang="tr-TR" dirty="0" smtClean="0"/>
              <a:t> </a:t>
            </a:r>
            <a:r>
              <a:rPr lang="tr-TR" dirty="0" err="1" smtClean="0"/>
              <a:t>script</a:t>
            </a:r>
            <a:r>
              <a:rPr lang="tr-TR" dirty="0" smtClean="0"/>
              <a:t> </a:t>
            </a:r>
            <a:r>
              <a:rPr lang="tr-TR" dirty="0" err="1" smtClean="0"/>
              <a:t>will</a:t>
            </a:r>
            <a:r>
              <a:rPr lang="tr-TR" dirty="0" smtClean="0"/>
              <a:t> be </a:t>
            </a:r>
            <a:r>
              <a:rPr lang="tr-TR" dirty="0" err="1" smtClean="0"/>
              <a:t>saved</a:t>
            </a:r>
            <a:r>
              <a:rPr lang="tr-TR" dirty="0" smtClean="0"/>
              <a:t> </a:t>
            </a:r>
            <a:r>
              <a:rPr lang="tr-TR" dirty="0" err="1" smtClean="0"/>
              <a:t>to</a:t>
            </a:r>
            <a:r>
              <a:rPr lang="tr-TR" dirty="0" smtClean="0"/>
              <a:t> </a:t>
            </a:r>
            <a:r>
              <a:rPr lang="tr-TR" dirty="0" err="1" smtClean="0"/>
              <a:t>the</a:t>
            </a:r>
            <a:r>
              <a:rPr lang="tr-TR" dirty="0" smtClean="0"/>
              <a:t> </a:t>
            </a:r>
            <a:r>
              <a:rPr lang="tr-TR" dirty="0" err="1" smtClean="0"/>
              <a:t>database</a:t>
            </a:r>
            <a:r>
              <a:rPr lang="tr-TR" dirty="0" smtClean="0"/>
              <a:t> as a </a:t>
            </a:r>
            <a:r>
              <a:rPr lang="tr-TR" dirty="0" err="1" smtClean="0"/>
              <a:t>comment</a:t>
            </a:r>
            <a:r>
              <a:rPr lang="tr-TR" dirty="0" smtClean="0"/>
              <a:t>, </a:t>
            </a:r>
            <a:r>
              <a:rPr lang="tr-TR" dirty="0" err="1" smtClean="0"/>
              <a:t>when</a:t>
            </a:r>
            <a:r>
              <a:rPr lang="tr-TR" baseline="0" dirty="0" smtClean="0"/>
              <a:t> </a:t>
            </a:r>
            <a:r>
              <a:rPr lang="tr-TR" baseline="0" dirty="0" err="1" smtClean="0"/>
              <a:t>the</a:t>
            </a:r>
            <a:r>
              <a:rPr lang="tr-TR" baseline="0" dirty="0" smtClean="0"/>
              <a:t> </a:t>
            </a:r>
            <a:r>
              <a:rPr lang="tr-TR" baseline="0" dirty="0" err="1" smtClean="0"/>
              <a:t>victim</a:t>
            </a:r>
            <a:r>
              <a:rPr lang="tr-TR" baseline="0" dirty="0" smtClean="0"/>
              <a:t> </a:t>
            </a:r>
            <a:r>
              <a:rPr lang="tr-TR" baseline="0" dirty="0" err="1" smtClean="0"/>
              <a:t>browses</a:t>
            </a:r>
            <a:r>
              <a:rPr lang="tr-TR" baseline="0" dirty="0" smtClean="0"/>
              <a:t> </a:t>
            </a:r>
            <a:r>
              <a:rPr lang="tr-TR" baseline="0" dirty="0" err="1" smtClean="0"/>
              <a:t>this</a:t>
            </a:r>
            <a:r>
              <a:rPr lang="tr-TR" baseline="0" dirty="0" smtClean="0"/>
              <a:t> web site </a:t>
            </a:r>
            <a:r>
              <a:rPr lang="tr-TR" baseline="0" dirty="0" err="1" smtClean="0"/>
              <a:t>and</a:t>
            </a:r>
            <a:r>
              <a:rPr lang="tr-TR" baseline="0" dirty="0" smtClean="0"/>
              <a:t> </a:t>
            </a:r>
            <a:r>
              <a:rPr lang="tr-TR" baseline="0" dirty="0" err="1" smtClean="0"/>
              <a:t>display</a:t>
            </a:r>
            <a:r>
              <a:rPr lang="tr-TR" baseline="0" dirty="0" smtClean="0"/>
              <a:t> </a:t>
            </a:r>
            <a:r>
              <a:rPr lang="tr-TR" baseline="0" dirty="0" err="1" smtClean="0"/>
              <a:t>the</a:t>
            </a:r>
            <a:r>
              <a:rPr lang="tr-TR" baseline="0" dirty="0" smtClean="0"/>
              <a:t> </a:t>
            </a:r>
            <a:r>
              <a:rPr lang="tr-TR" baseline="0" dirty="0" err="1" smtClean="0"/>
              <a:t>latest</a:t>
            </a:r>
            <a:r>
              <a:rPr lang="tr-TR" baseline="0" dirty="0" smtClean="0"/>
              <a:t> </a:t>
            </a:r>
            <a:r>
              <a:rPr lang="tr-TR" baseline="0" dirty="0" err="1" smtClean="0"/>
              <a:t>comment</a:t>
            </a:r>
            <a:r>
              <a:rPr lang="tr-TR" baseline="0" dirty="0" smtClean="0"/>
              <a:t>, </a:t>
            </a:r>
            <a:r>
              <a:rPr lang="tr-TR" sz="1200" b="0" i="0" kern="1200" dirty="0" smtClean="0">
                <a:solidFill>
                  <a:schemeClr val="tx1"/>
                </a:solidFill>
                <a:latin typeface="+mn-lt"/>
                <a:ea typeface="+mn-ea"/>
                <a:cs typeface="+mn-cs"/>
              </a:rPr>
              <a:t>he </a:t>
            </a:r>
            <a:r>
              <a:rPr lang="tr-TR" sz="1200" b="0" i="0" kern="1200" dirty="0" err="1" smtClean="0">
                <a:solidFill>
                  <a:schemeClr val="tx1"/>
                </a:solidFill>
                <a:latin typeface="+mn-lt"/>
                <a:ea typeface="+mn-ea"/>
                <a:cs typeface="+mn-cs"/>
              </a:rPr>
              <a:t>or</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she</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will</a:t>
            </a:r>
            <a:r>
              <a:rPr lang="tr-TR" sz="1200" b="0" i="0" kern="1200" dirty="0" smtClean="0">
                <a:solidFill>
                  <a:schemeClr val="tx1"/>
                </a:solidFill>
                <a:latin typeface="+mn-lt"/>
                <a:ea typeface="+mn-ea"/>
                <a:cs typeface="+mn-cs"/>
              </a:rPr>
              <a:t> be </a:t>
            </a:r>
            <a:r>
              <a:rPr lang="tr-TR" sz="1200" b="0" i="0" kern="1200" dirty="0" err="1" smtClean="0">
                <a:solidFill>
                  <a:schemeClr val="tx1"/>
                </a:solidFill>
                <a:latin typeface="+mn-lt"/>
                <a:ea typeface="+mn-ea"/>
                <a:cs typeface="+mn-cs"/>
              </a:rPr>
              <a:t>navigated</a:t>
            </a:r>
            <a:r>
              <a:rPr lang="tr-TR"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to a different URL, triggering an HTTP request to the attacker's server. The URL includes the victim's cookies as a query parameter</a:t>
            </a:r>
            <a:r>
              <a:rPr lang="tr-TR" sz="1200" b="0" i="0" kern="1200" dirty="0" smtClean="0">
                <a:solidFill>
                  <a:schemeClr val="tx1"/>
                </a:solidFill>
                <a:latin typeface="+mn-lt"/>
                <a:ea typeface="+mn-ea"/>
                <a:cs typeface="+mn-cs"/>
              </a:rPr>
              <a:t>.</a:t>
            </a:r>
          </a:p>
          <a:p>
            <a:endParaRPr lang="tr-TR" sz="1200" b="0" i="0" kern="1200" dirty="0" smtClean="0">
              <a:solidFill>
                <a:schemeClr val="tx1"/>
              </a:solidFill>
              <a:latin typeface="+mn-lt"/>
              <a:ea typeface="+mn-ea"/>
              <a:cs typeface="+mn-cs"/>
            </a:endParaRPr>
          </a:p>
          <a:p>
            <a:r>
              <a:rPr lang="tr-TR" sz="1200" b="0" i="0" kern="1200" dirty="0" err="1" smtClean="0">
                <a:solidFill>
                  <a:schemeClr val="tx1"/>
                </a:solidFill>
                <a:latin typeface="+mn-lt"/>
                <a:ea typeface="+mn-ea"/>
                <a:cs typeface="+mn-cs"/>
              </a:rPr>
              <a:t>It’s</a:t>
            </a:r>
            <a:r>
              <a:rPr lang="tr-TR" sz="1200" b="0" i="0" kern="1200" dirty="0" smtClean="0">
                <a:solidFill>
                  <a:schemeClr val="tx1"/>
                </a:solidFill>
                <a:latin typeface="+mn-lt"/>
                <a:ea typeface="+mn-ea"/>
                <a:cs typeface="+mn-cs"/>
              </a:rPr>
              <a:t> done.</a:t>
            </a:r>
            <a:endParaRPr lang="tr-TR" dirty="0"/>
          </a:p>
        </p:txBody>
      </p:sp>
      <p:sp>
        <p:nvSpPr>
          <p:cNvPr id="4" name="3 Slayt Numarası Yer Tutucusu"/>
          <p:cNvSpPr>
            <a:spLocks noGrp="1"/>
          </p:cNvSpPr>
          <p:nvPr>
            <p:ph type="sldNum" sz="quarter" idx="10"/>
          </p:nvPr>
        </p:nvSpPr>
        <p:spPr/>
        <p:txBody>
          <a:bodyPr/>
          <a:lstStyle/>
          <a:p>
            <a:fld id="{0DEF1D03-874A-41D0-BEF9-2FB0E613E0F6}" type="slidenum">
              <a:rPr lang="tr-TR" smtClean="0"/>
              <a:pPr/>
              <a:t>14</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kern="1200" dirty="0" smtClean="0">
                <a:solidFill>
                  <a:schemeClr val="tx1"/>
                </a:solidFill>
                <a:latin typeface="+mn-lt"/>
                <a:ea typeface="+mn-ea"/>
                <a:cs typeface="+mn-cs"/>
              </a:rPr>
              <a:t>1.</a:t>
            </a:r>
            <a:r>
              <a:rPr lang="tr-TR"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The attacker uses one of the website's forms to insert a malicious string into the website's database.</a:t>
            </a:r>
          </a:p>
          <a:p>
            <a:r>
              <a:rPr lang="tr-TR" sz="1200" b="0" i="0" kern="1200" dirty="0" smtClean="0">
                <a:solidFill>
                  <a:schemeClr val="tx1"/>
                </a:solidFill>
                <a:latin typeface="+mn-lt"/>
                <a:ea typeface="+mn-ea"/>
                <a:cs typeface="+mn-cs"/>
              </a:rPr>
              <a:t>2. </a:t>
            </a:r>
            <a:r>
              <a:rPr lang="en-US" sz="1200" b="0" i="0" kern="1200" dirty="0" smtClean="0">
                <a:solidFill>
                  <a:schemeClr val="tx1"/>
                </a:solidFill>
                <a:latin typeface="+mn-lt"/>
                <a:ea typeface="+mn-ea"/>
                <a:cs typeface="+mn-cs"/>
              </a:rPr>
              <a:t>The victim requests a page from the website.</a:t>
            </a:r>
          </a:p>
          <a:p>
            <a:r>
              <a:rPr lang="tr-TR" sz="1200" b="0" i="0" kern="1200" dirty="0" smtClean="0">
                <a:solidFill>
                  <a:schemeClr val="tx1"/>
                </a:solidFill>
                <a:latin typeface="+mn-lt"/>
                <a:ea typeface="+mn-ea"/>
                <a:cs typeface="+mn-cs"/>
              </a:rPr>
              <a:t>3. </a:t>
            </a:r>
            <a:r>
              <a:rPr lang="en-US" sz="1200" b="0" i="0" kern="1200" dirty="0" smtClean="0">
                <a:solidFill>
                  <a:schemeClr val="tx1"/>
                </a:solidFill>
                <a:latin typeface="+mn-lt"/>
                <a:ea typeface="+mn-ea"/>
                <a:cs typeface="+mn-cs"/>
              </a:rPr>
              <a:t>The website includes the malicious string from the database in the response and sends it to the victim.</a:t>
            </a:r>
          </a:p>
          <a:p>
            <a:r>
              <a:rPr lang="tr-TR" sz="1200" b="0" i="0" kern="1200" dirty="0" smtClean="0">
                <a:solidFill>
                  <a:schemeClr val="tx1"/>
                </a:solidFill>
                <a:latin typeface="+mn-lt"/>
                <a:ea typeface="+mn-ea"/>
                <a:cs typeface="+mn-cs"/>
              </a:rPr>
              <a:t>4. </a:t>
            </a:r>
            <a:r>
              <a:rPr lang="en-US" sz="1200" b="0" i="0" kern="1200" dirty="0" smtClean="0">
                <a:solidFill>
                  <a:schemeClr val="tx1"/>
                </a:solidFill>
                <a:latin typeface="+mn-lt"/>
                <a:ea typeface="+mn-ea"/>
                <a:cs typeface="+mn-cs"/>
              </a:rPr>
              <a:t>The victim's browser executes the malicious script inside the response, sending the victim's cookies to the attacker's server.</a:t>
            </a:r>
            <a:endParaRPr lang="tr-TR" sz="1200" b="0" i="0" kern="1200" dirty="0" smtClean="0">
              <a:solidFill>
                <a:schemeClr val="tx1"/>
              </a:solidFill>
              <a:latin typeface="+mn-lt"/>
              <a:ea typeface="+mn-ea"/>
              <a:cs typeface="+mn-cs"/>
            </a:endParaRPr>
          </a:p>
          <a:p>
            <a:endParaRPr lang="tr-TR" sz="1200" b="0" i="0" kern="1200" dirty="0" smtClean="0">
              <a:solidFill>
                <a:schemeClr val="tx1"/>
              </a:solidFill>
              <a:latin typeface="+mn-lt"/>
              <a:ea typeface="+mn-ea"/>
              <a:cs typeface="+mn-cs"/>
            </a:endParaRPr>
          </a:p>
        </p:txBody>
      </p:sp>
      <p:sp>
        <p:nvSpPr>
          <p:cNvPr id="4" name="3 Slayt Numarası Yer Tutucusu"/>
          <p:cNvSpPr>
            <a:spLocks noGrp="1"/>
          </p:cNvSpPr>
          <p:nvPr>
            <p:ph type="sldNum" sz="quarter" idx="10"/>
          </p:nvPr>
        </p:nvSpPr>
        <p:spPr/>
        <p:txBody>
          <a:bodyPr/>
          <a:lstStyle/>
          <a:p>
            <a:fld id="{0DEF1D03-874A-41D0-BEF9-2FB0E613E0F6}" type="slidenum">
              <a:rPr lang="tr-TR" smtClean="0"/>
              <a:pPr/>
              <a:t>15</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kern="1200" dirty="0" err="1" smtClean="0">
                <a:solidFill>
                  <a:schemeClr val="tx1"/>
                </a:solidFill>
                <a:latin typeface="+mn-lt"/>
                <a:ea typeface="+mn-ea"/>
                <a:cs typeface="+mn-cs"/>
              </a:rPr>
              <a:t>How</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to</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mitigate</a:t>
            </a:r>
            <a:r>
              <a:rPr lang="tr-TR" sz="1200" b="0" i="0" kern="1200" dirty="0" smtClean="0">
                <a:solidFill>
                  <a:schemeClr val="tx1"/>
                </a:solidFill>
                <a:latin typeface="+mn-lt"/>
                <a:ea typeface="+mn-ea"/>
                <a:cs typeface="+mn-cs"/>
              </a:rPr>
              <a:t>?</a:t>
            </a:r>
          </a:p>
          <a:p>
            <a:endParaRPr lang="tr-TR"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Encoding</a:t>
            </a:r>
            <a:r>
              <a:rPr lang="en-US" sz="1200" b="0" i="0" kern="1200" dirty="0" smtClean="0">
                <a:solidFill>
                  <a:schemeClr val="tx1"/>
                </a:solidFill>
                <a:latin typeface="+mn-lt"/>
                <a:ea typeface="+mn-ea"/>
                <a:cs typeface="+mn-cs"/>
              </a:rPr>
              <a:t>, which escapes the user input so that the browser interprets it only as data, not as code.</a:t>
            </a:r>
            <a:endParaRPr lang="tr-TR"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 most recognizable type of encoding in web development is HTML escaping, which converts characters like </a:t>
            </a:r>
            <a:r>
              <a:rPr lang="en-US" sz="1200" b="1" i="0" kern="1200" dirty="0" smtClean="0">
                <a:solidFill>
                  <a:schemeClr val="tx1"/>
                </a:solidFill>
                <a:latin typeface="+mn-lt"/>
                <a:ea typeface="+mn-ea"/>
                <a:cs typeface="+mn-cs"/>
              </a:rPr>
              <a:t>&lt;</a:t>
            </a:r>
            <a:r>
              <a:rPr lang="en-US" sz="1200" b="0" i="0" kern="1200" dirty="0" smtClean="0">
                <a:solidFill>
                  <a:schemeClr val="tx1"/>
                </a:solidFill>
                <a:latin typeface="+mn-lt"/>
                <a:ea typeface="+mn-ea"/>
                <a:cs typeface="+mn-cs"/>
              </a:rPr>
              <a:t> and </a:t>
            </a:r>
            <a:r>
              <a:rPr lang="en-US" sz="1200" b="1" i="0" kern="1200" dirty="0" smtClean="0">
                <a:solidFill>
                  <a:schemeClr val="tx1"/>
                </a:solidFill>
                <a:latin typeface="+mn-lt"/>
                <a:ea typeface="+mn-ea"/>
                <a:cs typeface="+mn-cs"/>
              </a:rPr>
              <a:t>&gt;</a:t>
            </a:r>
            <a:r>
              <a:rPr lang="en-US" sz="1200" b="0" i="0" kern="1200" dirty="0" smtClean="0">
                <a:solidFill>
                  <a:schemeClr val="tx1"/>
                </a:solidFill>
                <a:latin typeface="+mn-lt"/>
                <a:ea typeface="+mn-ea"/>
                <a:cs typeface="+mn-cs"/>
              </a:rPr>
              <a:t> into </a:t>
            </a:r>
            <a:r>
              <a:rPr lang="en-US" sz="1200" b="1" i="0" kern="1200" dirty="0" smtClean="0">
                <a:solidFill>
                  <a:schemeClr val="tx1"/>
                </a:solidFill>
                <a:latin typeface="+mn-lt"/>
                <a:ea typeface="+mn-ea"/>
                <a:cs typeface="+mn-cs"/>
              </a:rPr>
              <a:t>&amp;</a:t>
            </a:r>
            <a:r>
              <a:rPr lang="en-US" sz="1200" b="1" i="0" kern="1200" dirty="0" err="1" smtClean="0">
                <a:solidFill>
                  <a:schemeClr val="tx1"/>
                </a:solidFill>
                <a:latin typeface="+mn-lt"/>
                <a:ea typeface="+mn-ea"/>
                <a:cs typeface="+mn-cs"/>
              </a:rPr>
              <a:t>lt</a:t>
            </a:r>
            <a:r>
              <a:rPr lang="en-US" sz="1200" b="1" i="0" kern="12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and </a:t>
            </a:r>
            <a:r>
              <a:rPr lang="en-US" sz="1200" b="1" i="0" kern="1200" dirty="0" smtClean="0">
                <a:solidFill>
                  <a:schemeClr val="tx1"/>
                </a:solidFill>
                <a:latin typeface="+mn-lt"/>
                <a:ea typeface="+mn-ea"/>
                <a:cs typeface="+mn-cs"/>
              </a:rPr>
              <a:t>&amp;</a:t>
            </a:r>
            <a:r>
              <a:rPr lang="en-US" sz="1200" b="1" i="0" kern="1200" dirty="0" err="1" smtClean="0">
                <a:solidFill>
                  <a:schemeClr val="tx1"/>
                </a:solidFill>
                <a:latin typeface="+mn-lt"/>
                <a:ea typeface="+mn-ea"/>
                <a:cs typeface="+mn-cs"/>
              </a:rPr>
              <a:t>gt</a:t>
            </a:r>
            <a:r>
              <a:rPr lang="en-US" sz="1200" b="1" i="0" kern="12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respectively.</a:t>
            </a:r>
          </a:p>
          <a:p>
            <a:r>
              <a:rPr lang="en-US" sz="1200" b="1" i="0" kern="1200" dirty="0" smtClean="0">
                <a:solidFill>
                  <a:schemeClr val="tx1"/>
                </a:solidFill>
                <a:latin typeface="+mn-lt"/>
                <a:ea typeface="+mn-ea"/>
                <a:cs typeface="+mn-cs"/>
              </a:rPr>
              <a:t>Validation</a:t>
            </a:r>
            <a:r>
              <a:rPr lang="en-US" sz="1200" b="0" i="0" kern="1200" dirty="0" smtClean="0">
                <a:solidFill>
                  <a:schemeClr val="tx1"/>
                </a:solidFill>
                <a:latin typeface="+mn-lt"/>
                <a:ea typeface="+mn-ea"/>
                <a:cs typeface="+mn-cs"/>
              </a:rPr>
              <a:t>, which filters the user input so that the browser interprets it as code without malicious commands.</a:t>
            </a:r>
          </a:p>
          <a:p>
            <a:endParaRPr lang="tr-TR" sz="1200" b="0" i="0" kern="1200" dirty="0" smtClean="0">
              <a:solidFill>
                <a:schemeClr val="tx1"/>
              </a:solidFill>
              <a:latin typeface="+mn-lt"/>
              <a:ea typeface="+mn-ea"/>
              <a:cs typeface="+mn-cs"/>
            </a:endParaRPr>
          </a:p>
          <a:p>
            <a:endParaRPr lang="tr-TR"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Us</a:t>
            </a:r>
            <a:r>
              <a:rPr lang="tr-TR" sz="1200" kern="1200" baseline="0" dirty="0" smtClean="0">
                <a:solidFill>
                  <a:schemeClr val="tx1"/>
                </a:solidFill>
                <a:latin typeface="+mn-lt"/>
                <a:ea typeface="+mn-ea"/>
                <a:cs typeface="+mn-cs"/>
              </a:rPr>
              <a:t>e</a:t>
            </a:r>
            <a:r>
              <a:rPr lang="en-US" sz="1200" kern="1200" baseline="0" dirty="0" smtClean="0">
                <a:solidFill>
                  <a:schemeClr val="tx1"/>
                </a:solidFill>
                <a:latin typeface="+mn-lt"/>
                <a:ea typeface="+mn-ea"/>
                <a:cs typeface="+mn-cs"/>
              </a:rPr>
              <a:t> frameworks that automatically escape XSS by design</a:t>
            </a:r>
            <a:r>
              <a:rPr lang="tr-T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such as the latest Ruby on Rails, React JS</a:t>
            </a:r>
            <a:r>
              <a:rPr lang="tr-TR" sz="1200" kern="1200" baseline="0" dirty="0" smtClean="0">
                <a:solidFill>
                  <a:schemeClr val="tx1"/>
                </a:solidFill>
                <a:latin typeface="+mn-lt"/>
                <a:ea typeface="+mn-ea"/>
                <a:cs typeface="+mn-cs"/>
              </a:rPr>
              <a:t>).</a:t>
            </a:r>
          </a:p>
          <a:p>
            <a:endParaRPr lang="tr-TR" sz="1200" kern="1200" baseline="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 disadvantage of protecting against XSS by using only secure input handling is that even a single lapse of security can compromise your website. A recent web standard called </a:t>
            </a:r>
            <a:r>
              <a:rPr lang="en-US" sz="1200" b="1" i="0" kern="1200" dirty="0" smtClean="0">
                <a:solidFill>
                  <a:schemeClr val="tx1"/>
                </a:solidFill>
                <a:latin typeface="+mn-lt"/>
                <a:ea typeface="+mn-ea"/>
                <a:cs typeface="+mn-cs"/>
              </a:rPr>
              <a:t>Content Security Policy </a:t>
            </a:r>
            <a:r>
              <a:rPr lang="en-US" sz="1200" b="0" i="0" kern="1200" dirty="0" smtClean="0">
                <a:solidFill>
                  <a:schemeClr val="tx1"/>
                </a:solidFill>
                <a:latin typeface="+mn-lt"/>
                <a:ea typeface="+mn-ea"/>
                <a:cs typeface="+mn-cs"/>
              </a:rPr>
              <a:t>(CSP) can mitigate this risk.</a:t>
            </a:r>
            <a:endParaRPr lang="tr-TR" sz="1200" b="0" i="0" kern="1200" dirty="0" smtClean="0">
              <a:solidFill>
                <a:schemeClr val="tx1"/>
              </a:solidFill>
              <a:latin typeface="+mn-lt"/>
              <a:ea typeface="+mn-ea"/>
              <a:cs typeface="+mn-cs"/>
            </a:endParaRPr>
          </a:p>
          <a:p>
            <a:endParaRPr lang="tr-TR" sz="1200" b="0" i="0" kern="1200" baseline="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CSP is used to constrain the browser viewing your page so that it can only use resources downloaded from trusted sources.</a:t>
            </a:r>
            <a:endParaRPr lang="tr-TR" sz="1200" kern="1200" baseline="0" dirty="0" smtClean="0">
              <a:solidFill>
                <a:schemeClr val="tx1"/>
              </a:solidFill>
              <a:latin typeface="+mn-lt"/>
              <a:ea typeface="+mn-ea"/>
              <a:cs typeface="+mn-cs"/>
            </a:endParaRPr>
          </a:p>
        </p:txBody>
      </p:sp>
      <p:sp>
        <p:nvSpPr>
          <p:cNvPr id="4" name="3 Slayt Numarası Yer Tutucusu"/>
          <p:cNvSpPr>
            <a:spLocks noGrp="1"/>
          </p:cNvSpPr>
          <p:nvPr>
            <p:ph type="sldNum" sz="quarter" idx="10"/>
          </p:nvPr>
        </p:nvSpPr>
        <p:spPr/>
        <p:txBody>
          <a:bodyPr/>
          <a:lstStyle/>
          <a:p>
            <a:fld id="{0DEF1D03-874A-41D0-BEF9-2FB0E613E0F6}" type="slidenum">
              <a:rPr lang="tr-TR" smtClean="0"/>
              <a:pPr/>
              <a:t>16</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When data structures need to be stored or transmitted to another location, such as across a network, they need to go through a process called serialization. </a:t>
            </a:r>
            <a:endParaRPr lang="tr-TR"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Serialization</a:t>
            </a:r>
            <a:r>
              <a:rPr lang="en-US" sz="1200" b="0" i="0" kern="1200" dirty="0" smtClean="0">
                <a:solidFill>
                  <a:schemeClr val="tx1"/>
                </a:solidFill>
                <a:latin typeface="+mn-lt"/>
                <a:ea typeface="+mn-ea"/>
                <a:cs typeface="+mn-cs"/>
              </a:rPr>
              <a:t> is the process of converting an object into a stream of bytes to store the object or transmit it to memory, a database, or a file. </a:t>
            </a:r>
            <a:endParaRPr lang="tr-TR"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Its main purpose is to save the state of an object in order to be able to recreate it when needed. </a:t>
            </a:r>
            <a:endParaRPr lang="tr-TR"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Once serialized, this data is converted into a linear data format (such as the XML text form in the diagram) representing the Address object.</a:t>
            </a:r>
            <a:endParaRPr lang="tr-TR"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 reverse process is called </a:t>
            </a:r>
            <a:r>
              <a:rPr lang="en-US" sz="1200" b="1" i="0" kern="1200" dirty="0" err="1" smtClean="0">
                <a:solidFill>
                  <a:schemeClr val="tx1"/>
                </a:solidFill>
                <a:latin typeface="+mn-lt"/>
                <a:ea typeface="+mn-ea"/>
                <a:cs typeface="+mn-cs"/>
              </a:rPr>
              <a:t>deserialization</a:t>
            </a:r>
            <a:r>
              <a:rPr lang="en-US" sz="1200" b="0" i="0" kern="1200" dirty="0" smtClean="0">
                <a:solidFill>
                  <a:schemeClr val="tx1"/>
                </a:solidFill>
                <a:latin typeface="+mn-lt"/>
                <a:ea typeface="+mn-ea"/>
                <a:cs typeface="+mn-cs"/>
              </a:rPr>
              <a:t>.</a:t>
            </a:r>
            <a:endParaRPr lang="tr-TR" dirty="0"/>
          </a:p>
        </p:txBody>
      </p:sp>
      <p:sp>
        <p:nvSpPr>
          <p:cNvPr id="4" name="3 Slayt Numarası Yer Tutucusu"/>
          <p:cNvSpPr>
            <a:spLocks noGrp="1"/>
          </p:cNvSpPr>
          <p:nvPr>
            <p:ph type="sldNum" sz="quarter" idx="10"/>
          </p:nvPr>
        </p:nvSpPr>
        <p:spPr/>
        <p:txBody>
          <a:bodyPr/>
          <a:lstStyle/>
          <a:p>
            <a:fld id="{0DEF1D03-874A-41D0-BEF9-2FB0E613E0F6}" type="slidenum">
              <a:rPr lang="tr-TR" smtClean="0"/>
              <a:pPr/>
              <a:t>17</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serialization vulnerability is of high impact as it could allow an attacker to perform remote code execution and remotely administer the victim machine. </a:t>
            </a:r>
            <a:endParaRPr lang="tr-TR" sz="1200" b="0" i="0" kern="1200" dirty="0" smtClean="0">
              <a:solidFill>
                <a:schemeClr val="tx1"/>
              </a:solidFill>
              <a:latin typeface="+mn-lt"/>
              <a:ea typeface="+mn-ea"/>
              <a:cs typeface="+mn-cs"/>
            </a:endParaRPr>
          </a:p>
          <a:p>
            <a:endParaRPr lang="tr-TR" sz="1200" b="0" i="0" kern="120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only safe architectural pattern is not to accept serialized objects from </a:t>
            </a:r>
            <a:r>
              <a:rPr lang="en-US" sz="1200" kern="1200" baseline="0" dirty="0" err="1" smtClean="0">
                <a:solidFill>
                  <a:schemeClr val="tx1"/>
                </a:solidFill>
                <a:latin typeface="+mn-lt"/>
                <a:ea typeface="+mn-ea"/>
                <a:cs typeface="+mn-cs"/>
              </a:rPr>
              <a:t>untrusted</a:t>
            </a:r>
            <a:r>
              <a:rPr lang="en-US" sz="1200" kern="1200" baseline="0" dirty="0" smtClean="0">
                <a:solidFill>
                  <a:schemeClr val="tx1"/>
                </a:solidFill>
                <a:latin typeface="+mn-lt"/>
                <a:ea typeface="+mn-ea"/>
                <a:cs typeface="+mn-cs"/>
              </a:rPr>
              <a:t> source</a:t>
            </a:r>
            <a:r>
              <a:rPr lang="tr-TR" sz="1200" kern="1200" baseline="0" dirty="0" smtClean="0">
                <a:solidFill>
                  <a:schemeClr val="tx1"/>
                </a:solidFill>
                <a:latin typeface="+mn-lt"/>
                <a:ea typeface="+mn-ea"/>
                <a:cs typeface="+mn-cs"/>
              </a:rPr>
              <a:t>s.</a:t>
            </a:r>
          </a:p>
          <a:p>
            <a:r>
              <a:rPr lang="tr-TR" sz="1200" b="0" i="0" kern="1200" dirty="0" err="1" smtClean="0">
                <a:solidFill>
                  <a:schemeClr val="tx1"/>
                </a:solidFill>
                <a:latin typeface="+mn-lt"/>
                <a:ea typeface="+mn-ea"/>
                <a:cs typeface="+mn-cs"/>
              </a:rPr>
              <a:t>You</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should</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also</a:t>
            </a:r>
            <a:r>
              <a:rPr lang="tr-TR" sz="1200" b="0" i="0" kern="1200" baseline="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sanitize</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user</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input</a:t>
            </a:r>
            <a:r>
              <a:rPr lang="tr-TR" sz="1200" b="0" i="0" kern="1200" dirty="0" smtClean="0">
                <a:solidFill>
                  <a:schemeClr val="tx1"/>
                </a:solidFill>
                <a:latin typeface="+mn-lt"/>
                <a:ea typeface="+mn-ea"/>
                <a:cs typeface="+mn-cs"/>
              </a:rPr>
              <a:t>.</a:t>
            </a:r>
            <a:endParaRPr lang="tr-TR" dirty="0"/>
          </a:p>
        </p:txBody>
      </p:sp>
      <p:sp>
        <p:nvSpPr>
          <p:cNvPr id="4" name="3 Slayt Numarası Yer Tutucusu"/>
          <p:cNvSpPr>
            <a:spLocks noGrp="1"/>
          </p:cNvSpPr>
          <p:nvPr>
            <p:ph type="sldNum" sz="quarter" idx="10"/>
          </p:nvPr>
        </p:nvSpPr>
        <p:spPr/>
        <p:txBody>
          <a:bodyPr/>
          <a:lstStyle/>
          <a:p>
            <a:fld id="{0DEF1D03-874A-41D0-BEF9-2FB0E613E0F6}" type="slidenum">
              <a:rPr lang="tr-TR" smtClean="0"/>
              <a:pPr/>
              <a:t>18</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Remove unused dependencies, unnecessary features, components, files, and documentation.</a:t>
            </a:r>
            <a:endParaRPr lang="tr-TR" sz="1200" kern="1200" baseline="0" dirty="0" smtClean="0">
              <a:solidFill>
                <a:schemeClr val="tx1"/>
              </a:solidFill>
              <a:latin typeface="+mn-lt"/>
              <a:ea typeface="+mn-ea"/>
              <a:cs typeface="+mn-cs"/>
            </a:endParaRPr>
          </a:p>
          <a:p>
            <a:endParaRPr lang="tr-TR"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Only obtain components from official sources over secure links. </a:t>
            </a:r>
          </a:p>
          <a:p>
            <a:endParaRPr lang="tr-TR" sz="1200" kern="1200" baseline="0" dirty="0" smtClean="0">
              <a:solidFill>
                <a:schemeClr val="tx1"/>
              </a:solidFill>
              <a:latin typeface="+mn-lt"/>
              <a:ea typeface="+mn-ea"/>
              <a:cs typeface="+mn-cs"/>
            </a:endParaRPr>
          </a:p>
          <a:p>
            <a:r>
              <a:rPr lang="tr-TR" sz="1200" kern="1200" baseline="0" dirty="0" smtClean="0">
                <a:solidFill>
                  <a:schemeClr val="tx1"/>
                </a:solidFill>
                <a:latin typeface="+mn-lt"/>
                <a:ea typeface="+mn-ea"/>
                <a:cs typeface="+mn-cs"/>
              </a:rPr>
              <a:t>S</a:t>
            </a:r>
            <a:r>
              <a:rPr lang="en-US" sz="1200" kern="1200" baseline="0" dirty="0" smtClean="0">
                <a:solidFill>
                  <a:schemeClr val="tx1"/>
                </a:solidFill>
                <a:latin typeface="+mn-lt"/>
                <a:ea typeface="+mn-ea"/>
                <a:cs typeface="+mn-cs"/>
              </a:rPr>
              <a:t>can for vulnerabilities regularly and subscribe to security bulletins related to the components you use.</a:t>
            </a:r>
          </a:p>
        </p:txBody>
      </p:sp>
      <p:sp>
        <p:nvSpPr>
          <p:cNvPr id="4" name="3 Slayt Numarası Yer Tutucusu"/>
          <p:cNvSpPr>
            <a:spLocks noGrp="1"/>
          </p:cNvSpPr>
          <p:nvPr>
            <p:ph type="sldNum" sz="quarter" idx="10"/>
          </p:nvPr>
        </p:nvSpPr>
        <p:spPr/>
        <p:txBody>
          <a:bodyPr/>
          <a:lstStyle/>
          <a:p>
            <a:fld id="{0DEF1D03-874A-41D0-BEF9-2FB0E613E0F6}" type="slidenum">
              <a:rPr lang="tr-TR" smtClean="0"/>
              <a:pPr/>
              <a:t>19</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OWASP top ten </a:t>
            </a:r>
            <a:r>
              <a:rPr lang="tr-TR" dirty="0" err="1" smtClean="0"/>
              <a:t>vulnerabilities</a:t>
            </a:r>
            <a:r>
              <a:rPr lang="tr-TR" dirty="0" smtClean="0"/>
              <a:t> of 2017.</a:t>
            </a:r>
            <a:endParaRPr lang="tr-TR" dirty="0"/>
          </a:p>
        </p:txBody>
      </p:sp>
      <p:sp>
        <p:nvSpPr>
          <p:cNvPr id="4" name="3 Slayt Numarası Yer Tutucusu"/>
          <p:cNvSpPr>
            <a:spLocks noGrp="1"/>
          </p:cNvSpPr>
          <p:nvPr>
            <p:ph type="sldNum" sz="quarter" idx="10"/>
          </p:nvPr>
        </p:nvSpPr>
        <p:spPr/>
        <p:txBody>
          <a:bodyPr/>
          <a:lstStyle/>
          <a:p>
            <a:fld id="{0DEF1D03-874A-41D0-BEF9-2FB0E613E0F6}" type="slidenum">
              <a:rPr lang="tr-TR" smtClean="0"/>
              <a:pPr/>
              <a:t>2</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sandbox software had detected potentially unwanted software, but no one responded to this detection. The sandbox had been producing warnings for some time before the breach was detected.</a:t>
            </a:r>
            <a:endParaRPr lang="tr-TR" sz="1200" kern="1200" baseline="0" dirty="0" smtClean="0">
              <a:solidFill>
                <a:schemeClr val="tx1"/>
              </a:solidFill>
              <a:latin typeface="+mn-lt"/>
              <a:ea typeface="+mn-ea"/>
              <a:cs typeface="+mn-cs"/>
            </a:endParaRPr>
          </a:p>
          <a:p>
            <a:endParaRPr lang="tr-TR"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Ensure all login, access control failures, and server-side input validation failures can be </a:t>
            </a:r>
            <a:r>
              <a:rPr lang="en-US" sz="1200" kern="1200" baseline="0" dirty="0" err="1" smtClean="0">
                <a:solidFill>
                  <a:schemeClr val="tx1"/>
                </a:solidFill>
                <a:latin typeface="+mn-lt"/>
                <a:ea typeface="+mn-ea"/>
                <a:cs typeface="+mn-cs"/>
              </a:rPr>
              <a:t>logge</a:t>
            </a:r>
            <a:r>
              <a:rPr lang="tr-TR" sz="1200" kern="1200" baseline="0" dirty="0" smtClean="0">
                <a:solidFill>
                  <a:schemeClr val="tx1"/>
                </a:solidFill>
                <a:latin typeface="+mn-lt"/>
                <a:ea typeface="+mn-ea"/>
                <a:cs typeface="+mn-cs"/>
              </a:rPr>
              <a:t>d.</a:t>
            </a:r>
          </a:p>
          <a:p>
            <a:endParaRPr lang="tr-TR"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Ensure that logs are generated in a format that can be easily consumed by a centralized log management solutions.</a:t>
            </a:r>
          </a:p>
          <a:p>
            <a:endParaRPr lang="tr-TR"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Establish effective monitoring and alerting such that suspicious activities are detected and responded to in a timely fashion.</a:t>
            </a:r>
            <a:endParaRPr lang="tr-TR" sz="1200" kern="1200" baseline="0" dirty="0" smtClean="0">
              <a:solidFill>
                <a:schemeClr val="tx1"/>
              </a:solidFill>
              <a:latin typeface="+mn-lt"/>
              <a:ea typeface="+mn-ea"/>
              <a:cs typeface="+mn-cs"/>
            </a:endParaRPr>
          </a:p>
          <a:p>
            <a:endParaRPr lang="tr-TR"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Establish or adopt an incident response and recovery plan</a:t>
            </a:r>
            <a:r>
              <a:rPr lang="tr-TR" sz="1200" kern="1200" baseline="0" dirty="0" smtClean="0">
                <a:solidFill>
                  <a:schemeClr val="tx1"/>
                </a:solidFill>
                <a:latin typeface="+mn-lt"/>
                <a:ea typeface="+mn-ea"/>
                <a:cs typeface="+mn-cs"/>
              </a:rPr>
              <a:t>.</a:t>
            </a:r>
            <a:endParaRPr lang="en-US" sz="1200" kern="1200" baseline="0" dirty="0" smtClean="0">
              <a:solidFill>
                <a:schemeClr val="tx1"/>
              </a:solidFill>
              <a:latin typeface="+mn-lt"/>
              <a:ea typeface="+mn-ea"/>
              <a:cs typeface="+mn-cs"/>
            </a:endParaRPr>
          </a:p>
        </p:txBody>
      </p:sp>
      <p:sp>
        <p:nvSpPr>
          <p:cNvPr id="4" name="3 Slayt Numarası Yer Tutucusu"/>
          <p:cNvSpPr>
            <a:spLocks noGrp="1"/>
          </p:cNvSpPr>
          <p:nvPr>
            <p:ph type="sldNum" sz="quarter" idx="10"/>
          </p:nvPr>
        </p:nvSpPr>
        <p:spPr/>
        <p:txBody>
          <a:bodyPr/>
          <a:lstStyle/>
          <a:p>
            <a:fld id="{0DEF1D03-874A-41D0-BEF9-2FB0E613E0F6}" type="slidenum">
              <a:rPr lang="tr-TR" smtClean="0"/>
              <a:pPr/>
              <a:t>20</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Injection flaws, such as SQL, OS, and LDAP injection occur when </a:t>
            </a:r>
            <a:r>
              <a:rPr lang="en-US" dirty="0" err="1" smtClean="0">
                <a:latin typeface="Calibri" panose="020F0502020204030204" pitchFamily="34" charset="0"/>
                <a:cs typeface="Calibri" panose="020F0502020204030204" pitchFamily="34" charset="0"/>
              </a:rPr>
              <a:t>untrusted</a:t>
            </a:r>
            <a:r>
              <a:rPr lang="en-US" dirty="0" smtClean="0">
                <a:latin typeface="Calibri" panose="020F0502020204030204" pitchFamily="34" charset="0"/>
                <a:cs typeface="Calibri" panose="020F0502020204030204" pitchFamily="34" charset="0"/>
              </a:rPr>
              <a:t> data is sent to an interpreter as part of a command or query. </a:t>
            </a:r>
            <a:endParaRPr lang="tr-TR" dirty="0" smtClean="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The attacker’s hostile data can trick the interpreter into executing unintended commands or accessing data without proper authorization.</a:t>
            </a:r>
            <a:endParaRPr lang="tr-TR" dirty="0" smtClean="0">
              <a:latin typeface="Calibri" panose="020F0502020204030204" pitchFamily="34" charset="0"/>
              <a:cs typeface="Calibri" panose="020F0502020204030204" pitchFamily="34" charset="0"/>
            </a:endParaRPr>
          </a:p>
        </p:txBody>
      </p:sp>
      <p:sp>
        <p:nvSpPr>
          <p:cNvPr id="4" name="3 Slayt Numarası Yer Tutucusu"/>
          <p:cNvSpPr>
            <a:spLocks noGrp="1"/>
          </p:cNvSpPr>
          <p:nvPr>
            <p:ph type="sldNum" sz="quarter" idx="10"/>
          </p:nvPr>
        </p:nvSpPr>
        <p:spPr/>
        <p:txBody>
          <a:bodyPr/>
          <a:lstStyle/>
          <a:p>
            <a:fld id="{0DEF1D03-874A-41D0-BEF9-2FB0E613E0F6}" type="slidenum">
              <a:rPr lang="tr-TR" smtClean="0"/>
              <a:pPr/>
              <a:t>3</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latin typeface="Calibri" panose="020F0502020204030204" pitchFamily="34" charset="0"/>
                <a:cs typeface="Calibri" panose="020F0502020204030204" pitchFamily="34" charset="0"/>
              </a:rPr>
              <a:t>Think</a:t>
            </a:r>
            <a:r>
              <a:rPr lang="tr-TR" dirty="0" smtClean="0">
                <a:latin typeface="Calibri" panose="020F0502020204030204" pitchFamily="34" charset="0"/>
                <a:cs typeface="Calibri" panose="020F0502020204030204" pitchFamily="34" charset="0"/>
              </a:rPr>
              <a:t> </a:t>
            </a:r>
            <a:r>
              <a:rPr lang="tr-TR" dirty="0" err="1" smtClean="0">
                <a:latin typeface="Calibri" panose="020F0502020204030204" pitchFamily="34" charset="0"/>
                <a:cs typeface="Calibri" panose="020F0502020204030204" pitchFamily="34" charset="0"/>
              </a:rPr>
              <a:t>about</a:t>
            </a:r>
            <a:r>
              <a:rPr lang="tr-TR" dirty="0" smtClean="0">
                <a:latin typeface="Calibri" panose="020F0502020204030204" pitchFamily="34" charset="0"/>
                <a:cs typeface="Calibri" panose="020F0502020204030204" pitchFamily="34" charset="0"/>
              </a:rPr>
              <a:t> a web </a:t>
            </a:r>
            <a:r>
              <a:rPr lang="tr-TR" dirty="0" err="1" smtClean="0">
                <a:latin typeface="Calibri" panose="020F0502020204030204" pitchFamily="34" charset="0"/>
                <a:cs typeface="Calibri" panose="020F0502020204030204" pitchFamily="34" charset="0"/>
              </a:rPr>
              <a:t>application</a:t>
            </a:r>
            <a:r>
              <a:rPr lang="tr-TR" dirty="0" smtClean="0">
                <a:latin typeface="Calibri" panose="020F0502020204030204" pitchFamily="34" charset="0"/>
                <a:cs typeface="Calibri" panose="020F0502020204030204" pitchFamily="34" charset="0"/>
              </a:rPr>
              <a:t> </a:t>
            </a:r>
            <a:r>
              <a:rPr lang="tr-TR" dirty="0" err="1" smtClean="0">
                <a:latin typeface="Calibri" panose="020F0502020204030204" pitchFamily="34" charset="0"/>
                <a:cs typeface="Calibri" panose="020F0502020204030204" pitchFamily="34" charset="0"/>
              </a:rPr>
              <a:t>where</a:t>
            </a:r>
            <a:r>
              <a:rPr lang="tr-TR" dirty="0" smtClean="0">
                <a:latin typeface="Calibri" panose="020F0502020204030204" pitchFamily="34" charset="0"/>
                <a:cs typeface="Calibri" panose="020F0502020204030204" pitchFamily="34" charset="0"/>
              </a:rPr>
              <a:t> </a:t>
            </a:r>
            <a:r>
              <a:rPr lang="tr-TR" dirty="0" err="1" smtClean="0">
                <a:latin typeface="Calibri" panose="020F0502020204030204" pitchFamily="34" charset="0"/>
                <a:cs typeface="Calibri" panose="020F0502020204030204" pitchFamily="34" charset="0"/>
              </a:rPr>
              <a:t>users</a:t>
            </a:r>
            <a:r>
              <a:rPr lang="tr-TR" dirty="0" smtClean="0">
                <a:latin typeface="Calibri" panose="020F0502020204030204" pitchFamily="34" charset="0"/>
                <a:cs typeface="Calibri" panose="020F0502020204030204" pitchFamily="34" charset="0"/>
              </a:rPr>
              <a:t> </a:t>
            </a:r>
            <a:r>
              <a:rPr lang="tr-TR" dirty="0" err="1" smtClean="0">
                <a:latin typeface="Calibri" panose="020F0502020204030204" pitchFamily="34" charset="0"/>
                <a:cs typeface="Calibri" panose="020F0502020204030204" pitchFamily="34" charset="0"/>
              </a:rPr>
              <a:t>send</a:t>
            </a:r>
            <a:r>
              <a:rPr lang="tr-TR" dirty="0" smtClean="0">
                <a:latin typeface="Calibri" panose="020F0502020204030204" pitchFamily="34" charset="0"/>
                <a:cs typeface="Calibri" panose="020F0502020204030204" pitchFamily="34" charset="0"/>
              </a:rPr>
              <a:t> </a:t>
            </a:r>
            <a:r>
              <a:rPr lang="tr-TR" dirty="0" err="1" smtClean="0">
                <a:latin typeface="Calibri" panose="020F0502020204030204" pitchFamily="34" charset="0"/>
                <a:cs typeface="Calibri" panose="020F0502020204030204" pitchFamily="34" charset="0"/>
              </a:rPr>
              <a:t>their</a:t>
            </a:r>
            <a:r>
              <a:rPr lang="tr-TR" dirty="0" smtClean="0">
                <a:latin typeface="Calibri" panose="020F0502020204030204" pitchFamily="34" charset="0"/>
                <a:cs typeface="Calibri" panose="020F0502020204030204" pitchFamily="34" charset="0"/>
              </a:rPr>
              <a:t> </a:t>
            </a:r>
            <a:r>
              <a:rPr lang="tr-TR" dirty="0" err="1" smtClean="0">
                <a:latin typeface="Calibri" panose="020F0502020204030204" pitchFamily="34" charset="0"/>
                <a:cs typeface="Calibri" panose="020F0502020204030204" pitchFamily="34" charset="0"/>
              </a:rPr>
              <a:t>email</a:t>
            </a:r>
            <a:r>
              <a:rPr lang="tr-TR" dirty="0" smtClean="0">
                <a:latin typeface="Calibri" panose="020F0502020204030204" pitchFamily="34" charset="0"/>
                <a:cs typeface="Calibri" panose="020F0502020204030204" pitchFamily="34" charset="0"/>
              </a:rPr>
              <a:t> </a:t>
            </a:r>
            <a:r>
              <a:rPr lang="tr-TR" dirty="0" err="1" smtClean="0">
                <a:latin typeface="Calibri" panose="020F0502020204030204" pitchFamily="34" charset="0"/>
                <a:cs typeface="Calibri" panose="020F0502020204030204" pitchFamily="34" charset="0"/>
              </a:rPr>
              <a:t>adresses</a:t>
            </a:r>
            <a:r>
              <a:rPr lang="tr-TR" dirty="0" smtClean="0">
                <a:latin typeface="Calibri" panose="020F0502020204030204" pitchFamily="34" charset="0"/>
                <a:cs typeface="Calibri" panose="020F0502020204030204" pitchFamily="34" charset="0"/>
              </a:rPr>
              <a:t> </a:t>
            </a:r>
            <a:r>
              <a:rPr lang="tr-TR" dirty="0" err="1" smtClean="0">
                <a:latin typeface="Calibri" panose="020F0502020204030204" pitchFamily="34" charset="0"/>
                <a:cs typeface="Calibri" panose="020F0502020204030204" pitchFamily="34" charset="0"/>
              </a:rPr>
              <a:t>to</a:t>
            </a:r>
            <a:r>
              <a:rPr lang="tr-TR" dirty="0" smtClean="0">
                <a:latin typeface="Calibri" panose="020F0502020204030204" pitchFamily="34" charset="0"/>
                <a:cs typeface="Calibri" panose="020F0502020204030204" pitchFamily="34" charset="0"/>
              </a:rPr>
              <a:t> </a:t>
            </a:r>
            <a:r>
              <a:rPr lang="tr-TR" dirty="0" err="1" smtClean="0">
                <a:latin typeface="Calibri" panose="020F0502020204030204" pitchFamily="34" charset="0"/>
                <a:cs typeface="Calibri" panose="020F0502020204030204" pitchFamily="34" charset="0"/>
              </a:rPr>
              <a:t>login</a:t>
            </a:r>
            <a:r>
              <a:rPr lang="tr-TR" dirty="0" smtClean="0">
                <a:latin typeface="Calibri" panose="020F0502020204030204" pitchFamily="34" charset="0"/>
                <a:cs typeface="Calibri" panose="020F050202020403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latin typeface="Calibri" panose="020F0502020204030204" pitchFamily="34" charset="0"/>
                <a:cs typeface="Calibri" panose="020F0502020204030204" pitchFamily="34" charset="0"/>
              </a:rPr>
              <a:t>Let’s</a:t>
            </a:r>
            <a:r>
              <a:rPr lang="tr-TR" dirty="0" smtClean="0">
                <a:latin typeface="Calibri" panose="020F0502020204030204" pitchFamily="34" charset="0"/>
                <a:cs typeface="Calibri" panose="020F0502020204030204" pitchFamily="34" charset="0"/>
              </a:rPr>
              <a:t> </a:t>
            </a:r>
            <a:r>
              <a:rPr lang="tr-TR" dirty="0" err="1" smtClean="0">
                <a:latin typeface="Calibri" panose="020F0502020204030204" pitchFamily="34" charset="0"/>
                <a:cs typeface="Calibri" panose="020F0502020204030204" pitchFamily="34" charset="0"/>
              </a:rPr>
              <a:t>look</a:t>
            </a:r>
            <a:r>
              <a:rPr lang="tr-TR" dirty="0" smtClean="0">
                <a:latin typeface="Calibri" panose="020F0502020204030204" pitchFamily="34" charset="0"/>
                <a:cs typeface="Calibri" panose="020F0502020204030204" pitchFamily="34" charset="0"/>
              </a:rPr>
              <a:t> at </a:t>
            </a:r>
            <a:r>
              <a:rPr lang="tr-TR" dirty="0" err="1" smtClean="0">
                <a:latin typeface="Calibri" panose="020F0502020204030204" pitchFamily="34" charset="0"/>
                <a:cs typeface="Calibri" panose="020F0502020204030204" pitchFamily="34" charset="0"/>
              </a:rPr>
              <a:t>the</a:t>
            </a:r>
            <a:r>
              <a:rPr lang="tr-TR" dirty="0" smtClean="0">
                <a:latin typeface="Calibri" panose="020F0502020204030204" pitchFamily="34" charset="0"/>
                <a:cs typeface="Calibri" panose="020F0502020204030204" pitchFamily="34" charset="0"/>
              </a:rPr>
              <a:t> SQL </a:t>
            </a:r>
            <a:r>
              <a:rPr lang="tr-TR" dirty="0" err="1" smtClean="0">
                <a:latin typeface="Calibri" panose="020F0502020204030204" pitchFamily="34" charset="0"/>
                <a:cs typeface="Calibri" panose="020F0502020204030204" pitchFamily="34" charset="0"/>
              </a:rPr>
              <a:t>code</a:t>
            </a:r>
            <a:r>
              <a:rPr lang="tr-TR" baseline="0" dirty="0" smtClean="0">
                <a:latin typeface="Calibri" panose="020F0502020204030204" pitchFamily="34" charset="0"/>
                <a:cs typeface="Calibri" panose="020F0502020204030204" pitchFamily="34" charset="0"/>
              </a:rPr>
              <a:t> </a:t>
            </a:r>
            <a:r>
              <a:rPr lang="tr-TR" baseline="0" dirty="0" err="1" smtClean="0">
                <a:latin typeface="Calibri" panose="020F0502020204030204" pitchFamily="34" charset="0"/>
                <a:cs typeface="Calibri" panose="020F0502020204030204" pitchFamily="34" charset="0"/>
              </a:rPr>
              <a:t>behind</a:t>
            </a:r>
            <a:r>
              <a:rPr lang="tr-TR" baseline="0" dirty="0" smtClean="0">
                <a:latin typeface="Calibri" panose="020F0502020204030204" pitchFamily="34" charset="0"/>
                <a:cs typeface="Calibri" panose="020F0502020204030204" pitchFamily="34" charset="0"/>
              </a:rPr>
              <a:t>.</a:t>
            </a:r>
            <a:endParaRPr lang="tr-TR" dirty="0" smtClean="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Here, </a:t>
            </a:r>
            <a:r>
              <a:rPr lang="en-US" sz="1200" b="1" i="0" kern="1200" dirty="0" smtClean="0">
                <a:solidFill>
                  <a:schemeClr val="tx1"/>
                </a:solidFill>
                <a:latin typeface="+mn-lt"/>
                <a:ea typeface="+mn-ea"/>
                <a:cs typeface="+mn-cs"/>
              </a:rPr>
              <a:t>$EMAIL</a:t>
            </a:r>
            <a:r>
              <a:rPr lang="en-US" sz="1200" b="0" i="0" kern="1200" dirty="0" smtClean="0">
                <a:solidFill>
                  <a:schemeClr val="tx1"/>
                </a:solidFill>
                <a:latin typeface="+mn-lt"/>
                <a:ea typeface="+mn-ea"/>
                <a:cs typeface="+mn-cs"/>
              </a:rPr>
              <a:t> is the address submitted on the form by the user</a:t>
            </a:r>
            <a:r>
              <a:rPr lang="tr-TR" sz="1200" b="0" i="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When we enter </a:t>
            </a:r>
            <a:r>
              <a:rPr lang="tr-TR" sz="1200" b="1" i="0" kern="1200" dirty="0" err="1" smtClean="0">
                <a:solidFill>
                  <a:schemeClr val="tx1"/>
                </a:solidFill>
                <a:latin typeface="+mn-lt"/>
                <a:ea typeface="+mn-ea"/>
                <a:cs typeface="+mn-cs"/>
              </a:rPr>
              <a:t>aaa</a:t>
            </a:r>
            <a:r>
              <a:rPr lang="en-US" sz="1200" b="1" i="0" kern="1200" dirty="0" smtClean="0">
                <a:solidFill>
                  <a:schemeClr val="tx1"/>
                </a:solidFill>
                <a:latin typeface="+mn-lt"/>
                <a:ea typeface="+mn-ea"/>
                <a:cs typeface="+mn-cs"/>
              </a:rPr>
              <a:t>@</a:t>
            </a:r>
            <a:r>
              <a:rPr lang="tr-TR" sz="1200" b="1" i="0" kern="1200" dirty="0" err="1" smtClean="0">
                <a:solidFill>
                  <a:schemeClr val="tx1"/>
                </a:solidFill>
                <a:latin typeface="+mn-lt"/>
                <a:ea typeface="+mn-ea"/>
                <a:cs typeface="+mn-cs"/>
              </a:rPr>
              <a:t>bbb</a:t>
            </a:r>
            <a:r>
              <a:rPr lang="en-US" sz="1200" b="1" i="0" kern="1200" dirty="0" err="1" smtClean="0">
                <a:solidFill>
                  <a:schemeClr val="tx1"/>
                </a:solidFill>
                <a:latin typeface="+mn-lt"/>
                <a:ea typeface="+mn-ea"/>
                <a:cs typeface="+mn-cs"/>
              </a:rPr>
              <a:t>.net</a:t>
            </a:r>
            <a:r>
              <a:rPr lang="en-US" sz="1200" b="1" i="0" kern="12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 note the closing</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extra</a:t>
            </a:r>
            <a:r>
              <a:rPr lang="en-US" sz="1200" b="0" i="0" kern="1200" dirty="0" smtClean="0">
                <a:solidFill>
                  <a:schemeClr val="tx1"/>
                </a:solidFill>
                <a:latin typeface="+mn-lt"/>
                <a:ea typeface="+mn-ea"/>
                <a:cs typeface="+mn-cs"/>
              </a:rPr>
              <a:t> quote mark - this yields</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the</a:t>
            </a:r>
            <a:r>
              <a:rPr lang="tr-TR"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constructed SQL</a:t>
            </a:r>
            <a:r>
              <a:rPr lang="tr-TR" sz="1200" b="0" i="0" kern="1200" baseline="0" dirty="0" smtClean="0">
                <a:solidFill>
                  <a:schemeClr val="tx1"/>
                </a:solidFill>
                <a:latin typeface="+mn-lt"/>
                <a:ea typeface="+mn-ea"/>
                <a:cs typeface="+mn-cs"/>
              </a:rPr>
              <a:t> as </a:t>
            </a:r>
            <a:r>
              <a:rPr lang="tr-TR" sz="1200" b="0" i="0" kern="1200" baseline="0" dirty="0" err="1" smtClean="0">
                <a:solidFill>
                  <a:schemeClr val="tx1"/>
                </a:solidFill>
                <a:latin typeface="+mn-lt"/>
                <a:ea typeface="+mn-ea"/>
                <a:cs typeface="+mn-cs"/>
              </a:rPr>
              <a:t>shown</a:t>
            </a:r>
            <a:r>
              <a:rPr lang="tr-TR" sz="1200" b="0" i="0"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i="0" kern="1200" dirty="0" smtClean="0">
                <a:solidFill>
                  <a:schemeClr val="tx1"/>
                </a:solidFill>
                <a:latin typeface="+mn-lt"/>
                <a:ea typeface="+mn-ea"/>
                <a:cs typeface="+mn-cs"/>
              </a:rPr>
              <a:t>W</a:t>
            </a:r>
            <a:r>
              <a:rPr lang="en-US" sz="1200" b="0" i="0" kern="1200" dirty="0" smtClean="0">
                <a:solidFill>
                  <a:schemeClr val="tx1"/>
                </a:solidFill>
                <a:latin typeface="+mn-lt"/>
                <a:ea typeface="+mn-ea"/>
                <a:cs typeface="+mn-cs"/>
              </a:rPr>
              <a:t>hen this is executed, the SQL parser find the extra quote mark and aborts with a syntax error. </a:t>
            </a:r>
            <a:endParaRPr lang="tr-TR"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How this manifests itself to the user depends on the application's internal error-recovery procedures</a:t>
            </a:r>
            <a:r>
              <a:rPr lang="tr-TR" sz="1200" b="0" i="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i="0" kern="1200" baseline="0" dirty="0" err="1" smtClean="0">
                <a:solidFill>
                  <a:schemeClr val="tx1"/>
                </a:solidFill>
                <a:latin typeface="+mn-lt"/>
                <a:ea typeface="+mn-ea"/>
                <a:cs typeface="+mn-cs"/>
              </a:rPr>
              <a:t>If</a:t>
            </a:r>
            <a:r>
              <a:rPr lang="tr-TR" sz="1200" b="0" i="0" kern="1200" baseline="0" dirty="0" smtClean="0">
                <a:solidFill>
                  <a:schemeClr val="tx1"/>
                </a:solidFill>
                <a:latin typeface="+mn-lt"/>
                <a:ea typeface="+mn-ea"/>
                <a:cs typeface="+mn-cs"/>
              </a:rPr>
              <a:t> </a:t>
            </a:r>
            <a:r>
              <a:rPr lang="tr-TR" sz="1200" b="0" i="0" kern="1200" baseline="0" dirty="0" err="1" smtClean="0">
                <a:solidFill>
                  <a:schemeClr val="tx1"/>
                </a:solidFill>
                <a:latin typeface="+mn-lt"/>
                <a:ea typeface="+mn-ea"/>
                <a:cs typeface="+mn-cs"/>
              </a:rPr>
              <a:t>the</a:t>
            </a:r>
            <a:r>
              <a:rPr lang="tr-TR" sz="1200" b="0" i="0" kern="1200" baseline="0" dirty="0" smtClean="0">
                <a:solidFill>
                  <a:schemeClr val="tx1"/>
                </a:solidFill>
                <a:latin typeface="+mn-lt"/>
                <a:ea typeface="+mn-ea"/>
                <a:cs typeface="+mn-cs"/>
              </a:rPr>
              <a:t> </a:t>
            </a:r>
            <a:r>
              <a:rPr lang="tr-TR" sz="1200" b="0" i="0" kern="1200" baseline="0" dirty="0" err="1" smtClean="0">
                <a:solidFill>
                  <a:schemeClr val="tx1"/>
                </a:solidFill>
                <a:latin typeface="+mn-lt"/>
                <a:ea typeface="+mn-ea"/>
                <a:cs typeface="+mn-cs"/>
              </a:rPr>
              <a:t>response</a:t>
            </a:r>
            <a:r>
              <a:rPr lang="tr-TR" sz="1200" b="0" i="0" kern="1200" baseline="0" dirty="0" smtClean="0">
                <a:solidFill>
                  <a:schemeClr val="tx1"/>
                </a:solidFill>
                <a:latin typeface="+mn-lt"/>
                <a:ea typeface="+mn-ea"/>
                <a:cs typeface="+mn-cs"/>
              </a:rPr>
              <a:t> is </a:t>
            </a:r>
            <a:r>
              <a:rPr lang="tr-TR" sz="1200" b="0" i="0" kern="1200" baseline="0" dirty="0" err="1" smtClean="0">
                <a:solidFill>
                  <a:schemeClr val="tx1"/>
                </a:solidFill>
                <a:latin typeface="+mn-lt"/>
                <a:ea typeface="+mn-ea"/>
                <a:cs typeface="+mn-cs"/>
              </a:rPr>
              <a:t>something</a:t>
            </a:r>
            <a:r>
              <a:rPr lang="tr-TR" sz="1200" b="0" i="0" kern="1200" baseline="0" dirty="0" smtClean="0">
                <a:solidFill>
                  <a:schemeClr val="tx1"/>
                </a:solidFill>
                <a:latin typeface="+mn-lt"/>
                <a:ea typeface="+mn-ea"/>
                <a:cs typeface="+mn-cs"/>
              </a:rPr>
              <a:t> </a:t>
            </a:r>
            <a:r>
              <a:rPr lang="tr-TR" sz="1200" b="0" i="0" kern="1200" baseline="0" dirty="0" err="1" smtClean="0">
                <a:solidFill>
                  <a:schemeClr val="tx1"/>
                </a:solidFill>
                <a:latin typeface="+mn-lt"/>
                <a:ea typeface="+mn-ea"/>
                <a:cs typeface="+mn-cs"/>
              </a:rPr>
              <a:t>like</a:t>
            </a:r>
            <a:r>
              <a:rPr lang="tr-TR" sz="1200" b="0" i="0" kern="1200" baseline="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email</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address</a:t>
            </a:r>
            <a:r>
              <a:rPr lang="tr-TR" sz="1200" b="0" i="0" kern="1200" dirty="0" smtClean="0">
                <a:solidFill>
                  <a:schemeClr val="tx1"/>
                </a:solidFill>
                <a:latin typeface="+mn-lt"/>
                <a:ea typeface="+mn-ea"/>
                <a:cs typeface="+mn-cs"/>
              </a:rPr>
              <a:t> is </a:t>
            </a:r>
            <a:r>
              <a:rPr lang="tr-TR" sz="1200" b="0" i="0" kern="1200" dirty="0" err="1" smtClean="0">
                <a:solidFill>
                  <a:schemeClr val="tx1"/>
                </a:solidFill>
                <a:latin typeface="+mn-lt"/>
                <a:ea typeface="+mn-ea"/>
                <a:cs typeface="+mn-cs"/>
              </a:rPr>
              <a:t>unknown</a:t>
            </a:r>
            <a:r>
              <a:rPr lang="tr-TR" sz="1200" b="0" i="0" kern="1200" dirty="0" smtClean="0">
                <a:solidFill>
                  <a:schemeClr val="tx1"/>
                </a:solidFill>
                <a:latin typeface="+mn-lt"/>
                <a:ea typeface="+mn-ea"/>
                <a:cs typeface="+mn-cs"/>
              </a:rPr>
              <a:t>” it is </a:t>
            </a:r>
            <a:r>
              <a:rPr lang="tr-TR" sz="1200" b="0" i="0" kern="1200" dirty="0" err="1" smtClean="0">
                <a:solidFill>
                  <a:schemeClr val="tx1"/>
                </a:solidFill>
                <a:latin typeface="+mn-lt"/>
                <a:ea typeface="+mn-ea"/>
                <a:cs typeface="+mn-cs"/>
              </a:rPr>
              <a:t>well</a:t>
            </a:r>
            <a:r>
              <a:rPr lang="tr-TR" sz="1200" b="0" i="0" kern="1200" dirty="0" smtClean="0">
                <a:solidFill>
                  <a:schemeClr val="tx1"/>
                </a:solidFill>
                <a:latin typeface="+mn-lt"/>
                <a:ea typeface="+mn-ea"/>
                <a:cs typeface="+mn-cs"/>
              </a:rPr>
              <a:t>-</a:t>
            </a:r>
            <a:r>
              <a:rPr lang="tr-TR" sz="1200" b="0" i="0" kern="1200" dirty="0" err="1" smtClean="0">
                <a:solidFill>
                  <a:schemeClr val="tx1"/>
                </a:solidFill>
                <a:latin typeface="+mn-lt"/>
                <a:ea typeface="+mn-ea"/>
                <a:cs typeface="+mn-cs"/>
              </a:rPr>
              <a:t>formed</a:t>
            </a:r>
            <a:r>
              <a:rPr lang="tr-TR" sz="1200" b="0" i="0" kern="1200" dirty="0" smtClean="0">
                <a:solidFill>
                  <a:schemeClr val="tx1"/>
                </a:solidFill>
                <a:latin typeface="+mn-lt"/>
                <a:ea typeface="+mn-ea"/>
                <a:cs typeface="+mn-cs"/>
              </a:rPr>
              <a:t> SQL.</a:t>
            </a:r>
            <a:r>
              <a:rPr lang="tr-TR" sz="1200" b="0" i="0"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i="0" kern="1200" baseline="0" dirty="0" smtClean="0">
                <a:solidFill>
                  <a:schemeClr val="tx1"/>
                </a:solidFill>
                <a:latin typeface="+mn-lt"/>
                <a:ea typeface="+mn-ea"/>
                <a:cs typeface="+mn-cs"/>
              </a:rPr>
              <a:t>But </a:t>
            </a:r>
            <a:r>
              <a:rPr lang="tr-TR" sz="1200" b="0" i="0" kern="1200" baseline="0" dirty="0" err="1" smtClean="0">
                <a:solidFill>
                  <a:schemeClr val="tx1"/>
                </a:solidFill>
                <a:latin typeface="+mn-lt"/>
                <a:ea typeface="+mn-ea"/>
                <a:cs typeface="+mn-cs"/>
              </a:rPr>
              <a:t>if</a:t>
            </a:r>
            <a:r>
              <a:rPr lang="tr-TR" sz="1200" b="0" i="0" kern="1200" baseline="0" dirty="0" smtClean="0">
                <a:solidFill>
                  <a:schemeClr val="tx1"/>
                </a:solidFill>
                <a:latin typeface="+mn-lt"/>
                <a:ea typeface="+mn-ea"/>
                <a:cs typeface="+mn-cs"/>
              </a:rPr>
              <a:t> it is “server </a:t>
            </a:r>
            <a:r>
              <a:rPr lang="tr-TR" sz="1200" b="0" i="0" kern="1200" baseline="0" dirty="0" err="1" smtClean="0">
                <a:solidFill>
                  <a:schemeClr val="tx1"/>
                </a:solidFill>
                <a:latin typeface="+mn-lt"/>
                <a:ea typeface="+mn-ea"/>
                <a:cs typeface="+mn-cs"/>
              </a:rPr>
              <a:t>error</a:t>
            </a:r>
            <a:r>
              <a:rPr lang="tr-TR" sz="1200" b="0" i="0" kern="1200" baseline="0" dirty="0" smtClean="0">
                <a:solidFill>
                  <a:schemeClr val="tx1"/>
                </a:solidFill>
                <a:latin typeface="+mn-lt"/>
                <a:ea typeface="+mn-ea"/>
                <a:cs typeface="+mn-cs"/>
              </a:rPr>
              <a:t>” </a:t>
            </a:r>
            <a:r>
              <a:rPr lang="tr-TR" sz="1200" b="0" i="0" kern="1200" baseline="0" dirty="0" err="1" smtClean="0">
                <a:solidFill>
                  <a:schemeClr val="tx1"/>
                </a:solidFill>
                <a:latin typeface="+mn-lt"/>
                <a:ea typeface="+mn-ea"/>
                <a:cs typeface="+mn-cs"/>
              </a:rPr>
              <a:t>or</a:t>
            </a:r>
            <a:r>
              <a:rPr lang="tr-TR" sz="1200" b="0" i="0" kern="1200" baseline="0" dirty="0" smtClean="0">
                <a:solidFill>
                  <a:schemeClr val="tx1"/>
                </a:solidFill>
                <a:latin typeface="+mn-lt"/>
                <a:ea typeface="+mn-ea"/>
                <a:cs typeface="+mn-cs"/>
              </a:rPr>
              <a:t> </a:t>
            </a:r>
            <a:r>
              <a:rPr lang="tr-TR" sz="1200" b="0" i="0" kern="1200" baseline="0" dirty="0" err="1" smtClean="0">
                <a:solidFill>
                  <a:schemeClr val="tx1"/>
                </a:solidFill>
                <a:latin typeface="+mn-lt"/>
                <a:ea typeface="+mn-ea"/>
                <a:cs typeface="+mn-cs"/>
              </a:rPr>
              <a:t>something</a:t>
            </a:r>
            <a:r>
              <a:rPr lang="tr-TR" sz="1200" b="0" i="0" kern="1200" baseline="0" dirty="0" smtClean="0">
                <a:solidFill>
                  <a:schemeClr val="tx1"/>
                </a:solidFill>
                <a:latin typeface="+mn-lt"/>
                <a:ea typeface="+mn-ea"/>
                <a:cs typeface="+mn-cs"/>
              </a:rPr>
              <a:t> </a:t>
            </a:r>
            <a:r>
              <a:rPr lang="tr-TR" sz="1200" b="0" i="0" kern="1200" baseline="0" dirty="0" err="1" smtClean="0">
                <a:solidFill>
                  <a:schemeClr val="tx1"/>
                </a:solidFill>
                <a:latin typeface="+mn-lt"/>
                <a:ea typeface="+mn-ea"/>
                <a:cs typeface="+mn-cs"/>
              </a:rPr>
              <a:t>like</a:t>
            </a:r>
            <a:r>
              <a:rPr lang="tr-TR" sz="1200" b="0" i="0" kern="1200" baseline="0" dirty="0" smtClean="0">
                <a:solidFill>
                  <a:schemeClr val="tx1"/>
                </a:solidFill>
                <a:latin typeface="+mn-lt"/>
                <a:ea typeface="+mn-ea"/>
                <a:cs typeface="+mn-cs"/>
              </a:rPr>
              <a:t> </a:t>
            </a:r>
            <a:r>
              <a:rPr lang="tr-TR" sz="1200" b="0" i="0" kern="1200" baseline="0" dirty="0" err="1" smtClean="0">
                <a:solidFill>
                  <a:schemeClr val="tx1"/>
                </a:solidFill>
                <a:latin typeface="+mn-lt"/>
                <a:ea typeface="+mn-ea"/>
                <a:cs typeface="+mn-cs"/>
              </a:rPr>
              <a:t>that</a:t>
            </a:r>
            <a:r>
              <a:rPr lang="tr-TR" sz="1200" b="0" i="0" kern="1200" baseline="0" dirty="0" smtClean="0">
                <a:solidFill>
                  <a:schemeClr val="tx1"/>
                </a:solidFill>
                <a:latin typeface="+mn-lt"/>
                <a:ea typeface="+mn-ea"/>
                <a:cs typeface="+mn-cs"/>
              </a:rPr>
              <a:t> </a:t>
            </a:r>
            <a:r>
              <a:rPr lang="tr-TR" sz="1200" b="0" i="0" kern="1200" baseline="0" dirty="0" err="1" smtClean="0">
                <a:solidFill>
                  <a:schemeClr val="tx1"/>
                </a:solidFill>
                <a:latin typeface="+mn-lt"/>
                <a:ea typeface="+mn-ea"/>
                <a:cs typeface="+mn-cs"/>
              </a:rPr>
              <a:t>then</a:t>
            </a:r>
            <a:r>
              <a:rPr lang="tr-TR" sz="1200" b="0" i="0" kern="1200" baseline="0" dirty="0" smtClean="0">
                <a:solidFill>
                  <a:schemeClr val="tx1"/>
                </a:solidFill>
                <a:latin typeface="+mn-lt"/>
                <a:ea typeface="+mn-ea"/>
                <a:cs typeface="+mn-cs"/>
              </a:rPr>
              <a:t> it </a:t>
            </a:r>
            <a:r>
              <a:rPr lang="tr-TR" sz="1200" b="0" i="0" kern="1200" baseline="0" dirty="0" err="1" smtClean="0">
                <a:solidFill>
                  <a:schemeClr val="tx1"/>
                </a:solidFill>
                <a:latin typeface="+mn-lt"/>
                <a:ea typeface="+mn-ea"/>
                <a:cs typeface="+mn-cs"/>
              </a:rPr>
              <a:t>means</a:t>
            </a:r>
            <a:r>
              <a:rPr lang="tr-TR" sz="1200" b="0" i="0" kern="1200" baseline="0" dirty="0" smtClean="0">
                <a:solidFill>
                  <a:schemeClr val="tx1"/>
                </a:solidFill>
                <a:latin typeface="+mn-lt"/>
                <a:ea typeface="+mn-ea"/>
                <a:cs typeface="+mn-cs"/>
              </a:rPr>
              <a:t> it is </a:t>
            </a:r>
            <a:r>
              <a:rPr lang="tr-TR" sz="1200" b="0" i="0" kern="1200" baseline="0" dirty="0" err="1" smtClean="0">
                <a:solidFill>
                  <a:schemeClr val="tx1"/>
                </a:solidFill>
                <a:latin typeface="+mn-lt"/>
                <a:ea typeface="+mn-ea"/>
                <a:cs typeface="+mn-cs"/>
              </a:rPr>
              <a:t>vulnerable</a:t>
            </a:r>
            <a:r>
              <a:rPr lang="tr-TR" sz="1200" b="0" i="0"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This error response is a dead giveaway that user input is not being sanitized properly and that the application is ripe for exploitation.</a:t>
            </a:r>
            <a:endParaRPr lang="tr-TR"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By entering </a:t>
            </a:r>
            <a:r>
              <a:rPr lang="en-US" sz="1200" b="1" i="0" kern="1200" dirty="0" smtClean="0">
                <a:solidFill>
                  <a:schemeClr val="tx1"/>
                </a:solidFill>
                <a:latin typeface="+mn-lt"/>
                <a:ea typeface="+mn-ea"/>
                <a:cs typeface="+mn-cs"/>
              </a:rPr>
              <a:t>anything' OR 'x'='x</a:t>
            </a:r>
            <a:endParaRPr lang="tr-TR"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Because the application is not really thinking about the query – </a:t>
            </a:r>
            <a:r>
              <a:rPr lang="tr-TR" sz="1200" b="0" i="0" kern="1200" dirty="0" smtClean="0">
                <a:solidFill>
                  <a:schemeClr val="tx1"/>
                </a:solidFill>
                <a:latin typeface="+mn-lt"/>
                <a:ea typeface="+mn-ea"/>
                <a:cs typeface="+mn-cs"/>
              </a:rPr>
              <a:t>it </a:t>
            </a:r>
            <a:r>
              <a:rPr lang="tr-TR" sz="1200" b="0" i="0" kern="1200" dirty="0" err="1" smtClean="0">
                <a:solidFill>
                  <a:schemeClr val="tx1"/>
                </a:solidFill>
                <a:latin typeface="+mn-lt"/>
                <a:ea typeface="+mn-ea"/>
                <a:cs typeface="+mn-cs"/>
              </a:rPr>
              <a:t>just</a:t>
            </a:r>
            <a:r>
              <a:rPr lang="en-US" sz="1200" b="0" i="0" kern="1200" dirty="0" smtClean="0">
                <a:solidFill>
                  <a:schemeClr val="tx1"/>
                </a:solidFill>
                <a:latin typeface="+mn-lt"/>
                <a:ea typeface="+mn-ea"/>
                <a:cs typeface="+mn-cs"/>
              </a:rPr>
              <a:t> construct</a:t>
            </a:r>
            <a:r>
              <a:rPr lang="tr-TR" sz="1200" b="0" i="0" kern="1200" dirty="0" smtClean="0">
                <a:solidFill>
                  <a:schemeClr val="tx1"/>
                </a:solidFill>
                <a:latin typeface="+mn-lt"/>
                <a:ea typeface="+mn-ea"/>
                <a:cs typeface="+mn-cs"/>
              </a:rPr>
              <a:t>s</a:t>
            </a:r>
            <a:r>
              <a:rPr lang="en-US" sz="1200" b="0" i="0" kern="1200" dirty="0" smtClean="0">
                <a:solidFill>
                  <a:schemeClr val="tx1"/>
                </a:solidFill>
                <a:latin typeface="+mn-lt"/>
                <a:ea typeface="+mn-ea"/>
                <a:cs typeface="+mn-cs"/>
              </a:rPr>
              <a:t> a string - our use of quotes has turned a single-component </a:t>
            </a:r>
            <a:r>
              <a:rPr lang="en-US" sz="1200" b="1" i="0" kern="1200" dirty="0" smtClean="0">
                <a:solidFill>
                  <a:schemeClr val="tx1"/>
                </a:solidFill>
                <a:latin typeface="+mn-lt"/>
                <a:ea typeface="+mn-ea"/>
                <a:cs typeface="+mn-cs"/>
              </a:rPr>
              <a:t>WHERE</a:t>
            </a:r>
            <a:r>
              <a:rPr lang="en-US" sz="1200" b="0" i="0" kern="1200" dirty="0" smtClean="0">
                <a:solidFill>
                  <a:schemeClr val="tx1"/>
                </a:solidFill>
                <a:latin typeface="+mn-lt"/>
                <a:ea typeface="+mn-ea"/>
                <a:cs typeface="+mn-cs"/>
              </a:rPr>
              <a:t> clause into a two-component one, and the </a:t>
            </a:r>
            <a:r>
              <a:rPr lang="en-US" sz="1200" b="1" i="0" kern="1200" dirty="0" smtClean="0">
                <a:solidFill>
                  <a:schemeClr val="tx1"/>
                </a:solidFill>
                <a:latin typeface="+mn-lt"/>
                <a:ea typeface="+mn-ea"/>
                <a:cs typeface="+mn-cs"/>
              </a:rPr>
              <a:t>'x'='x'</a:t>
            </a:r>
            <a:r>
              <a:rPr lang="en-US" sz="1200" b="0" i="0" kern="1200" dirty="0" smtClean="0">
                <a:solidFill>
                  <a:schemeClr val="tx1"/>
                </a:solidFill>
                <a:latin typeface="+mn-lt"/>
                <a:ea typeface="+mn-ea"/>
                <a:cs typeface="+mn-cs"/>
              </a:rPr>
              <a:t> clause is </a:t>
            </a:r>
            <a:r>
              <a:rPr lang="tr-TR" sz="1200" b="1" i="0" kern="1200" dirty="0" err="1" smtClean="0">
                <a:solidFill>
                  <a:schemeClr val="tx1"/>
                </a:solidFill>
                <a:latin typeface="+mn-lt"/>
                <a:ea typeface="+mn-ea"/>
                <a:cs typeface="+mn-cs"/>
              </a:rPr>
              <a:t>always</a:t>
            </a:r>
            <a:r>
              <a:rPr lang="tr-TR" sz="1200" b="1"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true</a:t>
            </a:r>
            <a:r>
              <a:rPr lang="en-US" sz="1200" b="0" i="0" kern="1200" dirty="0" smtClean="0">
                <a:solidFill>
                  <a:schemeClr val="tx1"/>
                </a:solidFill>
                <a:latin typeface="+mn-lt"/>
                <a:ea typeface="+mn-ea"/>
                <a:cs typeface="+mn-cs"/>
              </a:rPr>
              <a:t> no matter what the first clause is</a:t>
            </a:r>
            <a:r>
              <a:rPr lang="tr-TR" sz="1200" b="0" i="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i="0" kern="1200" dirty="0" err="1" smtClean="0">
                <a:solidFill>
                  <a:schemeClr val="tx1"/>
                </a:solidFill>
                <a:latin typeface="+mn-lt"/>
                <a:ea typeface="+mn-ea"/>
                <a:cs typeface="+mn-cs"/>
              </a:rPr>
              <a:t>And</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all</a:t>
            </a:r>
            <a:r>
              <a:rPr lang="tr-TR" sz="1200" b="0" i="0" kern="1200" dirty="0" smtClean="0">
                <a:solidFill>
                  <a:schemeClr val="tx1"/>
                </a:solidFill>
                <a:latin typeface="+mn-lt"/>
                <a:ea typeface="+mn-ea"/>
                <a:cs typeface="+mn-cs"/>
              </a:rPr>
              <a:t> data</a:t>
            </a:r>
            <a:r>
              <a:rPr lang="tr-TR" sz="1200" b="0" i="0" kern="1200" baseline="0" dirty="0" smtClean="0">
                <a:solidFill>
                  <a:schemeClr val="tx1"/>
                </a:solidFill>
                <a:latin typeface="+mn-lt"/>
                <a:ea typeface="+mn-ea"/>
                <a:cs typeface="+mn-cs"/>
              </a:rPr>
              <a:t> in </a:t>
            </a:r>
            <a:r>
              <a:rPr lang="tr-TR" sz="1200" b="0" i="0" kern="1200" baseline="0" dirty="0" err="1" smtClean="0">
                <a:solidFill>
                  <a:schemeClr val="tx1"/>
                </a:solidFill>
                <a:latin typeface="+mn-lt"/>
                <a:ea typeface="+mn-ea"/>
                <a:cs typeface="+mn-cs"/>
              </a:rPr>
              <a:t>the</a:t>
            </a:r>
            <a:r>
              <a:rPr lang="tr-TR" sz="1200" b="0" i="0" kern="1200" baseline="0" dirty="0" smtClean="0">
                <a:solidFill>
                  <a:schemeClr val="tx1"/>
                </a:solidFill>
                <a:latin typeface="+mn-lt"/>
                <a:ea typeface="+mn-ea"/>
                <a:cs typeface="+mn-cs"/>
              </a:rPr>
              <a:t> </a:t>
            </a:r>
            <a:r>
              <a:rPr lang="tr-TR" sz="1200" b="0" i="0" kern="1200" baseline="0" dirty="0" err="1" smtClean="0">
                <a:solidFill>
                  <a:schemeClr val="tx1"/>
                </a:solidFill>
                <a:latin typeface="+mn-lt"/>
                <a:ea typeface="+mn-ea"/>
                <a:cs typeface="+mn-cs"/>
              </a:rPr>
              <a:t>table</a:t>
            </a:r>
            <a:r>
              <a:rPr lang="tr-TR" sz="1200" b="0" i="0" kern="1200" baseline="0" dirty="0" smtClean="0">
                <a:solidFill>
                  <a:schemeClr val="tx1"/>
                </a:solidFill>
                <a:latin typeface="+mn-lt"/>
                <a:ea typeface="+mn-ea"/>
                <a:cs typeface="+mn-cs"/>
              </a:rPr>
              <a:t> is </a:t>
            </a:r>
            <a:r>
              <a:rPr lang="tr-TR" sz="1200" b="0" i="0" kern="1200" baseline="0" dirty="0" err="1" smtClean="0">
                <a:solidFill>
                  <a:schemeClr val="tx1"/>
                </a:solidFill>
                <a:latin typeface="+mn-lt"/>
                <a:ea typeface="+mn-ea"/>
                <a:cs typeface="+mn-cs"/>
              </a:rPr>
              <a:t>listed</a:t>
            </a:r>
            <a:r>
              <a:rPr lang="tr-TR" sz="1200" b="0" i="0" kern="1200" baseline="0" dirty="0" smtClean="0">
                <a:solidFill>
                  <a:schemeClr val="tx1"/>
                </a:solidFill>
                <a:latin typeface="+mn-lt"/>
                <a:ea typeface="+mn-ea"/>
                <a:cs typeface="+mn-cs"/>
              </a:rPr>
              <a:t>. </a:t>
            </a:r>
            <a:r>
              <a:rPr lang="tr-TR" sz="1200" b="0" i="0" kern="1200" baseline="0" dirty="0" err="1" smtClean="0">
                <a:solidFill>
                  <a:schemeClr val="tx1"/>
                </a:solidFill>
                <a:latin typeface="+mn-lt"/>
                <a:ea typeface="+mn-ea"/>
                <a:cs typeface="+mn-cs"/>
              </a:rPr>
              <a:t>Unauthorized</a:t>
            </a:r>
            <a:r>
              <a:rPr lang="tr-TR" sz="1200" b="0" i="0" kern="1200" baseline="0" dirty="0" smtClean="0">
                <a:solidFill>
                  <a:schemeClr val="tx1"/>
                </a:solidFill>
                <a:latin typeface="+mn-lt"/>
                <a:ea typeface="+mn-ea"/>
                <a:cs typeface="+mn-cs"/>
              </a:rPr>
              <a:t> </a:t>
            </a:r>
            <a:r>
              <a:rPr lang="tr-TR" sz="1200" b="0" i="0" kern="1200" baseline="0" dirty="0" err="1" smtClean="0">
                <a:solidFill>
                  <a:schemeClr val="tx1"/>
                </a:solidFill>
                <a:latin typeface="+mn-lt"/>
                <a:ea typeface="+mn-ea"/>
                <a:cs typeface="+mn-cs"/>
              </a:rPr>
              <a:t>access</a:t>
            </a:r>
            <a:r>
              <a:rPr lang="tr-TR" sz="1200" b="0" i="0" kern="1200" baseline="0" dirty="0" smtClean="0">
                <a:solidFill>
                  <a:schemeClr val="tx1"/>
                </a:solidFill>
                <a:latin typeface="+mn-lt"/>
                <a:ea typeface="+mn-ea"/>
                <a:cs typeface="+mn-cs"/>
              </a:rPr>
              <a:t> </a:t>
            </a:r>
            <a:r>
              <a:rPr lang="tr-TR" sz="1200" b="0" i="0" kern="1200" baseline="0" dirty="0" err="1" smtClean="0">
                <a:solidFill>
                  <a:schemeClr val="tx1"/>
                </a:solidFill>
                <a:latin typeface="+mn-lt"/>
                <a:ea typeface="+mn-ea"/>
                <a:cs typeface="+mn-cs"/>
              </a:rPr>
              <a:t>to</a:t>
            </a:r>
            <a:r>
              <a:rPr lang="tr-TR" sz="1200" b="0" i="0" kern="1200" baseline="0" dirty="0" smtClean="0">
                <a:solidFill>
                  <a:schemeClr val="tx1"/>
                </a:solidFill>
                <a:latin typeface="+mn-lt"/>
                <a:ea typeface="+mn-ea"/>
                <a:cs typeface="+mn-cs"/>
              </a:rPr>
              <a:t> </a:t>
            </a:r>
            <a:r>
              <a:rPr lang="tr-TR" sz="1200" b="0" i="0" kern="1200" baseline="0" dirty="0" err="1" smtClean="0">
                <a:solidFill>
                  <a:schemeClr val="tx1"/>
                </a:solidFill>
                <a:latin typeface="+mn-lt"/>
                <a:ea typeface="+mn-ea"/>
                <a:cs typeface="+mn-cs"/>
              </a:rPr>
              <a:t>sensitive</a:t>
            </a:r>
            <a:r>
              <a:rPr lang="tr-TR" sz="1200" b="0" i="0" kern="1200" baseline="0" dirty="0" smtClean="0">
                <a:solidFill>
                  <a:schemeClr val="tx1"/>
                </a:solidFill>
                <a:latin typeface="+mn-lt"/>
                <a:ea typeface="+mn-ea"/>
                <a:cs typeface="+mn-cs"/>
              </a:rPr>
              <a:t> data.</a:t>
            </a:r>
            <a:endParaRPr lang="tr-TR" dirty="0" smtClean="0">
              <a:latin typeface="Calibri" panose="020F0502020204030204" pitchFamily="34" charset="0"/>
              <a:cs typeface="Calibri" panose="020F0502020204030204" pitchFamily="34" charset="0"/>
            </a:endParaRPr>
          </a:p>
        </p:txBody>
      </p:sp>
      <p:sp>
        <p:nvSpPr>
          <p:cNvPr id="4" name="3 Slayt Numarası Yer Tutucusu"/>
          <p:cNvSpPr>
            <a:spLocks noGrp="1"/>
          </p:cNvSpPr>
          <p:nvPr>
            <p:ph type="sldNum" sz="quarter" idx="10"/>
          </p:nvPr>
        </p:nvSpPr>
        <p:spPr/>
        <p:txBody>
          <a:bodyPr/>
          <a:lstStyle/>
          <a:p>
            <a:fld id="{0DEF1D03-874A-41D0-BEF9-2FB0E613E0F6}" type="slidenum">
              <a:rPr lang="tr-TR" smtClean="0"/>
              <a:pPr/>
              <a:t>4</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Use of prepared statements with parameterized queries is a strong control to mitigate an attack. Instead of writing dynamic queries—which fails to differentiate between application code and data—prepared statements force developers to use static SQL query and then pass in the external input as a parameter to query. This approach ensures the SQL interpreter always differentiates between code and data.</a:t>
            </a:r>
            <a:endParaRPr lang="tr-TR" sz="1200" b="0" i="0" kern="1200" dirty="0" smtClean="0">
              <a:solidFill>
                <a:schemeClr val="tx1"/>
              </a:solidFill>
              <a:latin typeface="+mn-lt"/>
              <a:ea typeface="+mn-ea"/>
              <a:cs typeface="+mn-cs"/>
            </a:endParaRPr>
          </a:p>
        </p:txBody>
      </p:sp>
      <p:sp>
        <p:nvSpPr>
          <p:cNvPr id="4" name="3 Slayt Numarası Yer Tutucusu"/>
          <p:cNvSpPr>
            <a:spLocks noGrp="1"/>
          </p:cNvSpPr>
          <p:nvPr>
            <p:ph type="sldNum" sz="quarter" idx="10"/>
          </p:nvPr>
        </p:nvSpPr>
        <p:spPr/>
        <p:txBody>
          <a:bodyPr/>
          <a:lstStyle/>
          <a:p>
            <a:fld id="{0DEF1D03-874A-41D0-BEF9-2FB0E613E0F6}" type="slidenum">
              <a:rPr lang="tr-TR" smtClean="0"/>
              <a:pPr/>
              <a:t>5</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kern="1200" dirty="0" smtClean="0">
                <a:solidFill>
                  <a:schemeClr val="tx1"/>
                </a:solidFill>
                <a:latin typeface="+mn-lt"/>
                <a:ea typeface="+mn-ea"/>
                <a:cs typeface="+mn-cs"/>
              </a:rPr>
              <a:t>Stored procedures</a:t>
            </a:r>
            <a:r>
              <a:rPr lang="tr-TR" sz="1200" b="0" i="0" u="none"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are the SQL statements defined and stored in the database itself and then called from the application. Developers are usually only required to build SQL statements with parameters that are automatically parameterized. However, it’s possible for a developer to generate dynamic SQL queries inside stored procedures. Implement stored procedures safely by avoiding dynamic SQL generation inside.</a:t>
            </a:r>
            <a:endParaRPr lang="tr-TR" sz="1200" b="0" i="0" kern="1200" dirty="0" smtClean="0">
              <a:solidFill>
                <a:schemeClr val="tx1"/>
              </a:solidFill>
              <a:latin typeface="+mn-lt"/>
              <a:ea typeface="+mn-ea"/>
              <a:cs typeface="+mn-cs"/>
            </a:endParaRPr>
          </a:p>
        </p:txBody>
      </p:sp>
      <p:sp>
        <p:nvSpPr>
          <p:cNvPr id="4" name="3 Slayt Numarası Yer Tutucusu"/>
          <p:cNvSpPr>
            <a:spLocks noGrp="1"/>
          </p:cNvSpPr>
          <p:nvPr>
            <p:ph type="sldNum" sz="quarter" idx="10"/>
          </p:nvPr>
        </p:nvSpPr>
        <p:spPr/>
        <p:txBody>
          <a:bodyPr/>
          <a:lstStyle/>
          <a:p>
            <a:fld id="{0DEF1D03-874A-41D0-BEF9-2FB0E613E0F6}" type="slidenum">
              <a:rPr lang="tr-TR" smtClean="0"/>
              <a:pPr/>
              <a:t>6</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A common source of SQL injection is maliciously crafted external input. As such, it’s always a good practice to only accept approved input—an approach known as input validation. To protect against it, there are two variants of input validation: blacklist validation and </a:t>
            </a:r>
            <a:r>
              <a:rPr lang="en-US" sz="1200" b="0" i="0" kern="1200" dirty="0" err="1" smtClean="0">
                <a:solidFill>
                  <a:schemeClr val="tx1"/>
                </a:solidFill>
                <a:latin typeface="+mn-lt"/>
                <a:ea typeface="+mn-ea"/>
                <a:cs typeface="+mn-cs"/>
              </a:rPr>
              <a:t>whitelist</a:t>
            </a:r>
            <a:r>
              <a:rPr lang="en-US" sz="1200" b="0" i="0" kern="1200" dirty="0" smtClean="0">
                <a:solidFill>
                  <a:schemeClr val="tx1"/>
                </a:solidFill>
                <a:latin typeface="+mn-lt"/>
                <a:ea typeface="+mn-ea"/>
                <a:cs typeface="+mn-cs"/>
              </a:rPr>
              <a:t> validation.</a:t>
            </a:r>
            <a:endParaRPr lang="tr-TR"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Blacklist validation tests the external input against a set of known malicious inputs. </a:t>
            </a:r>
            <a:endParaRPr lang="tr-TR"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smtClean="0">
                <a:solidFill>
                  <a:schemeClr val="tx1"/>
                </a:solidFill>
                <a:latin typeface="+mn-lt"/>
                <a:ea typeface="+mn-ea"/>
                <a:cs typeface="+mn-cs"/>
              </a:rPr>
              <a:t>Whitelist</a:t>
            </a:r>
            <a:r>
              <a:rPr lang="en-US" sz="1200" b="0" i="0" kern="1200" dirty="0" smtClean="0">
                <a:solidFill>
                  <a:schemeClr val="tx1"/>
                </a:solidFill>
                <a:latin typeface="+mn-lt"/>
                <a:ea typeface="+mn-ea"/>
                <a:cs typeface="+mn-cs"/>
              </a:rPr>
              <a:t> validation tests an external input against a set of known, approved input. </a:t>
            </a:r>
            <a:endParaRPr lang="tr-TR" dirty="0" smtClean="0">
              <a:latin typeface="Calibri" panose="020F0502020204030204" pitchFamily="34" charset="0"/>
              <a:cs typeface="Calibri" panose="020F0502020204030204" pitchFamily="34" charset="0"/>
            </a:endParaRPr>
          </a:p>
        </p:txBody>
      </p:sp>
      <p:sp>
        <p:nvSpPr>
          <p:cNvPr id="4" name="3 Slayt Numarası Yer Tutucusu"/>
          <p:cNvSpPr>
            <a:spLocks noGrp="1"/>
          </p:cNvSpPr>
          <p:nvPr>
            <p:ph type="sldNum" sz="quarter" idx="10"/>
          </p:nvPr>
        </p:nvSpPr>
        <p:spPr/>
        <p:txBody>
          <a:bodyPr/>
          <a:lstStyle/>
          <a:p>
            <a:fld id="{0DEF1D03-874A-41D0-BEF9-2FB0E613E0F6}" type="slidenum">
              <a:rPr lang="tr-TR" smtClean="0"/>
              <a:pPr/>
              <a:t>7</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Application functions related to authentication and session management are often not implemented correctly, allowing attackers to compromise passwords, keys, or session tokens, or to exploit other implementation flaws to assume other users’ identities.</a:t>
            </a:r>
            <a:endParaRPr lang="tr-TR" dirty="0" smtClean="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latin typeface="Calibri" panose="020F0502020204030204" pitchFamily="34" charset="0"/>
              <a:cs typeface="Calibri" panose="020F0502020204030204" pitchFamily="34" charset="0"/>
            </a:endParaRPr>
          </a:p>
          <a:p>
            <a:r>
              <a:rPr lang="en-US" sz="1200" b="0" i="0" kern="1200" dirty="0" smtClean="0">
                <a:solidFill>
                  <a:schemeClr val="tx1"/>
                </a:solidFill>
                <a:latin typeface="+mn-lt"/>
                <a:ea typeface="+mn-ea"/>
                <a:cs typeface="+mn-cs"/>
              </a:rPr>
              <a:t>Password length: Minimum password length should be at least eight (8) characters long. Combining this length with complexity makes a password difficult to guess using a brute force attack.</a:t>
            </a:r>
            <a:endParaRPr lang="tr-TR"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Password complexity: Passwords should be a combination of alphanumeric characters. Alphanumeric characters consist of letters, numbers, punctuation marks, mathematical and other conventional symbols.</a:t>
            </a:r>
            <a:endParaRPr lang="tr-TR"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Username/Password Enumeration: Authentication failure responses should not indicate which part of the authentication data was incorrect. For example, instead of "Invalid username" or "Invalid password", just use "Invalid username and/or password" for both. Error responses must be truly identical in both display and source code.</a:t>
            </a:r>
            <a:endParaRPr lang="tr-TR"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Protection against brute force login: Enforce account disabling after an established number of invalid login attempts (e.g., five attempts is common). The account must be disabled for a period of time sufficient to discourage brute force guessing of credentials, but not so long as to allow for a denial-of-service attack to be performed.</a:t>
            </a:r>
          </a:p>
        </p:txBody>
      </p:sp>
      <p:sp>
        <p:nvSpPr>
          <p:cNvPr id="4" name="3 Slayt Numarası Yer Tutucusu"/>
          <p:cNvSpPr>
            <a:spLocks noGrp="1"/>
          </p:cNvSpPr>
          <p:nvPr>
            <p:ph type="sldNum" sz="quarter" idx="10"/>
          </p:nvPr>
        </p:nvSpPr>
        <p:spPr/>
        <p:txBody>
          <a:bodyPr/>
          <a:lstStyle/>
          <a:p>
            <a:fld id="{0DEF1D03-874A-41D0-BEF9-2FB0E613E0F6}" type="slidenum">
              <a:rPr lang="tr-TR" smtClean="0"/>
              <a:pPr/>
              <a:t>8</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lnSpcReduction="10000"/>
          </a:bodyPr>
          <a:lstStyle/>
          <a:p>
            <a:r>
              <a:rPr lang="en-US" sz="1200" b="0" i="0" kern="1200" dirty="0" smtClean="0">
                <a:solidFill>
                  <a:schemeClr val="tx1"/>
                </a:solidFill>
                <a:latin typeface="+mn-lt"/>
                <a:ea typeface="+mn-ea"/>
                <a:cs typeface="+mn-cs"/>
              </a:rPr>
              <a:t>Credentials should be protected: User authentication credentials should be protected when stored using hashing or encryption.</a:t>
            </a:r>
          </a:p>
          <a:p>
            <a:endParaRPr lang="tr-TR"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Do not expose session ID in the URL: Session IDs should not be exposed in the URL (e.g., URL rewriting).</a:t>
            </a:r>
          </a:p>
          <a:p>
            <a:endParaRPr lang="tr-TR"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Session IDs should timeout: User sessions or authentication tokens should be properly invalidated during logout.</a:t>
            </a:r>
          </a:p>
          <a:p>
            <a:endParaRPr lang="tr-TR"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Recreate session IDs: Session IDs should be recreated after successful login.</a:t>
            </a:r>
          </a:p>
          <a:p>
            <a:endParaRPr lang="tr-TR"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Do not send credentials over unencrypted connections: Passwords, session IDs, and other credentials should not be sent over unencrypted connections</a:t>
            </a:r>
            <a:endParaRPr lang="en-US" sz="1200" b="0" i="0" kern="1200" dirty="0">
              <a:solidFill>
                <a:schemeClr val="tx1"/>
              </a:solidFill>
              <a:latin typeface="+mn-lt"/>
              <a:ea typeface="+mn-ea"/>
              <a:cs typeface="+mn-cs"/>
            </a:endParaRPr>
          </a:p>
        </p:txBody>
      </p:sp>
      <p:sp>
        <p:nvSpPr>
          <p:cNvPr id="4" name="3 Slayt Numarası Yer Tutucusu"/>
          <p:cNvSpPr>
            <a:spLocks noGrp="1"/>
          </p:cNvSpPr>
          <p:nvPr>
            <p:ph type="sldNum" sz="quarter" idx="10"/>
          </p:nvPr>
        </p:nvSpPr>
        <p:spPr/>
        <p:txBody>
          <a:bodyPr/>
          <a:lstStyle/>
          <a:p>
            <a:fld id="{0DEF1D03-874A-41D0-BEF9-2FB0E613E0F6}" type="slidenum">
              <a:rPr lang="tr-TR" smtClean="0"/>
              <a:pPr/>
              <a:t>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tr-TR"/>
              <a:t>Asıl başlık stili için tıklatın</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23720DD-5B6D-40BF-8493-A6B52D484E6B}" type="datetimeFigureOut">
              <a:rPr lang="tr-TR" smtClean="0"/>
              <a:pPr/>
              <a:t>03.10.2019</a:t>
            </a:fld>
            <a:endParaRPr lang="tr-TR"/>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tr-T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1063383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03.10.2019</a:t>
            </a:fld>
            <a:endParaRPr lang="tr-TR"/>
          </a:p>
        </p:txBody>
      </p:sp>
      <p:sp>
        <p:nvSpPr>
          <p:cNvPr id="6" name="Footer Placeholder 5"/>
          <p:cNvSpPr>
            <a:spLocks noGrp="1"/>
          </p:cNvSpPr>
          <p:nvPr>
            <p:ph type="ftr" sz="quarter" idx="11"/>
          </p:nvPr>
        </p:nvSpPr>
        <p:spPr/>
        <p:txBody>
          <a:bodyPr/>
          <a:lstStyle/>
          <a:p>
            <a:endParaRPr lang="tr-T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2581980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tr-TR"/>
              <a:t>Asıl başlık stili için tıklatın</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03.10.2019</a:t>
            </a:fld>
            <a:endParaRPr lang="tr-TR"/>
          </a:p>
        </p:txBody>
      </p:sp>
      <p:sp>
        <p:nvSpPr>
          <p:cNvPr id="5" name="Footer Placeholder 4"/>
          <p:cNvSpPr>
            <a:spLocks noGrp="1"/>
          </p:cNvSpPr>
          <p:nvPr>
            <p:ph type="ftr" sz="quarter" idx="11"/>
          </p:nvPr>
        </p:nvSpPr>
        <p:spPr/>
        <p:txBody>
          <a:bodyPr/>
          <a:lstStyle/>
          <a:p>
            <a:endParaRPr lang="tr-T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4292066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tr-TR"/>
              <a:t>Asıl başlık stili için tıklatın</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03.10.2019</a:t>
            </a:fld>
            <a:endParaRPr lang="tr-TR"/>
          </a:p>
        </p:txBody>
      </p:sp>
      <p:sp>
        <p:nvSpPr>
          <p:cNvPr id="5" name="Footer Placeholder 4"/>
          <p:cNvSpPr>
            <a:spLocks noGrp="1"/>
          </p:cNvSpPr>
          <p:nvPr>
            <p:ph type="ftr" sz="quarter" idx="11"/>
          </p:nvPr>
        </p:nvSpPr>
        <p:spPr/>
        <p:txBody>
          <a:bodyPr/>
          <a:lstStyle/>
          <a:p>
            <a:endParaRPr lang="tr-T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151876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03.10.2019</a:t>
            </a:fld>
            <a:endParaRPr lang="tr-TR"/>
          </a:p>
        </p:txBody>
      </p:sp>
      <p:sp>
        <p:nvSpPr>
          <p:cNvPr id="5" name="Footer Placeholder 4"/>
          <p:cNvSpPr>
            <a:spLocks noGrp="1"/>
          </p:cNvSpPr>
          <p:nvPr>
            <p:ph type="ftr" sz="quarter" idx="11"/>
          </p:nvPr>
        </p:nvSpPr>
        <p:spPr/>
        <p:txBody>
          <a:bodyPr/>
          <a:lstStyle/>
          <a:p>
            <a:endParaRPr lang="tr-T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4172238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tr-TR"/>
              <a:t>Asıl başlık stili için tıklatın</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23720DD-5B6D-40BF-8493-A6B52D484E6B}" type="datetimeFigureOut">
              <a:rPr lang="tr-TR" smtClean="0"/>
              <a:pPr/>
              <a:t>03.10.2019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377167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tr-TR"/>
              <a:t>Asıl başlık stili için tıklatın</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23720DD-5B6D-40BF-8493-A6B52D484E6B}" type="datetimeFigureOut">
              <a:rPr lang="tr-TR" smtClean="0"/>
              <a:pPr/>
              <a:t>03.10.2019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473458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621301" y="6387910"/>
            <a:ext cx="990599" cy="228659"/>
          </a:xfrm>
        </p:spPr>
        <p:txBody>
          <a:bodyPr/>
          <a:lstStyle/>
          <a:p>
            <a:fld id="{A23720DD-5B6D-40BF-8493-A6B52D484E6B}" type="datetimeFigureOut">
              <a:rPr lang="tr-TR" smtClean="0"/>
              <a:pPr/>
              <a:t>03.10.2019</a:t>
            </a:fld>
            <a:endParaRPr lang="tr-TR"/>
          </a:p>
        </p:txBody>
      </p:sp>
      <p:sp>
        <p:nvSpPr>
          <p:cNvPr id="5" name="Footer Placeholder 4"/>
          <p:cNvSpPr>
            <a:spLocks noGrp="1"/>
          </p:cNvSpPr>
          <p:nvPr>
            <p:ph type="ftr" sz="quarter" idx="11"/>
          </p:nvPr>
        </p:nvSpPr>
        <p:spPr>
          <a:xfrm>
            <a:off x="516133" y="6387910"/>
            <a:ext cx="3859795" cy="228660"/>
          </a:xfrm>
        </p:spPr>
        <p:txBody>
          <a:bodyPr/>
          <a:lstStyle/>
          <a:p>
            <a:endParaRPr lang="tr-T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1632194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tr-TR"/>
              <a:t>Asıl başlık stili için tıklatın</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03.10.2019</a:t>
            </a:fld>
            <a:endParaRPr lang="tr-TR"/>
          </a:p>
        </p:txBody>
      </p:sp>
      <p:sp>
        <p:nvSpPr>
          <p:cNvPr id="5" name="Footer Placeholder 4"/>
          <p:cNvSpPr>
            <a:spLocks noGrp="1"/>
          </p:cNvSpPr>
          <p:nvPr>
            <p:ph type="ftr" sz="quarter" idx="11"/>
          </p:nvPr>
        </p:nvSpPr>
        <p:spPr>
          <a:xfrm>
            <a:off x="538546" y="6365498"/>
            <a:ext cx="3859795" cy="228660"/>
          </a:xfrm>
        </p:spPr>
        <p:txBody>
          <a:bodyPr/>
          <a:lstStyle/>
          <a:p>
            <a:endParaRPr lang="tr-T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878977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03.10.2019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005289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03.10.2019</a:t>
            </a:fld>
            <a:endParaRPr lang="tr-TR"/>
          </a:p>
        </p:txBody>
      </p:sp>
      <p:sp>
        <p:nvSpPr>
          <p:cNvPr id="5" name="Footer Placeholder 4"/>
          <p:cNvSpPr>
            <a:spLocks noGrp="1"/>
          </p:cNvSpPr>
          <p:nvPr>
            <p:ph type="ftr" sz="quarter" idx="11"/>
          </p:nvPr>
        </p:nvSpPr>
        <p:spPr/>
        <p:txBody>
          <a:bodyPr/>
          <a:lstStyle/>
          <a:p>
            <a:endParaRPr lang="tr-T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134619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tr-TR"/>
              <a:t>Asıl başlık stili için tıklatın</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pPr/>
              <a:t>03.10.2019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130658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03.10.2019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40958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pPr/>
              <a:t>03.10.2019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900429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A23720DD-5B6D-40BF-8493-A6B52D484E6B}" type="datetimeFigureOut">
              <a:rPr lang="tr-TR" smtClean="0"/>
              <a:pPr/>
              <a:t>03.10.2019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2313876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tr-TR"/>
              <a:t>Asıl başlık stili için tıklatın</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03.10.2019</a:t>
            </a:fld>
            <a:endParaRPr lang="tr-TR"/>
          </a:p>
        </p:txBody>
      </p:sp>
      <p:sp>
        <p:nvSpPr>
          <p:cNvPr id="6" name="Footer Placeholder 5"/>
          <p:cNvSpPr>
            <a:spLocks noGrp="1"/>
          </p:cNvSpPr>
          <p:nvPr>
            <p:ph type="ftr" sz="quarter" idx="11"/>
          </p:nvPr>
        </p:nvSpPr>
        <p:spPr/>
        <p:txBody>
          <a:bodyPr/>
          <a:lstStyle/>
          <a:p>
            <a:endParaRPr lang="tr-T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178985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03.10.2019</a:t>
            </a:fld>
            <a:endParaRPr lang="tr-TR"/>
          </a:p>
        </p:txBody>
      </p:sp>
      <p:sp>
        <p:nvSpPr>
          <p:cNvPr id="6" name="Footer Placeholder 5"/>
          <p:cNvSpPr>
            <a:spLocks noGrp="1"/>
          </p:cNvSpPr>
          <p:nvPr>
            <p:ph type="ftr" sz="quarter" idx="11"/>
          </p:nvPr>
        </p:nvSpPr>
        <p:spPr/>
        <p:txBody>
          <a:bodyPr/>
          <a:lstStyle/>
          <a:p>
            <a:endParaRPr lang="tr-T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1063651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685818"/>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197737"/>
            <a:ext cx="6345260" cy="709865"/>
          </a:xfrm>
          <a:prstGeom prst="rect">
            <a:avLst/>
          </a:prstGeom>
        </p:spPr>
        <p:txBody>
          <a:bodyPr vert="horz" lIns="91440" tIns="45720" rIns="91440" bIns="45720" rtlCol="0" anchor="ctr">
            <a:noAutofit/>
          </a:bodyPr>
          <a:lstStyle/>
          <a:p>
            <a:r>
              <a:rPr lang="tr-TR"/>
              <a:t>Asıl başlık stili için tıklatın</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A23720DD-5B6D-40BF-8493-A6B52D484E6B}" type="datetimeFigureOut">
              <a:rPr lang="tr-TR" smtClean="0"/>
              <a:pPr/>
              <a:t>03.10.2019</a:t>
            </a:fld>
            <a:endParaRPr lang="tr-TR"/>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tr-T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41665898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539552" y="-169796"/>
            <a:ext cx="8064896" cy="131105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b="1" dirty="0" err="1" smtClean="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Tahoma" panose="020B0604030504040204" pitchFamily="34" charset="0"/>
              </a:rPr>
              <a:t>Secure</a:t>
            </a:r>
            <a:r>
              <a:rPr lang="tr-TR" b="1" dirty="0" smtClean="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Tahoma" panose="020B0604030504040204" pitchFamily="34" charset="0"/>
              </a:rPr>
              <a:t> Software </a:t>
            </a:r>
            <a:r>
              <a:rPr lang="tr-TR" b="1" dirty="0" err="1" smtClean="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Tahoma" panose="020B0604030504040204" pitchFamily="34" charset="0"/>
              </a:rPr>
              <a:t>Development</a:t>
            </a:r>
            <a:endParaRPr lang="tr-TR"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Tahoma" panose="020B0604030504040204" pitchFamily="34" charset="0"/>
            </a:endParaRPr>
          </a:p>
        </p:txBody>
      </p:sp>
      <p:sp>
        <p:nvSpPr>
          <p:cNvPr id="6" name="5 Dikdörtgen"/>
          <p:cNvSpPr/>
          <p:nvPr/>
        </p:nvSpPr>
        <p:spPr>
          <a:xfrm>
            <a:off x="571472" y="2214554"/>
            <a:ext cx="3357586" cy="523220"/>
          </a:xfrm>
          <a:prstGeom prst="rect">
            <a:avLst/>
          </a:prstGeom>
        </p:spPr>
        <p:txBody>
          <a:bodyPr wrap="square">
            <a:spAutoFit/>
          </a:bodyPr>
          <a:lstStyle/>
          <a:p>
            <a:r>
              <a:rPr lang="tr-TR" sz="2800" b="1" dirty="0" err="1" smtClean="0">
                <a:latin typeface="Times New Roman" pitchFamily="18" charset="0"/>
                <a:ea typeface="Tahoma" panose="020B0604030504040204" pitchFamily="34" charset="0"/>
                <a:cs typeface="Times New Roman" pitchFamily="18" charset="0"/>
              </a:rPr>
              <a:t>What</a:t>
            </a:r>
            <a:r>
              <a:rPr lang="tr-TR" sz="2800" b="1" dirty="0" smtClean="0">
                <a:latin typeface="Times New Roman" pitchFamily="18" charset="0"/>
                <a:ea typeface="Tahoma" panose="020B0604030504040204" pitchFamily="34" charset="0"/>
                <a:cs typeface="Times New Roman" pitchFamily="18" charset="0"/>
              </a:rPr>
              <a:t> is OWASP? </a:t>
            </a:r>
            <a:endParaRPr lang="tr-TR" sz="28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373190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571472" y="0"/>
            <a:ext cx="8064896" cy="1296143"/>
          </a:xfrm>
        </p:spPr>
        <p:txBody>
          <a:bodyPr>
            <a:normAutofit/>
          </a:bodyPr>
          <a:lstStyle/>
          <a:p>
            <a:pPr algn="ctr"/>
            <a:r>
              <a:rPr lang="en-US" dirty="0" smtClean="0">
                <a:latin typeface="Calibri" panose="020F0502020204030204" pitchFamily="34" charset="0"/>
                <a:cs typeface="Calibri" panose="020F0502020204030204" pitchFamily="34" charset="0"/>
              </a:rPr>
              <a:t>Sensitive Data Exposure</a:t>
            </a:r>
            <a:endParaRPr lang="en-US" dirty="0">
              <a:latin typeface="Calibri" panose="020F0502020204030204" pitchFamily="34" charset="0"/>
              <a:cs typeface="Calibri" panose="020F0502020204030204" pitchFamily="34" charset="0"/>
            </a:endParaRPr>
          </a:p>
        </p:txBody>
      </p:sp>
      <p:sp>
        <p:nvSpPr>
          <p:cNvPr id="47" name="object 2"/>
          <p:cNvSpPr txBox="1"/>
          <p:nvPr/>
        </p:nvSpPr>
        <p:spPr>
          <a:xfrm>
            <a:off x="1023366" y="3769568"/>
            <a:ext cx="7086600" cy="2971800"/>
          </a:xfrm>
          <a:prstGeom prst="rect">
            <a:avLst/>
          </a:prstGeom>
        </p:spPr>
        <p:txBody>
          <a:bodyPr wrap="square" lIns="0" tIns="0" rIns="0" bIns="0" rtlCol="0">
            <a:no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1744">
              <a:lnSpc>
                <a:spcPct val="97574"/>
              </a:lnSpc>
            </a:pPr>
            <a:endParaRPr sz="1600" dirty="0">
              <a:latin typeface="Consolas"/>
              <a:cs typeface="Consolas"/>
            </a:endParaRPr>
          </a:p>
        </p:txBody>
      </p:sp>
      <p:sp>
        <p:nvSpPr>
          <p:cNvPr id="8" name="7 Metin kutusu"/>
          <p:cNvSpPr txBox="1"/>
          <p:nvPr/>
        </p:nvSpPr>
        <p:spPr>
          <a:xfrm>
            <a:off x="285720" y="1714488"/>
            <a:ext cx="8501122" cy="2246769"/>
          </a:xfrm>
          <a:prstGeom prst="rect">
            <a:avLst/>
          </a:prstGeom>
          <a:noFill/>
        </p:spPr>
        <p:txBody>
          <a:bodyPr wrap="square" rtlCol="0">
            <a:spAutoFit/>
          </a:bodyPr>
          <a:lstStyle/>
          <a:p>
            <a:r>
              <a:rPr lang="tr-TR" sz="2800" b="1" dirty="0" smtClean="0">
                <a:latin typeface="Times New Roman" pitchFamily="18" charset="0"/>
                <a:cs typeface="Times New Roman" pitchFamily="18" charset="0"/>
              </a:rPr>
              <a:t>P</a:t>
            </a:r>
            <a:r>
              <a:rPr lang="en-US" sz="2800" b="1" dirty="0" err="1" smtClean="0">
                <a:latin typeface="Times New Roman" pitchFamily="18" charset="0"/>
                <a:cs typeface="Times New Roman" pitchFamily="18" charset="0"/>
              </a:rPr>
              <a:t>rotect</a:t>
            </a:r>
            <a:r>
              <a:rPr lang="en-US" sz="2800" b="1" dirty="0" smtClean="0">
                <a:latin typeface="Times New Roman" pitchFamily="18" charset="0"/>
                <a:cs typeface="Times New Roman" pitchFamily="18" charset="0"/>
              </a:rPr>
              <a:t> sensitive data, such as financial, healthcare, and PII</a:t>
            </a:r>
            <a:r>
              <a:rPr lang="tr-TR" sz="2800" b="1" dirty="0" smtClean="0">
                <a:latin typeface="Times New Roman" pitchFamily="18" charset="0"/>
                <a:cs typeface="Times New Roman" pitchFamily="18" charset="0"/>
              </a:rPr>
              <a:t>.</a:t>
            </a:r>
          </a:p>
          <a:p>
            <a:endParaRPr lang="tr-TR" sz="2800" b="1" dirty="0" smtClean="0">
              <a:latin typeface="Times New Roman" pitchFamily="18" charset="0"/>
              <a:cs typeface="Times New Roman" pitchFamily="18" charset="0"/>
            </a:endParaRPr>
          </a:p>
          <a:p>
            <a:r>
              <a:rPr lang="tr-TR" sz="2800" b="1" dirty="0" err="1" smtClean="0">
                <a:latin typeface="Times New Roman" pitchFamily="18" charset="0"/>
                <a:cs typeface="Times New Roman" pitchFamily="18" charset="0"/>
              </a:rPr>
              <a:t>How</a:t>
            </a:r>
            <a:r>
              <a:rPr lang="tr-TR" sz="2800" b="1" dirty="0" smtClean="0">
                <a:latin typeface="Times New Roman" pitchFamily="18" charset="0"/>
                <a:cs typeface="Times New Roman" pitchFamily="18" charset="0"/>
              </a:rPr>
              <a:t>?</a:t>
            </a:r>
          </a:p>
          <a:p>
            <a:r>
              <a:rPr lang="tr-TR" sz="2800" b="1" dirty="0" smtClean="0">
                <a:latin typeface="Times New Roman" pitchFamily="18" charset="0"/>
                <a:cs typeface="Times New Roman" pitchFamily="18" charset="0"/>
              </a:rPr>
              <a:t> </a:t>
            </a:r>
            <a:endParaRPr lang="tr-TR" sz="28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071838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500034" y="0"/>
            <a:ext cx="8064896" cy="1296143"/>
          </a:xfrm>
        </p:spPr>
        <p:txBody>
          <a:bodyPr>
            <a:normAutofit/>
          </a:bodyPr>
          <a:lstStyle/>
          <a:p>
            <a:pPr algn="ctr"/>
            <a:r>
              <a:rPr lang="en-US" dirty="0" smtClean="0">
                <a:latin typeface="Calibri" panose="020F0502020204030204" pitchFamily="34" charset="0"/>
                <a:cs typeface="Calibri" panose="020F0502020204030204" pitchFamily="34" charset="0"/>
              </a:rPr>
              <a:t>XML External Entities (XXE)</a:t>
            </a:r>
            <a:endParaRPr lang="en-US" dirty="0">
              <a:latin typeface="Calibri" panose="020F0502020204030204" pitchFamily="34" charset="0"/>
              <a:cs typeface="Calibri" panose="020F0502020204030204" pitchFamily="34" charset="0"/>
            </a:endParaRPr>
          </a:p>
        </p:txBody>
      </p:sp>
      <p:sp>
        <p:nvSpPr>
          <p:cNvPr id="8" name="7 Metin kutusu"/>
          <p:cNvSpPr txBox="1"/>
          <p:nvPr/>
        </p:nvSpPr>
        <p:spPr>
          <a:xfrm>
            <a:off x="220404" y="1649172"/>
            <a:ext cx="8858280" cy="4154984"/>
          </a:xfrm>
          <a:prstGeom prst="rect">
            <a:avLst/>
          </a:prstGeom>
          <a:noFill/>
        </p:spPr>
        <p:txBody>
          <a:bodyPr wrap="square" rtlCol="0">
            <a:spAutoFit/>
          </a:bodyPr>
          <a:lstStyle/>
          <a:p>
            <a:r>
              <a:rPr lang="en-US" sz="2400" dirty="0" smtClean="0">
                <a:latin typeface="Times New Roman" pitchFamily="18" charset="0"/>
                <a:cs typeface="Times New Roman" pitchFamily="18" charset="0"/>
              </a:rPr>
              <a:t>&lt;?xml version="1.0" encoding="UTF-8"?&gt;</a:t>
            </a:r>
          </a:p>
          <a:p>
            <a:r>
              <a:rPr lang="en-US" sz="2400" dirty="0" smtClean="0">
                <a:latin typeface="Times New Roman" pitchFamily="18" charset="0"/>
                <a:cs typeface="Times New Roman" pitchFamily="18" charset="0"/>
              </a:rPr>
              <a:t>&lt;</a:t>
            </a:r>
            <a:r>
              <a:rPr lang="en-US" sz="2400" dirty="0" err="1" smtClean="0">
                <a:latin typeface="Times New Roman" pitchFamily="18" charset="0"/>
                <a:cs typeface="Times New Roman" pitchFamily="18" charset="0"/>
              </a:rPr>
              <a:t>stockCheck</a:t>
            </a:r>
            <a:r>
              <a:rPr lang="en-US" sz="2400" dirty="0" smtClean="0">
                <a:latin typeface="Times New Roman" pitchFamily="18" charset="0"/>
                <a:cs typeface="Times New Roman" pitchFamily="18" charset="0"/>
              </a:rPr>
              <a:t>&gt;&lt;</a:t>
            </a:r>
            <a:r>
              <a:rPr lang="en-US" sz="2400" dirty="0" err="1" smtClean="0">
                <a:latin typeface="Times New Roman" pitchFamily="18" charset="0"/>
                <a:cs typeface="Times New Roman" pitchFamily="18" charset="0"/>
              </a:rPr>
              <a:t>productId</a:t>
            </a:r>
            <a:r>
              <a:rPr lang="en-US" sz="2400" dirty="0" smtClean="0">
                <a:latin typeface="Times New Roman" pitchFamily="18" charset="0"/>
                <a:cs typeface="Times New Roman" pitchFamily="18" charset="0"/>
              </a:rPr>
              <a:t>&gt;381&lt;/</a:t>
            </a:r>
            <a:r>
              <a:rPr lang="en-US" sz="2400" dirty="0" err="1" smtClean="0">
                <a:latin typeface="Times New Roman" pitchFamily="18" charset="0"/>
                <a:cs typeface="Times New Roman" pitchFamily="18" charset="0"/>
              </a:rPr>
              <a:t>productId</a:t>
            </a:r>
            <a:r>
              <a:rPr lang="en-US" sz="2400" dirty="0" smtClean="0">
                <a:latin typeface="Times New Roman" pitchFamily="18" charset="0"/>
                <a:cs typeface="Times New Roman" pitchFamily="18" charset="0"/>
              </a:rPr>
              <a:t>&gt;&lt;/</a:t>
            </a:r>
            <a:r>
              <a:rPr lang="en-US" sz="2400" dirty="0" err="1" smtClean="0">
                <a:latin typeface="Times New Roman" pitchFamily="18" charset="0"/>
                <a:cs typeface="Times New Roman" pitchFamily="18" charset="0"/>
              </a:rPr>
              <a:t>stockCheck</a:t>
            </a:r>
            <a:r>
              <a:rPr lang="en-US" sz="2400" dirty="0" smtClean="0">
                <a:latin typeface="Times New Roman" pitchFamily="18" charset="0"/>
                <a:cs typeface="Times New Roman" pitchFamily="18" charset="0"/>
              </a:rPr>
              <a:t>&gt;</a:t>
            </a:r>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&lt;?</a:t>
            </a:r>
            <a:r>
              <a:rPr lang="tr-TR" sz="2400" dirty="0" err="1" smtClean="0">
                <a:latin typeface="Times New Roman" pitchFamily="18" charset="0"/>
                <a:cs typeface="Times New Roman" pitchFamily="18" charset="0"/>
              </a:rPr>
              <a:t>xml</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version</a:t>
            </a:r>
            <a:r>
              <a:rPr lang="tr-TR" sz="2400" dirty="0" smtClean="0">
                <a:latin typeface="Times New Roman" pitchFamily="18" charset="0"/>
                <a:cs typeface="Times New Roman" pitchFamily="18" charset="0"/>
              </a:rPr>
              <a:t>="1.0" </a:t>
            </a:r>
            <a:r>
              <a:rPr lang="tr-TR" sz="2400" dirty="0" err="1" smtClean="0">
                <a:latin typeface="Times New Roman" pitchFamily="18" charset="0"/>
                <a:cs typeface="Times New Roman" pitchFamily="18" charset="0"/>
              </a:rPr>
              <a:t>encoding</a:t>
            </a:r>
            <a:r>
              <a:rPr lang="tr-TR" sz="2400" dirty="0" smtClean="0">
                <a:latin typeface="Times New Roman" pitchFamily="18" charset="0"/>
                <a:cs typeface="Times New Roman" pitchFamily="18" charset="0"/>
              </a:rPr>
              <a:t>="UTF-8"?&gt;</a:t>
            </a:r>
          </a:p>
          <a:p>
            <a:r>
              <a:rPr lang="tr-TR" sz="2400" dirty="0" smtClean="0">
                <a:latin typeface="Times New Roman" pitchFamily="18" charset="0"/>
                <a:cs typeface="Times New Roman" pitchFamily="18" charset="0"/>
              </a:rPr>
              <a:t>&lt;!DOCTYPE </a:t>
            </a:r>
            <a:r>
              <a:rPr lang="tr-TR" sz="2400" dirty="0" err="1" smtClean="0">
                <a:latin typeface="Times New Roman" pitchFamily="18" charset="0"/>
                <a:cs typeface="Times New Roman" pitchFamily="18" charset="0"/>
              </a:rPr>
              <a:t>foo</a:t>
            </a:r>
            <a:r>
              <a:rPr lang="tr-TR" sz="2400" dirty="0" smtClean="0">
                <a:latin typeface="Times New Roman" pitchFamily="18" charset="0"/>
                <a:cs typeface="Times New Roman" pitchFamily="18" charset="0"/>
              </a:rPr>
              <a:t> [ &lt;!ENTITY </a:t>
            </a:r>
            <a:r>
              <a:rPr lang="tr-TR" sz="2400" dirty="0" err="1" smtClean="0">
                <a:latin typeface="Times New Roman" pitchFamily="18" charset="0"/>
                <a:cs typeface="Times New Roman" pitchFamily="18" charset="0"/>
              </a:rPr>
              <a:t>xxe</a:t>
            </a:r>
            <a:r>
              <a:rPr lang="tr-TR" sz="2400" dirty="0" smtClean="0">
                <a:latin typeface="Times New Roman" pitchFamily="18" charset="0"/>
                <a:cs typeface="Times New Roman" pitchFamily="18" charset="0"/>
              </a:rPr>
              <a:t> SYSTEM "file:///etc/passwd"&gt; ]&gt;</a:t>
            </a:r>
          </a:p>
          <a:p>
            <a:r>
              <a:rPr lang="tr-TR" sz="2400" dirty="0" smtClean="0">
                <a:latin typeface="Times New Roman" pitchFamily="18" charset="0"/>
                <a:cs typeface="Times New Roman" pitchFamily="18" charset="0"/>
              </a:rPr>
              <a:t>&lt;</a:t>
            </a:r>
            <a:r>
              <a:rPr lang="tr-TR" sz="2400" dirty="0" err="1" smtClean="0">
                <a:latin typeface="Times New Roman" pitchFamily="18" charset="0"/>
                <a:cs typeface="Times New Roman" pitchFamily="18" charset="0"/>
              </a:rPr>
              <a:t>stockCheck</a:t>
            </a:r>
            <a:r>
              <a:rPr lang="tr-TR" sz="2400" dirty="0" smtClean="0">
                <a:latin typeface="Times New Roman" pitchFamily="18" charset="0"/>
                <a:cs typeface="Times New Roman" pitchFamily="18" charset="0"/>
              </a:rPr>
              <a:t>&gt;&lt;</a:t>
            </a:r>
            <a:r>
              <a:rPr lang="tr-TR" sz="2400" dirty="0" err="1" smtClean="0">
                <a:latin typeface="Times New Roman" pitchFamily="18" charset="0"/>
                <a:cs typeface="Times New Roman" pitchFamily="18" charset="0"/>
              </a:rPr>
              <a:t>productId</a:t>
            </a:r>
            <a:r>
              <a:rPr lang="tr-TR" sz="2400" dirty="0" smtClean="0">
                <a:latin typeface="Times New Roman" pitchFamily="18" charset="0"/>
                <a:cs typeface="Times New Roman" pitchFamily="18" charset="0"/>
              </a:rPr>
              <a:t>&gt;&amp;</a:t>
            </a:r>
            <a:r>
              <a:rPr lang="tr-TR" sz="2400" dirty="0" err="1" smtClean="0">
                <a:latin typeface="Times New Roman" pitchFamily="18" charset="0"/>
                <a:cs typeface="Times New Roman" pitchFamily="18" charset="0"/>
              </a:rPr>
              <a:t>xxe</a:t>
            </a:r>
            <a:r>
              <a:rPr lang="tr-TR" sz="2400" dirty="0" smtClean="0">
                <a:latin typeface="Times New Roman" pitchFamily="18" charset="0"/>
                <a:cs typeface="Times New Roman" pitchFamily="18" charset="0"/>
              </a:rPr>
              <a:t>;&lt;/</a:t>
            </a:r>
            <a:r>
              <a:rPr lang="tr-TR" sz="2400" dirty="0" err="1" smtClean="0">
                <a:latin typeface="Times New Roman" pitchFamily="18" charset="0"/>
                <a:cs typeface="Times New Roman" pitchFamily="18" charset="0"/>
              </a:rPr>
              <a:t>productId</a:t>
            </a:r>
            <a:r>
              <a:rPr lang="tr-TR" sz="2400" dirty="0" smtClean="0">
                <a:latin typeface="Times New Roman" pitchFamily="18" charset="0"/>
                <a:cs typeface="Times New Roman" pitchFamily="18" charset="0"/>
              </a:rPr>
              <a:t>&gt;&lt;/</a:t>
            </a:r>
            <a:r>
              <a:rPr lang="tr-TR" sz="2400" dirty="0" err="1" smtClean="0">
                <a:latin typeface="Times New Roman" pitchFamily="18" charset="0"/>
                <a:cs typeface="Times New Roman" pitchFamily="18" charset="0"/>
              </a:rPr>
              <a:t>stockCheck</a:t>
            </a:r>
            <a:r>
              <a:rPr lang="tr-TR" sz="2400" dirty="0" smtClean="0">
                <a:latin typeface="Times New Roman" pitchFamily="18" charset="0"/>
                <a:cs typeface="Times New Roman" pitchFamily="18" charset="0"/>
              </a:rPr>
              <a:t>&gt;</a:t>
            </a:r>
          </a:p>
          <a:p>
            <a:endParaRPr lang="tr-TR" sz="2400" dirty="0" smtClean="0">
              <a:latin typeface="Times New Roman" pitchFamily="18" charset="0"/>
              <a:cs typeface="Times New Roman" pitchFamily="18" charset="0"/>
            </a:endParaRPr>
          </a:p>
          <a:p>
            <a:r>
              <a:rPr lang="tr-TR" sz="2400" b="1" dirty="0" err="1" smtClean="0">
                <a:solidFill>
                  <a:srgbClr val="0000FF"/>
                </a:solidFill>
                <a:latin typeface="Times New Roman" pitchFamily="18" charset="0"/>
                <a:cs typeface="Times New Roman" pitchFamily="18" charset="0"/>
              </a:rPr>
              <a:t>Output</a:t>
            </a:r>
            <a:r>
              <a:rPr lang="tr-TR" sz="2400" b="1" dirty="0" smtClean="0">
                <a:solidFill>
                  <a:srgbClr val="0000FF"/>
                </a:solidFill>
                <a:latin typeface="Times New Roman" pitchFamily="18" charset="0"/>
                <a:cs typeface="Times New Roman" pitchFamily="18" charset="0"/>
              </a:rPr>
              <a:t>:</a:t>
            </a:r>
          </a:p>
          <a:p>
            <a:r>
              <a:rPr lang="tr-TR" sz="2400" dirty="0" err="1" smtClean="0">
                <a:latin typeface="Times New Roman" pitchFamily="18" charset="0"/>
                <a:cs typeface="Times New Roman" pitchFamily="18" charset="0"/>
              </a:rPr>
              <a:t>Invalid</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product</a:t>
            </a:r>
            <a:r>
              <a:rPr lang="tr-TR" sz="2400" dirty="0" smtClean="0">
                <a:latin typeface="Times New Roman" pitchFamily="18" charset="0"/>
                <a:cs typeface="Times New Roman" pitchFamily="18" charset="0"/>
              </a:rPr>
              <a:t> ID: </a:t>
            </a:r>
            <a:r>
              <a:rPr lang="tr-TR" sz="2400" dirty="0" err="1" smtClean="0">
                <a:latin typeface="Times New Roman" pitchFamily="18" charset="0"/>
                <a:cs typeface="Times New Roman" pitchFamily="18" charset="0"/>
              </a:rPr>
              <a:t>root</a:t>
            </a:r>
            <a:r>
              <a:rPr lang="tr-TR" sz="2400" dirty="0" smtClean="0">
                <a:latin typeface="Times New Roman" pitchFamily="18" charset="0"/>
                <a:cs typeface="Times New Roman" pitchFamily="18" charset="0"/>
              </a:rPr>
              <a:t>:x:0:0:</a:t>
            </a:r>
            <a:r>
              <a:rPr lang="tr-TR" sz="2400" dirty="0" err="1" smtClean="0">
                <a:latin typeface="Times New Roman" pitchFamily="18" charset="0"/>
                <a:cs typeface="Times New Roman" pitchFamily="18" charset="0"/>
              </a:rPr>
              <a:t>root</a:t>
            </a:r>
            <a:r>
              <a:rPr lang="tr-TR" sz="2400" dirty="0" smtClean="0">
                <a:latin typeface="Times New Roman" pitchFamily="18" charset="0"/>
                <a:cs typeface="Times New Roman" pitchFamily="18" charset="0"/>
              </a:rPr>
              <a:t>:/</a:t>
            </a:r>
            <a:r>
              <a:rPr lang="tr-TR" sz="2400" dirty="0" err="1" smtClean="0">
                <a:latin typeface="Times New Roman" pitchFamily="18" charset="0"/>
                <a:cs typeface="Times New Roman" pitchFamily="18" charset="0"/>
              </a:rPr>
              <a:t>root</a:t>
            </a:r>
            <a:r>
              <a:rPr lang="tr-TR" sz="2400" dirty="0" smtClean="0">
                <a:latin typeface="Times New Roman" pitchFamily="18" charset="0"/>
                <a:cs typeface="Times New Roman" pitchFamily="18" charset="0"/>
              </a:rPr>
              <a:t>:/bin/</a:t>
            </a:r>
            <a:r>
              <a:rPr lang="tr-TR" sz="2400" dirty="0" err="1" smtClean="0">
                <a:latin typeface="Times New Roman" pitchFamily="18" charset="0"/>
                <a:cs typeface="Times New Roman" pitchFamily="18" charset="0"/>
              </a:rPr>
              <a:t>bash</a:t>
            </a:r>
            <a:endParaRPr lang="tr-TR" sz="2400" dirty="0" smtClean="0">
              <a:latin typeface="Times New Roman" pitchFamily="18" charset="0"/>
              <a:cs typeface="Times New Roman" pitchFamily="18" charset="0"/>
            </a:endParaRPr>
          </a:p>
          <a:p>
            <a:r>
              <a:rPr lang="tr-TR" sz="2400" dirty="0" err="1" smtClean="0">
                <a:latin typeface="Times New Roman" pitchFamily="18" charset="0"/>
                <a:cs typeface="Times New Roman" pitchFamily="18" charset="0"/>
              </a:rPr>
              <a:t>daemon</a:t>
            </a:r>
            <a:r>
              <a:rPr lang="tr-TR" sz="2400" dirty="0" smtClean="0">
                <a:latin typeface="Times New Roman" pitchFamily="18" charset="0"/>
                <a:cs typeface="Times New Roman" pitchFamily="18" charset="0"/>
              </a:rPr>
              <a:t>:x:1:1:</a:t>
            </a:r>
            <a:r>
              <a:rPr lang="tr-TR" sz="2400" dirty="0" err="1" smtClean="0">
                <a:latin typeface="Times New Roman" pitchFamily="18" charset="0"/>
                <a:cs typeface="Times New Roman" pitchFamily="18" charset="0"/>
              </a:rPr>
              <a:t>daemon</a:t>
            </a:r>
            <a:r>
              <a:rPr lang="tr-TR" sz="2400" dirty="0" smtClean="0">
                <a:latin typeface="Times New Roman" pitchFamily="18" charset="0"/>
                <a:cs typeface="Times New Roman" pitchFamily="18" charset="0"/>
              </a:rPr>
              <a:t>:/</a:t>
            </a:r>
            <a:r>
              <a:rPr lang="tr-TR" sz="2400" dirty="0" err="1" smtClean="0">
                <a:latin typeface="Times New Roman" pitchFamily="18" charset="0"/>
                <a:cs typeface="Times New Roman" pitchFamily="18" charset="0"/>
              </a:rPr>
              <a:t>usr</a:t>
            </a:r>
            <a:r>
              <a:rPr lang="tr-TR" sz="2400" dirty="0" smtClean="0">
                <a:latin typeface="Times New Roman" pitchFamily="18" charset="0"/>
                <a:cs typeface="Times New Roman" pitchFamily="18" charset="0"/>
              </a:rPr>
              <a:t>/</a:t>
            </a:r>
            <a:r>
              <a:rPr lang="tr-TR" sz="2400" dirty="0" err="1" smtClean="0">
                <a:latin typeface="Times New Roman" pitchFamily="18" charset="0"/>
                <a:cs typeface="Times New Roman" pitchFamily="18" charset="0"/>
              </a:rPr>
              <a:t>sbin</a:t>
            </a:r>
            <a:r>
              <a:rPr lang="tr-TR" sz="2400" dirty="0" smtClean="0">
                <a:latin typeface="Times New Roman" pitchFamily="18" charset="0"/>
                <a:cs typeface="Times New Roman" pitchFamily="18" charset="0"/>
              </a:rPr>
              <a:t>:/</a:t>
            </a:r>
            <a:r>
              <a:rPr lang="tr-TR" sz="2400" dirty="0" err="1" smtClean="0">
                <a:latin typeface="Times New Roman" pitchFamily="18" charset="0"/>
                <a:cs typeface="Times New Roman" pitchFamily="18" charset="0"/>
              </a:rPr>
              <a:t>usr</a:t>
            </a:r>
            <a:r>
              <a:rPr lang="tr-TR" sz="2400" dirty="0" smtClean="0">
                <a:latin typeface="Times New Roman" pitchFamily="18" charset="0"/>
                <a:cs typeface="Times New Roman" pitchFamily="18" charset="0"/>
              </a:rPr>
              <a:t>/</a:t>
            </a:r>
            <a:r>
              <a:rPr lang="tr-TR" sz="2400" dirty="0" err="1" smtClean="0">
                <a:latin typeface="Times New Roman" pitchFamily="18" charset="0"/>
                <a:cs typeface="Times New Roman" pitchFamily="18" charset="0"/>
              </a:rPr>
              <a:t>sbin</a:t>
            </a:r>
            <a:r>
              <a:rPr lang="tr-TR" sz="2400" dirty="0" smtClean="0">
                <a:latin typeface="Times New Roman" pitchFamily="18" charset="0"/>
                <a:cs typeface="Times New Roman" pitchFamily="18" charset="0"/>
              </a:rPr>
              <a:t>/</a:t>
            </a:r>
            <a:r>
              <a:rPr lang="tr-TR" sz="2400" dirty="0" err="1" smtClean="0">
                <a:latin typeface="Times New Roman" pitchFamily="18" charset="0"/>
                <a:cs typeface="Times New Roman" pitchFamily="18" charset="0"/>
              </a:rPr>
              <a:t>nologin</a:t>
            </a:r>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bin:x:2:2:bin:/bin:/</a:t>
            </a:r>
            <a:r>
              <a:rPr lang="tr-TR" sz="2400" dirty="0" err="1" smtClean="0">
                <a:latin typeface="Times New Roman" pitchFamily="18" charset="0"/>
                <a:cs typeface="Times New Roman" pitchFamily="18" charset="0"/>
              </a:rPr>
              <a:t>usr</a:t>
            </a:r>
            <a:r>
              <a:rPr lang="tr-TR" sz="2400" dirty="0" smtClean="0">
                <a:latin typeface="Times New Roman" pitchFamily="18" charset="0"/>
                <a:cs typeface="Times New Roman" pitchFamily="18" charset="0"/>
              </a:rPr>
              <a:t>/</a:t>
            </a:r>
            <a:r>
              <a:rPr lang="tr-TR" sz="2400" dirty="0" err="1" smtClean="0">
                <a:latin typeface="Times New Roman" pitchFamily="18" charset="0"/>
                <a:cs typeface="Times New Roman" pitchFamily="18" charset="0"/>
              </a:rPr>
              <a:t>sbin</a:t>
            </a:r>
            <a:r>
              <a:rPr lang="tr-TR" sz="2400" dirty="0" smtClean="0">
                <a:latin typeface="Times New Roman" pitchFamily="18" charset="0"/>
                <a:cs typeface="Times New Roman" pitchFamily="18" charset="0"/>
              </a:rPr>
              <a:t>/</a:t>
            </a:r>
            <a:r>
              <a:rPr lang="tr-TR" sz="2400" dirty="0" err="1" smtClean="0">
                <a:latin typeface="Times New Roman" pitchFamily="18" charset="0"/>
                <a:cs typeface="Times New Roman" pitchFamily="18" charset="0"/>
              </a:rPr>
              <a:t>nologin</a:t>
            </a:r>
            <a:endParaRPr lang="tr-TR"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071838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571472" y="0"/>
            <a:ext cx="8064896" cy="1296143"/>
          </a:xfrm>
        </p:spPr>
        <p:txBody>
          <a:bodyPr>
            <a:normAutofit/>
          </a:bodyPr>
          <a:lstStyle/>
          <a:p>
            <a:pPr algn="ctr"/>
            <a:r>
              <a:rPr lang="en-US" dirty="0" smtClean="0">
                <a:latin typeface="Calibri" panose="020F0502020204030204" pitchFamily="34" charset="0"/>
                <a:cs typeface="Calibri" panose="020F0502020204030204" pitchFamily="34" charset="0"/>
              </a:rPr>
              <a:t>Broken</a:t>
            </a:r>
            <a:r>
              <a:rPr lang="tr-TR"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Access Control</a:t>
            </a:r>
            <a:endParaRPr lang="tr-TR" dirty="0">
              <a:latin typeface="Calibri" panose="020F0502020204030204" pitchFamily="34" charset="0"/>
              <a:ea typeface="Tahoma" panose="020B0604030504040204" pitchFamily="34" charset="0"/>
              <a:cs typeface="Tahoma" panose="020B0604030504040204" pitchFamily="34" charset="0"/>
            </a:endParaRPr>
          </a:p>
        </p:txBody>
      </p:sp>
      <p:sp>
        <p:nvSpPr>
          <p:cNvPr id="8" name="7 Metin kutusu"/>
          <p:cNvSpPr txBox="1"/>
          <p:nvPr/>
        </p:nvSpPr>
        <p:spPr>
          <a:xfrm>
            <a:off x="114303" y="1594063"/>
            <a:ext cx="8858280" cy="3785652"/>
          </a:xfrm>
          <a:prstGeom prst="rect">
            <a:avLst/>
          </a:prstGeom>
          <a:noFill/>
        </p:spPr>
        <p:txBody>
          <a:bodyPr wrap="square" rtlCol="0">
            <a:spAutoFit/>
          </a:bodyPr>
          <a:lstStyle/>
          <a:p>
            <a:r>
              <a:rPr lang="tr-TR" sz="2400" b="1" dirty="0" smtClean="0">
                <a:solidFill>
                  <a:srgbClr val="0000FF"/>
                </a:solidFill>
                <a:latin typeface="Times New Roman" pitchFamily="18" charset="0"/>
                <a:cs typeface="Times New Roman" pitchFamily="18" charset="0"/>
              </a:rPr>
              <a:t>SQL </a:t>
            </a:r>
            <a:r>
              <a:rPr lang="tr-TR" sz="2400" b="1" dirty="0" err="1" smtClean="0">
                <a:solidFill>
                  <a:srgbClr val="0000FF"/>
                </a:solidFill>
                <a:latin typeface="Times New Roman" pitchFamily="18" charset="0"/>
                <a:cs typeface="Times New Roman" pitchFamily="18" charset="0"/>
              </a:rPr>
              <a:t>call</a:t>
            </a:r>
            <a:r>
              <a:rPr lang="tr-TR" sz="2400" b="1" dirty="0" smtClean="0">
                <a:solidFill>
                  <a:srgbClr val="0000FF"/>
                </a:solidFill>
                <a:latin typeface="Times New Roman" pitchFamily="18" charset="0"/>
                <a:cs typeface="Times New Roman" pitchFamily="18" charset="0"/>
              </a:rPr>
              <a:t>:</a:t>
            </a:r>
          </a:p>
          <a:p>
            <a:r>
              <a:rPr lang="tr-TR" sz="2400" dirty="0" err="1" smtClean="0">
                <a:latin typeface="Times New Roman" pitchFamily="18" charset="0"/>
                <a:cs typeface="Times New Roman" pitchFamily="18" charset="0"/>
              </a:rPr>
              <a:t>pstmt</a:t>
            </a:r>
            <a:r>
              <a:rPr lang="tr-TR" sz="2400" dirty="0" smtClean="0">
                <a:latin typeface="Times New Roman" pitchFamily="18" charset="0"/>
                <a:cs typeface="Times New Roman" pitchFamily="18" charset="0"/>
              </a:rPr>
              <a:t>.</a:t>
            </a:r>
            <a:r>
              <a:rPr lang="tr-TR" sz="2400" dirty="0" err="1" smtClean="0">
                <a:latin typeface="Times New Roman" pitchFamily="18" charset="0"/>
                <a:cs typeface="Times New Roman" pitchFamily="18" charset="0"/>
              </a:rPr>
              <a:t>setString</a:t>
            </a:r>
            <a:r>
              <a:rPr lang="tr-TR" sz="2400" dirty="0" smtClean="0">
                <a:latin typeface="Times New Roman" pitchFamily="18" charset="0"/>
                <a:cs typeface="Times New Roman" pitchFamily="18" charset="0"/>
              </a:rPr>
              <a:t>(1, </a:t>
            </a:r>
            <a:r>
              <a:rPr lang="tr-TR" sz="2400" dirty="0" err="1" smtClean="0">
                <a:latin typeface="Times New Roman" pitchFamily="18" charset="0"/>
                <a:cs typeface="Times New Roman" pitchFamily="18" charset="0"/>
              </a:rPr>
              <a:t>request</a:t>
            </a:r>
            <a:r>
              <a:rPr lang="tr-TR" sz="2400" dirty="0" smtClean="0">
                <a:latin typeface="Times New Roman" pitchFamily="18" charset="0"/>
                <a:cs typeface="Times New Roman" pitchFamily="18" charset="0"/>
              </a:rPr>
              <a:t>.</a:t>
            </a:r>
            <a:r>
              <a:rPr lang="tr-TR" sz="2400" dirty="0" err="1" smtClean="0">
                <a:latin typeface="Times New Roman" pitchFamily="18" charset="0"/>
                <a:cs typeface="Times New Roman" pitchFamily="18" charset="0"/>
              </a:rPr>
              <a:t>getParameter</a:t>
            </a:r>
            <a:r>
              <a:rPr lang="tr-TR" sz="2400" dirty="0" smtClean="0">
                <a:latin typeface="Times New Roman" pitchFamily="18" charset="0"/>
                <a:cs typeface="Times New Roman" pitchFamily="18" charset="0"/>
              </a:rPr>
              <a:t>("</a:t>
            </a:r>
            <a:r>
              <a:rPr lang="tr-TR" sz="2400" b="1" dirty="0" err="1" smtClean="0">
                <a:solidFill>
                  <a:srgbClr val="FF0000"/>
                </a:solidFill>
                <a:latin typeface="Times New Roman" pitchFamily="18" charset="0"/>
                <a:cs typeface="Times New Roman" pitchFamily="18" charset="0"/>
              </a:rPr>
              <a:t>acct</a:t>
            </a:r>
            <a:r>
              <a:rPr lang="tr-TR" sz="2400" dirty="0" smtClean="0">
                <a:latin typeface="Times New Roman" pitchFamily="18" charset="0"/>
                <a:cs typeface="Times New Roman" pitchFamily="18" charset="0"/>
              </a:rPr>
              <a:t>"));</a:t>
            </a:r>
          </a:p>
          <a:p>
            <a:r>
              <a:rPr lang="tr-TR" sz="2400" dirty="0" err="1" smtClean="0">
                <a:latin typeface="Times New Roman" pitchFamily="18" charset="0"/>
                <a:cs typeface="Times New Roman" pitchFamily="18" charset="0"/>
              </a:rPr>
              <a:t>ResultSet</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results</a:t>
            </a:r>
            <a:r>
              <a:rPr lang="tr-TR" sz="2400" dirty="0" smtClean="0">
                <a:latin typeface="Times New Roman" pitchFamily="18" charset="0"/>
                <a:cs typeface="Times New Roman" pitchFamily="18" charset="0"/>
              </a:rPr>
              <a:t> = </a:t>
            </a:r>
            <a:r>
              <a:rPr lang="tr-TR" sz="2400" dirty="0" err="1" smtClean="0">
                <a:latin typeface="Times New Roman" pitchFamily="18" charset="0"/>
                <a:cs typeface="Times New Roman" pitchFamily="18" charset="0"/>
              </a:rPr>
              <a:t>pstmt</a:t>
            </a:r>
            <a:r>
              <a:rPr lang="tr-TR" sz="2400" dirty="0" smtClean="0">
                <a:latin typeface="Times New Roman" pitchFamily="18" charset="0"/>
                <a:cs typeface="Times New Roman" pitchFamily="18" charset="0"/>
              </a:rPr>
              <a:t>.</a:t>
            </a:r>
            <a:r>
              <a:rPr lang="tr-TR" sz="2400" dirty="0" err="1" smtClean="0">
                <a:latin typeface="Times New Roman" pitchFamily="18" charset="0"/>
                <a:cs typeface="Times New Roman" pitchFamily="18" charset="0"/>
              </a:rPr>
              <a:t>executeQuery</a:t>
            </a:r>
            <a:r>
              <a:rPr lang="tr-TR" sz="2400" dirty="0" smtClean="0">
                <a:latin typeface="Times New Roman" pitchFamily="18" charset="0"/>
                <a:cs typeface="Times New Roman" pitchFamily="18" charset="0"/>
              </a:rPr>
              <a:t>( );</a:t>
            </a:r>
          </a:p>
          <a:p>
            <a:endParaRPr lang="tr-TR" sz="2400" b="1" dirty="0" smtClean="0">
              <a:latin typeface="Times New Roman" pitchFamily="18" charset="0"/>
              <a:cs typeface="Times New Roman" pitchFamily="18" charset="0"/>
            </a:endParaRPr>
          </a:p>
          <a:p>
            <a:r>
              <a:rPr lang="tr-TR" sz="2400" b="1" dirty="0" err="1" smtClean="0">
                <a:solidFill>
                  <a:srgbClr val="0000FF"/>
                </a:solidFill>
                <a:latin typeface="Times New Roman" pitchFamily="18" charset="0"/>
                <a:cs typeface="Times New Roman" pitchFamily="18" charset="0"/>
              </a:rPr>
              <a:t>Attacker</a:t>
            </a:r>
            <a:r>
              <a:rPr lang="tr-TR" sz="2400" b="1" dirty="0" smtClean="0">
                <a:solidFill>
                  <a:srgbClr val="0000FF"/>
                </a:solidFill>
                <a:latin typeface="Times New Roman" pitchFamily="18" charset="0"/>
                <a:cs typeface="Times New Roman" pitchFamily="18" charset="0"/>
              </a:rPr>
              <a:t> </a:t>
            </a:r>
            <a:r>
              <a:rPr lang="tr-TR" sz="2400" b="1" dirty="0" err="1" smtClean="0">
                <a:solidFill>
                  <a:srgbClr val="0000FF"/>
                </a:solidFill>
                <a:latin typeface="Times New Roman" pitchFamily="18" charset="0"/>
                <a:cs typeface="Times New Roman" pitchFamily="18" charset="0"/>
              </a:rPr>
              <a:t>modifies</a:t>
            </a:r>
            <a:r>
              <a:rPr lang="tr-TR" sz="2400" b="1" dirty="0" smtClean="0">
                <a:solidFill>
                  <a:srgbClr val="0000FF"/>
                </a:solidFill>
                <a:latin typeface="Times New Roman" pitchFamily="18" charset="0"/>
                <a:cs typeface="Times New Roman" pitchFamily="18" charset="0"/>
              </a:rPr>
              <a:t> ‘</a:t>
            </a:r>
            <a:r>
              <a:rPr lang="tr-TR" sz="2400" b="1" dirty="0" err="1" smtClean="0">
                <a:solidFill>
                  <a:srgbClr val="0000FF"/>
                </a:solidFill>
                <a:latin typeface="Times New Roman" pitchFamily="18" charset="0"/>
                <a:cs typeface="Times New Roman" pitchFamily="18" charset="0"/>
              </a:rPr>
              <a:t>acct</a:t>
            </a:r>
            <a:r>
              <a:rPr lang="tr-TR" sz="2400" b="1" dirty="0" smtClean="0">
                <a:solidFill>
                  <a:srgbClr val="0000FF"/>
                </a:solidFill>
                <a:latin typeface="Times New Roman" pitchFamily="18" charset="0"/>
                <a:cs typeface="Times New Roman" pitchFamily="18" charset="0"/>
              </a:rPr>
              <a:t>’ </a:t>
            </a:r>
            <a:r>
              <a:rPr lang="tr-TR" sz="2400" b="1" dirty="0" err="1" smtClean="0">
                <a:solidFill>
                  <a:srgbClr val="0000FF"/>
                </a:solidFill>
                <a:latin typeface="Times New Roman" pitchFamily="18" charset="0"/>
                <a:cs typeface="Times New Roman" pitchFamily="18" charset="0"/>
              </a:rPr>
              <a:t>parameter</a:t>
            </a:r>
            <a:r>
              <a:rPr lang="tr-TR" sz="2400" b="1" dirty="0" smtClean="0">
                <a:solidFill>
                  <a:srgbClr val="0000FF"/>
                </a:solidFill>
                <a:latin typeface="Times New Roman" pitchFamily="18" charset="0"/>
                <a:cs typeface="Times New Roman" pitchFamily="18" charset="0"/>
              </a:rPr>
              <a:t>:</a:t>
            </a:r>
          </a:p>
          <a:p>
            <a:r>
              <a:rPr lang="tr-TR" sz="2400" b="1" dirty="0" smtClean="0">
                <a:latin typeface="Times New Roman" pitchFamily="18" charset="0"/>
                <a:cs typeface="Times New Roman" pitchFamily="18" charset="0"/>
              </a:rPr>
              <a:t>http://example.com/app/accountInfo?acct=</a:t>
            </a:r>
            <a:r>
              <a:rPr lang="tr-TR" sz="2400" b="1" dirty="0" smtClean="0">
                <a:solidFill>
                  <a:srgbClr val="FF0000"/>
                </a:solidFill>
                <a:latin typeface="Times New Roman" pitchFamily="18" charset="0"/>
                <a:cs typeface="Times New Roman" pitchFamily="18" charset="0"/>
              </a:rPr>
              <a:t>notmyacct</a:t>
            </a:r>
          </a:p>
          <a:p>
            <a:endParaRPr lang="tr-TR" sz="2400" b="1" dirty="0" smtClean="0">
              <a:solidFill>
                <a:srgbClr val="FF0000"/>
              </a:solidFill>
              <a:latin typeface="Times New Roman" pitchFamily="18" charset="0"/>
              <a:cs typeface="Times New Roman" pitchFamily="18" charset="0"/>
            </a:endParaRPr>
          </a:p>
          <a:p>
            <a:endParaRPr lang="tr-TR" sz="2400" b="1" dirty="0" smtClean="0">
              <a:solidFill>
                <a:srgbClr val="FF0000"/>
              </a:solidFill>
              <a:latin typeface="Times New Roman" pitchFamily="18" charset="0"/>
              <a:cs typeface="Times New Roman" pitchFamily="18" charset="0"/>
            </a:endParaRPr>
          </a:p>
          <a:p>
            <a:r>
              <a:rPr lang="tr-TR" sz="2400" b="1" dirty="0" smtClean="0">
                <a:latin typeface="Times New Roman" pitchFamily="18" charset="0"/>
                <a:cs typeface="Times New Roman" pitchFamily="18" charset="0"/>
              </a:rPr>
              <a:t>http://example.com/app/</a:t>
            </a:r>
            <a:r>
              <a:rPr lang="tr-TR" sz="2400" b="1" dirty="0" smtClean="0">
                <a:solidFill>
                  <a:srgbClr val="FF0000"/>
                </a:solidFill>
                <a:latin typeface="Times New Roman" pitchFamily="18" charset="0"/>
                <a:cs typeface="Times New Roman" pitchFamily="18" charset="0"/>
              </a:rPr>
              <a:t>getappInfo</a:t>
            </a:r>
          </a:p>
          <a:p>
            <a:r>
              <a:rPr lang="tr-TR" sz="2400" b="1" dirty="0" smtClean="0">
                <a:latin typeface="Times New Roman" pitchFamily="18" charset="0"/>
                <a:cs typeface="Times New Roman" pitchFamily="18" charset="0"/>
              </a:rPr>
              <a:t>http://example.com/app/</a:t>
            </a:r>
            <a:r>
              <a:rPr lang="tr-TR" sz="2400" b="1" dirty="0" smtClean="0">
                <a:solidFill>
                  <a:srgbClr val="FF0000"/>
                </a:solidFill>
                <a:latin typeface="Times New Roman" pitchFamily="18" charset="0"/>
                <a:cs typeface="Times New Roman" pitchFamily="18" charset="0"/>
              </a:rPr>
              <a:t>admin_getappInfo</a:t>
            </a:r>
            <a:endParaRPr lang="tr-TR" sz="2400" dirty="0" smtClean="0">
              <a:solidFill>
                <a:srgbClr val="FF0000"/>
              </a:solidFill>
              <a:latin typeface="Times New Roman" pitchFamily="18" charset="0"/>
              <a:cs typeface="Times New Roman" pitchFamily="18" charset="0"/>
            </a:endParaRPr>
          </a:p>
        </p:txBody>
      </p:sp>
      <p:cxnSp>
        <p:nvCxnSpPr>
          <p:cNvPr id="9" name="8 Düz Bağlayıcı"/>
          <p:cNvCxnSpPr/>
          <p:nvPr/>
        </p:nvCxnSpPr>
        <p:spPr>
          <a:xfrm rot="10800000" flipH="1">
            <a:off x="187746" y="4268623"/>
            <a:ext cx="8858280" cy="15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71838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500034" y="0"/>
            <a:ext cx="8064896" cy="1296143"/>
          </a:xfrm>
        </p:spPr>
        <p:txBody>
          <a:bodyPr>
            <a:normAutofit/>
          </a:bodyPr>
          <a:lstStyle/>
          <a:p>
            <a:pPr algn="ctr"/>
            <a:r>
              <a:rPr lang="en-US" dirty="0" smtClean="0">
                <a:latin typeface="Calibri" panose="020F0502020204030204" pitchFamily="34" charset="0"/>
                <a:cs typeface="Calibri" panose="020F0502020204030204" pitchFamily="34" charset="0"/>
              </a:rPr>
              <a:t>Security</a:t>
            </a:r>
            <a:br>
              <a:rPr lang="en-US" dirty="0" smtClean="0">
                <a:latin typeface="Calibri" panose="020F0502020204030204" pitchFamily="34" charset="0"/>
                <a:cs typeface="Calibri" panose="020F0502020204030204" pitchFamily="34" charset="0"/>
              </a:rPr>
            </a:br>
            <a:r>
              <a:rPr lang="en-US" dirty="0" err="1" smtClean="0">
                <a:latin typeface="Calibri" panose="020F0502020204030204" pitchFamily="34" charset="0"/>
                <a:cs typeface="Calibri" panose="020F0502020204030204" pitchFamily="34" charset="0"/>
              </a:rPr>
              <a:t>Misconfiguration</a:t>
            </a:r>
            <a:endParaRPr lang="tr-TR" dirty="0">
              <a:latin typeface="Calibri" panose="020F0502020204030204" pitchFamily="34" charset="0"/>
              <a:ea typeface="Tahoma" panose="020B0604030504040204" pitchFamily="34" charset="0"/>
              <a:cs typeface="Tahoma" panose="020B0604030504040204" pitchFamily="34" charset="0"/>
            </a:endParaRPr>
          </a:p>
        </p:txBody>
      </p:sp>
      <p:sp>
        <p:nvSpPr>
          <p:cNvPr id="8" name="7 Metin kutusu"/>
          <p:cNvSpPr txBox="1"/>
          <p:nvPr/>
        </p:nvSpPr>
        <p:spPr>
          <a:xfrm>
            <a:off x="187746" y="1689979"/>
            <a:ext cx="8858280" cy="3416320"/>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The application server comes with sample applications </a:t>
            </a:r>
            <a:r>
              <a:rPr lang="tr-TR" sz="2400" b="1" dirty="0" smtClean="0">
                <a:solidFill>
                  <a:srgbClr val="0000FF"/>
                </a:solidFill>
                <a:latin typeface="Times New Roman" pitchFamily="18" charset="0"/>
                <a:cs typeface="Times New Roman" pitchFamily="18" charset="0"/>
              </a:rPr>
              <a:t>.</a:t>
            </a:r>
          </a:p>
          <a:p>
            <a:endParaRPr lang="tr-TR" sz="2400" b="1" dirty="0" smtClean="0">
              <a:solidFill>
                <a:srgbClr val="0000FF"/>
              </a:solidFill>
              <a:latin typeface="Times New Roman" pitchFamily="18" charset="0"/>
              <a:cs typeface="Times New Roman" pitchFamily="18" charset="0"/>
            </a:endParaRPr>
          </a:p>
          <a:p>
            <a:r>
              <a:rPr lang="tr-TR" sz="2400" b="1" dirty="0" err="1" smtClean="0">
                <a:solidFill>
                  <a:srgbClr val="0000FF"/>
                </a:solidFill>
                <a:latin typeface="Times New Roman" pitchFamily="18" charset="0"/>
                <a:cs typeface="Times New Roman" pitchFamily="18" charset="0"/>
              </a:rPr>
              <a:t>One</a:t>
            </a:r>
            <a:r>
              <a:rPr lang="tr-TR" sz="2400" b="1" dirty="0" smtClean="0">
                <a:solidFill>
                  <a:srgbClr val="0000FF"/>
                </a:solidFill>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rPr>
              <a:t>of these applications  is the admin console, and default accounts weren’t changed</a:t>
            </a:r>
            <a:r>
              <a:rPr lang="tr-TR" sz="2400" b="1" dirty="0" smtClean="0">
                <a:solidFill>
                  <a:srgbClr val="0000FF"/>
                </a:solidFill>
                <a:latin typeface="Times New Roman" pitchFamily="18" charset="0"/>
                <a:cs typeface="Times New Roman" pitchFamily="18" charset="0"/>
              </a:rPr>
              <a:t>.</a:t>
            </a:r>
          </a:p>
          <a:p>
            <a:endParaRPr lang="tr-TR" sz="2400" b="1" dirty="0" smtClean="0">
              <a:solidFill>
                <a:srgbClr val="0000FF"/>
              </a:solidFill>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A minimal platform without any unnecessary features</a:t>
            </a:r>
            <a:r>
              <a:rPr lang="tr-TR" sz="2400" b="1" dirty="0" smtClean="0">
                <a:latin typeface="Times New Roman" pitchFamily="18" charset="0"/>
                <a:cs typeface="Times New Roman" pitchFamily="18" charset="0"/>
              </a:rPr>
              <a:t>.</a:t>
            </a:r>
          </a:p>
          <a:p>
            <a:endParaRPr lang="tr-TR"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Development, QA, and production environments should all be</a:t>
            </a:r>
          </a:p>
          <a:p>
            <a:r>
              <a:rPr lang="en-US" sz="2400" b="1" dirty="0" smtClean="0">
                <a:latin typeface="Times New Roman" pitchFamily="18" charset="0"/>
                <a:cs typeface="Times New Roman" pitchFamily="18" charset="0"/>
              </a:rPr>
              <a:t>configured identically</a:t>
            </a:r>
            <a:r>
              <a:rPr lang="tr-TR" sz="2400" b="1" dirty="0" smtClean="0">
                <a:latin typeface="Times New Roman" pitchFamily="18" charset="0"/>
                <a:cs typeface="Times New Roman" pitchFamily="18" charset="0"/>
              </a:rPr>
              <a:t>.</a:t>
            </a:r>
            <a:endParaRPr lang="en-US" sz="2400" b="1" dirty="0" smtClean="0">
              <a:latin typeface="Times New Roman" pitchFamily="18" charset="0"/>
              <a:cs typeface="Times New Roman" pitchFamily="18" charset="0"/>
            </a:endParaRPr>
          </a:p>
        </p:txBody>
      </p:sp>
      <p:cxnSp>
        <p:nvCxnSpPr>
          <p:cNvPr id="9" name="8 Düz Bağlayıcı"/>
          <p:cNvCxnSpPr/>
          <p:nvPr/>
        </p:nvCxnSpPr>
        <p:spPr>
          <a:xfrm rot="10800000" flipH="1">
            <a:off x="138759" y="3426952"/>
            <a:ext cx="8858280" cy="15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71838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500034" y="0"/>
            <a:ext cx="8064896" cy="1296143"/>
          </a:xfrm>
        </p:spPr>
        <p:txBody>
          <a:bodyPr>
            <a:normAutofit/>
          </a:bodyPr>
          <a:lstStyle/>
          <a:p>
            <a:pPr algn="ctr">
              <a:lnSpc>
                <a:spcPct val="150000"/>
              </a:lnSpc>
            </a:pPr>
            <a:r>
              <a:rPr lang="en-US" dirty="0">
                <a:latin typeface="Calibri" panose="020F0502020204030204" pitchFamily="34" charset="0"/>
                <a:cs typeface="Calibri" panose="020F0502020204030204" pitchFamily="34" charset="0"/>
              </a:rPr>
              <a:t>Cross-Site Scripting (XSS)</a:t>
            </a:r>
          </a:p>
        </p:txBody>
      </p:sp>
      <p:sp>
        <p:nvSpPr>
          <p:cNvPr id="47" name="object 2"/>
          <p:cNvSpPr txBox="1"/>
          <p:nvPr/>
        </p:nvSpPr>
        <p:spPr>
          <a:xfrm>
            <a:off x="1023366" y="3769568"/>
            <a:ext cx="7086600" cy="2971800"/>
          </a:xfrm>
          <a:prstGeom prst="rect">
            <a:avLst/>
          </a:prstGeom>
        </p:spPr>
        <p:txBody>
          <a:bodyPr wrap="square" lIns="0" tIns="0" rIns="0" bIns="0" rtlCol="0">
            <a:no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1744">
              <a:lnSpc>
                <a:spcPct val="97574"/>
              </a:lnSpc>
            </a:pPr>
            <a:endParaRPr sz="1600" dirty="0">
              <a:latin typeface="Consolas"/>
              <a:cs typeface="Consolas"/>
            </a:endParaRPr>
          </a:p>
        </p:txBody>
      </p:sp>
      <p:sp>
        <p:nvSpPr>
          <p:cNvPr id="2" name="Metin kutusu 1"/>
          <p:cNvSpPr txBox="1"/>
          <p:nvPr/>
        </p:nvSpPr>
        <p:spPr>
          <a:xfrm>
            <a:off x="539552" y="2996952"/>
            <a:ext cx="8136904" cy="464871"/>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q"/>
            </a:pPr>
            <a:endParaRPr lang="tr-TR" dirty="0">
              <a:latin typeface="Calibri" panose="020F0502020204030204" pitchFamily="34" charset="0"/>
              <a:cs typeface="Calibri" panose="020F0502020204030204" pitchFamily="34" charset="0"/>
            </a:endParaRPr>
          </a:p>
        </p:txBody>
      </p:sp>
      <p:pic>
        <p:nvPicPr>
          <p:cNvPr id="1027" name="Picture 3"/>
          <p:cNvPicPr>
            <a:picLocks noChangeAspect="1" noChangeArrowheads="1"/>
          </p:cNvPicPr>
          <p:nvPr/>
        </p:nvPicPr>
        <p:blipFill>
          <a:blip r:embed="rId3"/>
          <a:srcRect/>
          <a:stretch>
            <a:fillRect/>
          </a:stretch>
        </p:blipFill>
        <p:spPr bwMode="auto">
          <a:xfrm>
            <a:off x="5361892" y="1757342"/>
            <a:ext cx="3714744" cy="1932417"/>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167332" y="1685904"/>
            <a:ext cx="5081533" cy="2071702"/>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114303" y="4043358"/>
            <a:ext cx="8929717" cy="1595247"/>
          </a:xfrm>
          <a:prstGeom prst="rect">
            <a:avLst/>
          </a:prstGeom>
          <a:noFill/>
          <a:ln w="9525">
            <a:noFill/>
            <a:miter lim="800000"/>
            <a:headEnd/>
            <a:tailEnd/>
          </a:ln>
          <a:effectLst/>
        </p:spPr>
      </p:pic>
    </p:spTree>
    <p:extLst>
      <p:ext uri="{BB962C8B-B14F-4D97-AF65-F5344CB8AC3E}">
        <p14:creationId xmlns:p14="http://schemas.microsoft.com/office/powerpoint/2010/main" xmlns="" val="3218093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571472" y="0"/>
            <a:ext cx="8064896" cy="1296143"/>
          </a:xfrm>
        </p:spPr>
        <p:txBody>
          <a:bodyPr>
            <a:normAutofit/>
          </a:bodyPr>
          <a:lstStyle/>
          <a:p>
            <a:pPr algn="ctr">
              <a:lnSpc>
                <a:spcPct val="150000"/>
              </a:lnSpc>
            </a:pPr>
            <a:r>
              <a:rPr lang="en-US" dirty="0">
                <a:latin typeface="Calibri" panose="020F0502020204030204" pitchFamily="34" charset="0"/>
                <a:cs typeface="Calibri" panose="020F0502020204030204" pitchFamily="34" charset="0"/>
              </a:rPr>
              <a:t>Cross-Site Scripting (XSS)</a:t>
            </a:r>
          </a:p>
        </p:txBody>
      </p:sp>
      <p:sp>
        <p:nvSpPr>
          <p:cNvPr id="47" name="object 2"/>
          <p:cNvSpPr txBox="1"/>
          <p:nvPr/>
        </p:nvSpPr>
        <p:spPr>
          <a:xfrm>
            <a:off x="1023366" y="3769568"/>
            <a:ext cx="7086600" cy="2971800"/>
          </a:xfrm>
          <a:prstGeom prst="rect">
            <a:avLst/>
          </a:prstGeom>
        </p:spPr>
        <p:txBody>
          <a:bodyPr wrap="square" lIns="0" tIns="0" rIns="0" bIns="0" rtlCol="0">
            <a:no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1744">
              <a:lnSpc>
                <a:spcPct val="97574"/>
              </a:lnSpc>
            </a:pPr>
            <a:endParaRPr sz="1600" dirty="0">
              <a:latin typeface="Consolas"/>
              <a:cs typeface="Consolas"/>
            </a:endParaRPr>
          </a:p>
        </p:txBody>
      </p:sp>
      <p:sp>
        <p:nvSpPr>
          <p:cNvPr id="2" name="Metin kutusu 1"/>
          <p:cNvSpPr txBox="1"/>
          <p:nvPr/>
        </p:nvSpPr>
        <p:spPr>
          <a:xfrm>
            <a:off x="539552" y="2996952"/>
            <a:ext cx="8136904" cy="464871"/>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q"/>
            </a:pPr>
            <a:endParaRPr lang="tr-TR" dirty="0">
              <a:latin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a:blip r:embed="rId3"/>
          <a:srcRect/>
          <a:stretch>
            <a:fillRect/>
          </a:stretch>
        </p:blipFill>
        <p:spPr bwMode="auto">
          <a:xfrm>
            <a:off x="263269" y="1485882"/>
            <a:ext cx="8609132" cy="4857784"/>
          </a:xfrm>
          <a:prstGeom prst="rect">
            <a:avLst/>
          </a:prstGeom>
          <a:noFill/>
          <a:ln w="9525">
            <a:noFill/>
            <a:miter lim="800000"/>
            <a:headEnd/>
            <a:tailEnd/>
          </a:ln>
          <a:effectLst/>
        </p:spPr>
      </p:pic>
    </p:spTree>
    <p:extLst>
      <p:ext uri="{BB962C8B-B14F-4D97-AF65-F5344CB8AC3E}">
        <p14:creationId xmlns:p14="http://schemas.microsoft.com/office/powerpoint/2010/main" xmlns="" val="3218093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500034" y="0"/>
            <a:ext cx="8064896" cy="1296143"/>
          </a:xfrm>
        </p:spPr>
        <p:txBody>
          <a:bodyPr>
            <a:normAutofit/>
          </a:bodyPr>
          <a:lstStyle/>
          <a:p>
            <a:pPr algn="ctr">
              <a:lnSpc>
                <a:spcPct val="150000"/>
              </a:lnSpc>
            </a:pPr>
            <a:r>
              <a:rPr lang="en-US" dirty="0">
                <a:latin typeface="Calibri" panose="020F0502020204030204" pitchFamily="34" charset="0"/>
                <a:cs typeface="Calibri" panose="020F0502020204030204" pitchFamily="34" charset="0"/>
              </a:rPr>
              <a:t>Cross-Site Scripting (XSS)</a:t>
            </a:r>
          </a:p>
        </p:txBody>
      </p:sp>
      <p:sp>
        <p:nvSpPr>
          <p:cNvPr id="47" name="object 2"/>
          <p:cNvSpPr txBox="1"/>
          <p:nvPr/>
        </p:nvSpPr>
        <p:spPr>
          <a:xfrm>
            <a:off x="1023366" y="3769568"/>
            <a:ext cx="7086600" cy="2971800"/>
          </a:xfrm>
          <a:prstGeom prst="rect">
            <a:avLst/>
          </a:prstGeom>
        </p:spPr>
        <p:txBody>
          <a:bodyPr wrap="square" lIns="0" tIns="0" rIns="0" bIns="0" rtlCol="0">
            <a:no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1744">
              <a:lnSpc>
                <a:spcPct val="97574"/>
              </a:lnSpc>
            </a:pPr>
            <a:endParaRPr sz="1600" dirty="0">
              <a:latin typeface="Consolas"/>
              <a:cs typeface="Consolas"/>
            </a:endParaRPr>
          </a:p>
        </p:txBody>
      </p:sp>
      <p:sp>
        <p:nvSpPr>
          <p:cNvPr id="2" name="Metin kutusu 1"/>
          <p:cNvSpPr txBox="1"/>
          <p:nvPr/>
        </p:nvSpPr>
        <p:spPr>
          <a:xfrm>
            <a:off x="539552" y="2996952"/>
            <a:ext cx="8136904" cy="464871"/>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q"/>
            </a:pPr>
            <a:endParaRPr lang="tr-TR" dirty="0">
              <a:latin typeface="Calibri" panose="020F0502020204030204" pitchFamily="34" charset="0"/>
              <a:cs typeface="Calibri" panose="020F0502020204030204" pitchFamily="34" charset="0"/>
            </a:endParaRPr>
          </a:p>
        </p:txBody>
      </p:sp>
      <p:pic>
        <p:nvPicPr>
          <p:cNvPr id="3074" name="Picture 2"/>
          <p:cNvPicPr>
            <a:picLocks noChangeAspect="1" noChangeArrowheads="1"/>
          </p:cNvPicPr>
          <p:nvPr/>
        </p:nvPicPr>
        <p:blipFill>
          <a:blip r:embed="rId3"/>
          <a:srcRect/>
          <a:stretch>
            <a:fillRect/>
          </a:stretch>
        </p:blipFill>
        <p:spPr bwMode="auto">
          <a:xfrm>
            <a:off x="0" y="1824706"/>
            <a:ext cx="4077358" cy="17859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4384222" y="1785926"/>
            <a:ext cx="4694126" cy="1857388"/>
          </a:xfrm>
          <a:prstGeom prst="rect">
            <a:avLst/>
          </a:prstGeom>
          <a:noFill/>
          <a:ln w="9525">
            <a:noFill/>
            <a:miter lim="800000"/>
            <a:headEnd/>
            <a:tailEnd/>
          </a:ln>
          <a:effectLst/>
        </p:spPr>
      </p:pic>
    </p:spTree>
    <p:extLst>
      <p:ext uri="{BB962C8B-B14F-4D97-AF65-F5344CB8AC3E}">
        <p14:creationId xmlns:p14="http://schemas.microsoft.com/office/powerpoint/2010/main" xmlns="" val="3218093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571472" y="0"/>
            <a:ext cx="8064896" cy="1296143"/>
          </a:xfrm>
        </p:spPr>
        <p:txBody>
          <a:bodyPr>
            <a:normAutofit/>
          </a:bodyPr>
          <a:lstStyle/>
          <a:p>
            <a:pPr algn="ctr">
              <a:lnSpc>
                <a:spcPct val="150000"/>
              </a:lnSpc>
            </a:pPr>
            <a:r>
              <a:rPr lang="en-US" dirty="0">
                <a:latin typeface="Calibri" panose="020F0502020204030204" pitchFamily="34" charset="0"/>
                <a:cs typeface="Calibri" panose="020F0502020204030204" pitchFamily="34" charset="0"/>
              </a:rPr>
              <a:t>Insecure </a:t>
            </a:r>
            <a:r>
              <a:rPr lang="en-US" dirty="0" err="1" smtClean="0">
                <a:latin typeface="Calibri" panose="020F0502020204030204" pitchFamily="34" charset="0"/>
                <a:cs typeface="Calibri" panose="020F0502020204030204" pitchFamily="34" charset="0"/>
              </a:rPr>
              <a:t>Deserialization</a:t>
            </a:r>
            <a:endParaRPr lang="en-US" dirty="0">
              <a:latin typeface="Calibri" panose="020F0502020204030204" pitchFamily="34" charset="0"/>
              <a:cs typeface="Calibri" panose="020F0502020204030204" pitchFamily="34" charset="0"/>
            </a:endParaRPr>
          </a:p>
        </p:txBody>
      </p:sp>
      <p:sp>
        <p:nvSpPr>
          <p:cNvPr id="47" name="object 2"/>
          <p:cNvSpPr txBox="1"/>
          <p:nvPr/>
        </p:nvSpPr>
        <p:spPr>
          <a:xfrm>
            <a:off x="1023366" y="3769568"/>
            <a:ext cx="7086600" cy="2971800"/>
          </a:xfrm>
          <a:prstGeom prst="rect">
            <a:avLst/>
          </a:prstGeom>
        </p:spPr>
        <p:txBody>
          <a:bodyPr wrap="square" lIns="0" tIns="0" rIns="0" bIns="0" rtlCol="0">
            <a:no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1744">
              <a:lnSpc>
                <a:spcPct val="97574"/>
              </a:lnSpc>
            </a:pPr>
            <a:endParaRPr sz="1600" dirty="0">
              <a:latin typeface="Consolas"/>
              <a:cs typeface="Consolas"/>
            </a:endParaRPr>
          </a:p>
        </p:txBody>
      </p:sp>
      <p:pic>
        <p:nvPicPr>
          <p:cNvPr id="4098" name="Picture 2"/>
          <p:cNvPicPr>
            <a:picLocks noChangeAspect="1" noChangeArrowheads="1"/>
          </p:cNvPicPr>
          <p:nvPr/>
        </p:nvPicPr>
        <p:blipFill>
          <a:blip r:embed="rId3"/>
          <a:srcRect l="3180"/>
          <a:stretch>
            <a:fillRect/>
          </a:stretch>
        </p:blipFill>
        <p:spPr bwMode="auto">
          <a:xfrm>
            <a:off x="614337" y="1477722"/>
            <a:ext cx="7786742" cy="5266927"/>
          </a:xfrm>
          <a:prstGeom prst="rect">
            <a:avLst/>
          </a:prstGeom>
          <a:noFill/>
          <a:ln w="9525">
            <a:noFill/>
            <a:miter lim="800000"/>
            <a:headEnd/>
            <a:tailEnd/>
          </a:ln>
          <a:effectLst/>
        </p:spPr>
      </p:pic>
    </p:spTree>
    <p:extLst>
      <p:ext uri="{BB962C8B-B14F-4D97-AF65-F5344CB8AC3E}">
        <p14:creationId xmlns:p14="http://schemas.microsoft.com/office/powerpoint/2010/main" xmlns="" val="3884662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571472" y="0"/>
            <a:ext cx="8064896" cy="1296143"/>
          </a:xfrm>
        </p:spPr>
        <p:txBody>
          <a:bodyPr>
            <a:normAutofit/>
          </a:bodyPr>
          <a:lstStyle/>
          <a:p>
            <a:pPr algn="ctr">
              <a:lnSpc>
                <a:spcPct val="150000"/>
              </a:lnSpc>
            </a:pPr>
            <a:r>
              <a:rPr lang="en-US" dirty="0">
                <a:latin typeface="Calibri" panose="020F0502020204030204" pitchFamily="34" charset="0"/>
                <a:cs typeface="Calibri" panose="020F0502020204030204" pitchFamily="34" charset="0"/>
              </a:rPr>
              <a:t>Insecure </a:t>
            </a:r>
            <a:r>
              <a:rPr lang="en-US" dirty="0" err="1" smtClean="0">
                <a:latin typeface="Calibri" panose="020F0502020204030204" pitchFamily="34" charset="0"/>
                <a:cs typeface="Calibri" panose="020F0502020204030204" pitchFamily="34" charset="0"/>
              </a:rPr>
              <a:t>Deserialization</a:t>
            </a:r>
            <a:endParaRPr lang="en-US" dirty="0">
              <a:latin typeface="Calibri" panose="020F0502020204030204" pitchFamily="34" charset="0"/>
              <a:cs typeface="Calibri" panose="020F0502020204030204" pitchFamily="34" charset="0"/>
            </a:endParaRPr>
          </a:p>
        </p:txBody>
      </p:sp>
      <p:sp>
        <p:nvSpPr>
          <p:cNvPr id="47" name="object 2"/>
          <p:cNvSpPr txBox="1"/>
          <p:nvPr/>
        </p:nvSpPr>
        <p:spPr>
          <a:xfrm>
            <a:off x="1023366" y="3769568"/>
            <a:ext cx="7086600" cy="2971800"/>
          </a:xfrm>
          <a:prstGeom prst="rect">
            <a:avLst/>
          </a:prstGeom>
        </p:spPr>
        <p:txBody>
          <a:bodyPr wrap="square" lIns="0" tIns="0" rIns="0" bIns="0" rtlCol="0">
            <a:no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1744">
              <a:lnSpc>
                <a:spcPct val="97574"/>
              </a:lnSpc>
            </a:pPr>
            <a:endParaRPr sz="1600" dirty="0">
              <a:latin typeface="Consolas"/>
              <a:cs typeface="Consolas"/>
            </a:endParaRPr>
          </a:p>
        </p:txBody>
      </p:sp>
      <p:pic>
        <p:nvPicPr>
          <p:cNvPr id="5122" name="Picture 2"/>
          <p:cNvPicPr>
            <a:picLocks noChangeAspect="1" noChangeArrowheads="1"/>
          </p:cNvPicPr>
          <p:nvPr/>
        </p:nvPicPr>
        <p:blipFill>
          <a:blip r:embed="rId3"/>
          <a:srcRect/>
          <a:stretch>
            <a:fillRect/>
          </a:stretch>
        </p:blipFill>
        <p:spPr bwMode="auto">
          <a:xfrm>
            <a:off x="428596" y="1400175"/>
            <a:ext cx="8191500" cy="5457825"/>
          </a:xfrm>
          <a:prstGeom prst="rect">
            <a:avLst/>
          </a:prstGeom>
          <a:noFill/>
          <a:ln w="9525">
            <a:noFill/>
            <a:miter lim="800000"/>
            <a:headEnd/>
            <a:tailEnd/>
          </a:ln>
          <a:effectLst/>
        </p:spPr>
      </p:pic>
    </p:spTree>
    <p:extLst>
      <p:ext uri="{BB962C8B-B14F-4D97-AF65-F5344CB8AC3E}">
        <p14:creationId xmlns:p14="http://schemas.microsoft.com/office/powerpoint/2010/main" xmlns="" val="3884662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571472" y="0"/>
            <a:ext cx="8064896" cy="1296143"/>
          </a:xfrm>
        </p:spPr>
        <p:txBody>
          <a:bodyPr>
            <a:normAutofit fontScale="90000"/>
          </a:bodyPr>
          <a:lstStyle/>
          <a:p>
            <a:pPr algn="ctr">
              <a:lnSpc>
                <a:spcPct val="150000"/>
              </a:lnSpc>
            </a:pPr>
            <a:r>
              <a:rPr lang="en-US" dirty="0" smtClean="0">
                <a:latin typeface="Calibri" panose="020F0502020204030204" pitchFamily="34" charset="0"/>
                <a:cs typeface="Calibri" panose="020F0502020204030204" pitchFamily="34" charset="0"/>
              </a:rPr>
              <a:t>Using</a:t>
            </a:r>
            <a:r>
              <a:rPr lang="tr-TR"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Components</a:t>
            </a:r>
            <a:r>
              <a:rPr lang="tr-TR"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with Known</a:t>
            </a:r>
            <a:r>
              <a:rPr lang="tr-TR" dirty="0" smtClean="0">
                <a:latin typeface="Calibri" panose="020F0502020204030204" pitchFamily="34" charset="0"/>
                <a:cs typeface="Calibri" panose="020F0502020204030204" pitchFamily="34" charset="0"/>
              </a:rPr>
              <a:t/>
            </a:r>
            <a:br>
              <a:rPr lang="tr-TR" dirty="0" smtClean="0">
                <a:latin typeface="Calibri" panose="020F0502020204030204" pitchFamily="34" charset="0"/>
                <a:cs typeface="Calibri" panose="020F0502020204030204" pitchFamily="34" charset="0"/>
              </a:rPr>
            </a:br>
            <a:r>
              <a:rPr lang="en-US" dirty="0" smtClean="0">
                <a:latin typeface="Calibri" panose="020F0502020204030204" pitchFamily="34" charset="0"/>
                <a:cs typeface="Calibri" panose="020F0502020204030204" pitchFamily="34" charset="0"/>
              </a:rPr>
              <a:t>Vulnerabilities</a:t>
            </a:r>
            <a:endParaRPr lang="en-US" dirty="0">
              <a:latin typeface="Calibri" panose="020F0502020204030204" pitchFamily="34" charset="0"/>
              <a:cs typeface="Calibri" panose="020F0502020204030204" pitchFamily="34" charset="0"/>
            </a:endParaRPr>
          </a:p>
        </p:txBody>
      </p:sp>
      <p:sp>
        <p:nvSpPr>
          <p:cNvPr id="6" name="5 Metin kutusu"/>
          <p:cNvSpPr txBox="1"/>
          <p:nvPr/>
        </p:nvSpPr>
        <p:spPr>
          <a:xfrm>
            <a:off x="285720" y="1785926"/>
            <a:ext cx="8501122" cy="1815882"/>
          </a:xfrm>
          <a:prstGeom prst="rect">
            <a:avLst/>
          </a:prstGeom>
          <a:noFill/>
        </p:spPr>
        <p:txBody>
          <a:bodyPr wrap="square" rtlCol="0">
            <a:spAutoFit/>
          </a:bodyPr>
          <a:lstStyle/>
          <a:p>
            <a:pPr algn="just"/>
            <a:r>
              <a:rPr lang="en-US" sz="2800" b="1" dirty="0" smtClean="0">
                <a:latin typeface="Times New Roman" pitchFamily="18" charset="0"/>
                <a:cs typeface="Times New Roman" pitchFamily="18" charset="0"/>
              </a:rPr>
              <a:t>Components typically run with the same privileges as the application itself</a:t>
            </a:r>
            <a:r>
              <a:rPr lang="tr-TR" sz="2800" b="1" dirty="0" smtClean="0">
                <a:latin typeface="Times New Roman" pitchFamily="18" charset="0"/>
                <a:cs typeface="Times New Roman" pitchFamily="18" charset="0"/>
              </a:rPr>
              <a:t>.</a:t>
            </a:r>
          </a:p>
          <a:p>
            <a:pPr algn="just"/>
            <a:endParaRPr lang="tr-TR" sz="2800" b="1" dirty="0" smtClean="0">
              <a:latin typeface="Times New Roman" pitchFamily="18" charset="0"/>
              <a:cs typeface="Times New Roman" pitchFamily="18" charset="0"/>
            </a:endParaRPr>
          </a:p>
          <a:p>
            <a:pPr algn="just"/>
            <a:r>
              <a:rPr lang="tr-TR" sz="2800" b="1" dirty="0" smtClean="0">
                <a:latin typeface="Times New Roman" pitchFamily="18" charset="0"/>
                <a:cs typeface="Times New Roman" pitchFamily="18" charset="0"/>
              </a:rPr>
              <a:t>F</a:t>
            </a:r>
            <a:r>
              <a:rPr lang="en-US" sz="2800" b="1" dirty="0" smtClean="0">
                <a:latin typeface="Times New Roman" pitchFamily="18" charset="0"/>
                <a:cs typeface="Times New Roman" pitchFamily="18" charset="0"/>
              </a:rPr>
              <a:t>laws in any component can result in serious impact. </a:t>
            </a:r>
            <a:endParaRPr lang="tr-TR" sz="28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3884662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539552" y="548680"/>
            <a:ext cx="8064896" cy="1296143"/>
          </a:xfrm>
        </p:spPr>
        <p:txBody>
          <a:bodyPr>
            <a:normAutofit/>
          </a:bodyPr>
          <a:lstStyle/>
          <a:p>
            <a:pPr algn="ctr"/>
            <a:r>
              <a:rPr lang="tr-TR" dirty="0">
                <a:latin typeface="Calibri" panose="020F0502020204030204" pitchFamily="34" charset="0"/>
                <a:ea typeface="Tahoma" panose="020B0604030504040204" pitchFamily="34" charset="0"/>
                <a:cs typeface="Tahoma" panose="020B0604030504040204" pitchFamily="34" charset="0"/>
              </a:rPr>
              <a:t>OWASP TOP 10</a:t>
            </a:r>
          </a:p>
        </p:txBody>
      </p:sp>
      <p:sp>
        <p:nvSpPr>
          <p:cNvPr id="47" name="object 2"/>
          <p:cNvSpPr txBox="1"/>
          <p:nvPr/>
        </p:nvSpPr>
        <p:spPr>
          <a:xfrm>
            <a:off x="1023366" y="3769568"/>
            <a:ext cx="7086600" cy="2971800"/>
          </a:xfrm>
          <a:prstGeom prst="rect">
            <a:avLst/>
          </a:prstGeom>
        </p:spPr>
        <p:txBody>
          <a:bodyPr wrap="square" lIns="0" tIns="0" rIns="0" bIns="0" rtlCol="0">
            <a:no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1744">
              <a:lnSpc>
                <a:spcPct val="97574"/>
              </a:lnSpc>
            </a:pPr>
            <a:endParaRPr sz="1600" dirty="0">
              <a:latin typeface="Consolas"/>
              <a:cs typeface="Consolas"/>
            </a:endParaRPr>
          </a:p>
        </p:txBody>
      </p:sp>
      <p:sp>
        <p:nvSpPr>
          <p:cNvPr id="2" name="Metin kutusu 1"/>
          <p:cNvSpPr txBox="1"/>
          <p:nvPr/>
        </p:nvSpPr>
        <p:spPr>
          <a:xfrm>
            <a:off x="571472" y="1643050"/>
            <a:ext cx="8136904" cy="4478149"/>
          </a:xfrm>
          <a:prstGeom prst="rect">
            <a:avLst/>
          </a:prstGeom>
          <a:noFill/>
        </p:spPr>
        <p:txBody>
          <a:bodyPr wrap="square" rtlCol="0">
            <a:spAutoFit/>
          </a:bodyPr>
          <a:lstStyle/>
          <a:p>
            <a:pPr>
              <a:spcAft>
                <a:spcPts val="600"/>
              </a:spcAft>
            </a:pPr>
            <a:r>
              <a:rPr lang="tr-TR" sz="2400" b="1" dirty="0" smtClean="0">
                <a:latin typeface="Times New Roman" pitchFamily="18" charset="0"/>
                <a:cs typeface="Times New Roman" pitchFamily="18" charset="0"/>
              </a:rPr>
              <a:t>A1:2017-</a:t>
            </a:r>
            <a:r>
              <a:rPr lang="tr-TR" sz="2400" b="1" dirty="0" err="1" smtClean="0">
                <a:latin typeface="Times New Roman" pitchFamily="18" charset="0"/>
                <a:cs typeface="Times New Roman" pitchFamily="18" charset="0"/>
              </a:rPr>
              <a:t>Injection</a:t>
            </a:r>
            <a:endParaRPr lang="tr-TR" sz="2400" b="1" dirty="0" smtClean="0">
              <a:latin typeface="Times New Roman" pitchFamily="18" charset="0"/>
              <a:cs typeface="Times New Roman" pitchFamily="18" charset="0"/>
            </a:endParaRPr>
          </a:p>
          <a:p>
            <a:pPr>
              <a:spcAft>
                <a:spcPts val="600"/>
              </a:spcAft>
            </a:pPr>
            <a:r>
              <a:rPr lang="tr-TR" sz="2400" b="1" dirty="0" smtClean="0">
                <a:latin typeface="Times New Roman" pitchFamily="18" charset="0"/>
                <a:cs typeface="Times New Roman" pitchFamily="18" charset="0"/>
              </a:rPr>
              <a:t>A2:2017-</a:t>
            </a:r>
            <a:r>
              <a:rPr lang="tr-TR" sz="2400" b="1" dirty="0" err="1" smtClean="0">
                <a:latin typeface="Times New Roman" pitchFamily="18" charset="0"/>
                <a:cs typeface="Times New Roman" pitchFamily="18" charset="0"/>
              </a:rPr>
              <a:t>Broken</a:t>
            </a:r>
            <a:r>
              <a:rPr lang="tr-TR" sz="2400" b="1" dirty="0" smtClean="0">
                <a:latin typeface="Times New Roman" pitchFamily="18" charset="0"/>
                <a:cs typeface="Times New Roman" pitchFamily="18" charset="0"/>
              </a:rPr>
              <a:t> </a:t>
            </a:r>
            <a:r>
              <a:rPr lang="tr-TR" sz="2400" b="1" dirty="0" err="1" smtClean="0">
                <a:latin typeface="Times New Roman" pitchFamily="18" charset="0"/>
                <a:cs typeface="Times New Roman" pitchFamily="18" charset="0"/>
              </a:rPr>
              <a:t>Authentication</a:t>
            </a:r>
            <a:endParaRPr lang="tr-TR" sz="2400" b="1" dirty="0" smtClean="0">
              <a:latin typeface="Times New Roman" pitchFamily="18" charset="0"/>
              <a:cs typeface="Times New Roman" pitchFamily="18" charset="0"/>
            </a:endParaRPr>
          </a:p>
          <a:p>
            <a:pPr>
              <a:spcAft>
                <a:spcPts val="600"/>
              </a:spcAft>
            </a:pPr>
            <a:r>
              <a:rPr lang="tr-TR" sz="2400" b="1" dirty="0" smtClean="0">
                <a:latin typeface="Times New Roman" pitchFamily="18" charset="0"/>
                <a:cs typeface="Times New Roman" pitchFamily="18" charset="0"/>
              </a:rPr>
              <a:t>A3:2017-</a:t>
            </a:r>
            <a:r>
              <a:rPr lang="tr-TR" sz="2400" b="1" dirty="0" err="1" smtClean="0">
                <a:latin typeface="Times New Roman" pitchFamily="18" charset="0"/>
                <a:cs typeface="Times New Roman" pitchFamily="18" charset="0"/>
              </a:rPr>
              <a:t>Sensitive</a:t>
            </a:r>
            <a:r>
              <a:rPr lang="tr-TR" sz="2400" b="1" dirty="0" smtClean="0">
                <a:latin typeface="Times New Roman" pitchFamily="18" charset="0"/>
                <a:cs typeface="Times New Roman" pitchFamily="18" charset="0"/>
              </a:rPr>
              <a:t> Data </a:t>
            </a:r>
            <a:r>
              <a:rPr lang="tr-TR" sz="2400" b="1" dirty="0" err="1" smtClean="0">
                <a:latin typeface="Times New Roman" pitchFamily="18" charset="0"/>
                <a:cs typeface="Times New Roman" pitchFamily="18" charset="0"/>
              </a:rPr>
              <a:t>Exposure</a:t>
            </a:r>
            <a:endParaRPr lang="tr-TR" sz="2400" b="1" dirty="0" smtClean="0">
              <a:latin typeface="Times New Roman" pitchFamily="18" charset="0"/>
              <a:cs typeface="Times New Roman" pitchFamily="18" charset="0"/>
            </a:endParaRPr>
          </a:p>
          <a:p>
            <a:pPr>
              <a:spcAft>
                <a:spcPts val="600"/>
              </a:spcAft>
            </a:pPr>
            <a:r>
              <a:rPr lang="tr-TR" sz="2400" b="1" dirty="0" smtClean="0">
                <a:latin typeface="Times New Roman" pitchFamily="18" charset="0"/>
                <a:cs typeface="Times New Roman" pitchFamily="18" charset="0"/>
              </a:rPr>
              <a:t>A4:2017-XML </a:t>
            </a:r>
            <a:r>
              <a:rPr lang="tr-TR" sz="2400" b="1" dirty="0" err="1" smtClean="0">
                <a:latin typeface="Times New Roman" pitchFamily="18" charset="0"/>
                <a:cs typeface="Times New Roman" pitchFamily="18" charset="0"/>
              </a:rPr>
              <a:t>External</a:t>
            </a:r>
            <a:r>
              <a:rPr lang="tr-TR" sz="2400" b="1" dirty="0" smtClean="0">
                <a:latin typeface="Times New Roman" pitchFamily="18" charset="0"/>
                <a:cs typeface="Times New Roman" pitchFamily="18" charset="0"/>
              </a:rPr>
              <a:t> </a:t>
            </a:r>
            <a:r>
              <a:rPr lang="tr-TR" sz="2400" b="1" dirty="0" err="1" smtClean="0">
                <a:latin typeface="Times New Roman" pitchFamily="18" charset="0"/>
                <a:cs typeface="Times New Roman" pitchFamily="18" charset="0"/>
              </a:rPr>
              <a:t>Entities</a:t>
            </a:r>
            <a:r>
              <a:rPr lang="tr-TR" sz="2400" b="1" dirty="0" smtClean="0">
                <a:latin typeface="Times New Roman" pitchFamily="18" charset="0"/>
                <a:cs typeface="Times New Roman" pitchFamily="18" charset="0"/>
              </a:rPr>
              <a:t> (XXE)</a:t>
            </a:r>
          </a:p>
          <a:p>
            <a:pPr>
              <a:spcAft>
                <a:spcPts val="600"/>
              </a:spcAft>
            </a:pPr>
            <a:r>
              <a:rPr lang="tr-TR" sz="2400" b="1" dirty="0" smtClean="0">
                <a:latin typeface="Times New Roman" pitchFamily="18" charset="0"/>
                <a:cs typeface="Times New Roman" pitchFamily="18" charset="0"/>
              </a:rPr>
              <a:t>A5:2017-</a:t>
            </a:r>
            <a:r>
              <a:rPr lang="tr-TR" sz="2400" b="1" dirty="0" err="1" smtClean="0">
                <a:latin typeface="Times New Roman" pitchFamily="18" charset="0"/>
                <a:cs typeface="Times New Roman" pitchFamily="18" charset="0"/>
              </a:rPr>
              <a:t>Broken</a:t>
            </a:r>
            <a:r>
              <a:rPr lang="tr-TR" sz="2400" b="1" dirty="0" smtClean="0">
                <a:latin typeface="Times New Roman" pitchFamily="18" charset="0"/>
                <a:cs typeface="Times New Roman" pitchFamily="18" charset="0"/>
              </a:rPr>
              <a:t> Access </a:t>
            </a:r>
            <a:r>
              <a:rPr lang="tr-TR" sz="2400" b="1" dirty="0" err="1" smtClean="0">
                <a:latin typeface="Times New Roman" pitchFamily="18" charset="0"/>
                <a:cs typeface="Times New Roman" pitchFamily="18" charset="0"/>
              </a:rPr>
              <a:t>Control</a:t>
            </a:r>
            <a:endParaRPr lang="tr-TR" sz="2400" b="1" dirty="0" smtClean="0">
              <a:latin typeface="Times New Roman" pitchFamily="18" charset="0"/>
              <a:cs typeface="Times New Roman" pitchFamily="18" charset="0"/>
            </a:endParaRPr>
          </a:p>
          <a:p>
            <a:pPr>
              <a:spcAft>
                <a:spcPts val="600"/>
              </a:spcAft>
            </a:pPr>
            <a:r>
              <a:rPr lang="tr-TR" sz="2400" b="1" dirty="0" smtClean="0">
                <a:latin typeface="Times New Roman" pitchFamily="18" charset="0"/>
                <a:cs typeface="Times New Roman" pitchFamily="18" charset="0"/>
              </a:rPr>
              <a:t>A6:2017-</a:t>
            </a:r>
            <a:r>
              <a:rPr lang="tr-TR" sz="2400" b="1" dirty="0" err="1" smtClean="0">
                <a:latin typeface="Times New Roman" pitchFamily="18" charset="0"/>
                <a:cs typeface="Times New Roman" pitchFamily="18" charset="0"/>
              </a:rPr>
              <a:t>Security</a:t>
            </a:r>
            <a:r>
              <a:rPr lang="tr-TR" sz="2400" b="1" dirty="0" smtClean="0">
                <a:latin typeface="Times New Roman" pitchFamily="18" charset="0"/>
                <a:cs typeface="Times New Roman" pitchFamily="18" charset="0"/>
              </a:rPr>
              <a:t> </a:t>
            </a:r>
            <a:r>
              <a:rPr lang="tr-TR" sz="2400" b="1" dirty="0" err="1" smtClean="0">
                <a:latin typeface="Times New Roman" pitchFamily="18" charset="0"/>
                <a:cs typeface="Times New Roman" pitchFamily="18" charset="0"/>
              </a:rPr>
              <a:t>Misconfiguration</a:t>
            </a:r>
            <a:endParaRPr lang="tr-TR" sz="2400" b="1" dirty="0" smtClean="0">
              <a:latin typeface="Times New Roman" pitchFamily="18" charset="0"/>
              <a:cs typeface="Times New Roman" pitchFamily="18" charset="0"/>
            </a:endParaRPr>
          </a:p>
          <a:p>
            <a:pPr>
              <a:spcAft>
                <a:spcPts val="600"/>
              </a:spcAft>
            </a:pPr>
            <a:r>
              <a:rPr lang="tr-TR" sz="2400" b="1" dirty="0" smtClean="0">
                <a:latin typeface="Times New Roman" pitchFamily="18" charset="0"/>
                <a:cs typeface="Times New Roman" pitchFamily="18" charset="0"/>
              </a:rPr>
              <a:t>A7:2017-</a:t>
            </a:r>
            <a:r>
              <a:rPr lang="tr-TR" sz="2400" b="1" dirty="0" err="1" smtClean="0">
                <a:latin typeface="Times New Roman" pitchFamily="18" charset="0"/>
                <a:cs typeface="Times New Roman" pitchFamily="18" charset="0"/>
              </a:rPr>
              <a:t>Cross</a:t>
            </a:r>
            <a:r>
              <a:rPr lang="tr-TR" sz="2400" b="1" dirty="0" smtClean="0">
                <a:latin typeface="Times New Roman" pitchFamily="18" charset="0"/>
                <a:cs typeface="Times New Roman" pitchFamily="18" charset="0"/>
              </a:rPr>
              <a:t>-Site </a:t>
            </a:r>
            <a:r>
              <a:rPr lang="tr-TR" sz="2400" b="1" dirty="0" err="1" smtClean="0">
                <a:latin typeface="Times New Roman" pitchFamily="18" charset="0"/>
                <a:cs typeface="Times New Roman" pitchFamily="18" charset="0"/>
              </a:rPr>
              <a:t>Scripting</a:t>
            </a:r>
            <a:r>
              <a:rPr lang="tr-TR" sz="2400" b="1" dirty="0" smtClean="0">
                <a:latin typeface="Times New Roman" pitchFamily="18" charset="0"/>
                <a:cs typeface="Times New Roman" pitchFamily="18" charset="0"/>
              </a:rPr>
              <a:t> (XSS)</a:t>
            </a:r>
          </a:p>
          <a:p>
            <a:pPr>
              <a:spcAft>
                <a:spcPts val="600"/>
              </a:spcAft>
            </a:pPr>
            <a:r>
              <a:rPr lang="tr-TR" sz="2400" b="1" dirty="0" smtClean="0">
                <a:latin typeface="Times New Roman" pitchFamily="18" charset="0"/>
                <a:cs typeface="Times New Roman" pitchFamily="18" charset="0"/>
              </a:rPr>
              <a:t>A8:2017-</a:t>
            </a:r>
            <a:r>
              <a:rPr lang="tr-TR" sz="2400" b="1" dirty="0" err="1" smtClean="0">
                <a:latin typeface="Times New Roman" pitchFamily="18" charset="0"/>
                <a:cs typeface="Times New Roman" pitchFamily="18" charset="0"/>
              </a:rPr>
              <a:t>Insecure</a:t>
            </a:r>
            <a:r>
              <a:rPr lang="tr-TR" sz="2400" b="1" dirty="0" smtClean="0">
                <a:latin typeface="Times New Roman" pitchFamily="18" charset="0"/>
                <a:cs typeface="Times New Roman" pitchFamily="18" charset="0"/>
              </a:rPr>
              <a:t> </a:t>
            </a:r>
            <a:r>
              <a:rPr lang="tr-TR" sz="2400" b="1" dirty="0" err="1" smtClean="0">
                <a:latin typeface="Times New Roman" pitchFamily="18" charset="0"/>
                <a:cs typeface="Times New Roman" pitchFamily="18" charset="0"/>
              </a:rPr>
              <a:t>Deserialization</a:t>
            </a:r>
            <a:endParaRPr lang="tr-TR" sz="2400" b="1" dirty="0" smtClean="0">
              <a:latin typeface="Times New Roman" pitchFamily="18" charset="0"/>
              <a:cs typeface="Times New Roman" pitchFamily="18" charset="0"/>
            </a:endParaRPr>
          </a:p>
          <a:p>
            <a:pPr>
              <a:spcAft>
                <a:spcPts val="600"/>
              </a:spcAft>
            </a:pPr>
            <a:r>
              <a:rPr lang="tr-TR" sz="2400" b="1" dirty="0" smtClean="0">
                <a:latin typeface="Times New Roman" pitchFamily="18" charset="0"/>
                <a:cs typeface="Times New Roman" pitchFamily="18" charset="0"/>
              </a:rPr>
              <a:t>A9:2017-</a:t>
            </a:r>
            <a:r>
              <a:rPr lang="tr-TR" sz="2400" b="1" dirty="0" err="1" smtClean="0">
                <a:latin typeface="Times New Roman" pitchFamily="18" charset="0"/>
                <a:cs typeface="Times New Roman" pitchFamily="18" charset="0"/>
              </a:rPr>
              <a:t>Using</a:t>
            </a:r>
            <a:r>
              <a:rPr lang="tr-TR" sz="2400" b="1" dirty="0" smtClean="0">
                <a:latin typeface="Times New Roman" pitchFamily="18" charset="0"/>
                <a:cs typeface="Times New Roman" pitchFamily="18" charset="0"/>
              </a:rPr>
              <a:t> </a:t>
            </a:r>
            <a:r>
              <a:rPr lang="tr-TR" sz="2400" b="1" dirty="0" err="1" smtClean="0">
                <a:latin typeface="Times New Roman" pitchFamily="18" charset="0"/>
                <a:cs typeface="Times New Roman" pitchFamily="18" charset="0"/>
              </a:rPr>
              <a:t>Components</a:t>
            </a:r>
            <a:r>
              <a:rPr lang="tr-TR" sz="2400" b="1" dirty="0" smtClean="0">
                <a:latin typeface="Times New Roman" pitchFamily="18" charset="0"/>
                <a:cs typeface="Times New Roman" pitchFamily="18" charset="0"/>
              </a:rPr>
              <a:t> </a:t>
            </a:r>
            <a:r>
              <a:rPr lang="tr-TR" sz="2400" b="1" dirty="0" err="1" smtClean="0">
                <a:latin typeface="Times New Roman" pitchFamily="18" charset="0"/>
                <a:cs typeface="Times New Roman" pitchFamily="18" charset="0"/>
              </a:rPr>
              <a:t>with</a:t>
            </a:r>
            <a:r>
              <a:rPr lang="tr-TR" sz="2400" b="1" dirty="0" smtClean="0">
                <a:latin typeface="Times New Roman" pitchFamily="18" charset="0"/>
                <a:cs typeface="Times New Roman" pitchFamily="18" charset="0"/>
              </a:rPr>
              <a:t> </a:t>
            </a:r>
            <a:r>
              <a:rPr lang="tr-TR" sz="2400" b="1" dirty="0" err="1" smtClean="0">
                <a:latin typeface="Times New Roman" pitchFamily="18" charset="0"/>
                <a:cs typeface="Times New Roman" pitchFamily="18" charset="0"/>
              </a:rPr>
              <a:t>Known</a:t>
            </a:r>
            <a:r>
              <a:rPr lang="tr-TR" sz="2400" b="1" dirty="0" smtClean="0">
                <a:latin typeface="Times New Roman" pitchFamily="18" charset="0"/>
                <a:cs typeface="Times New Roman" pitchFamily="18" charset="0"/>
              </a:rPr>
              <a:t> </a:t>
            </a:r>
            <a:r>
              <a:rPr lang="tr-TR" sz="2400" b="1" dirty="0" err="1" smtClean="0">
                <a:latin typeface="Times New Roman" pitchFamily="18" charset="0"/>
                <a:cs typeface="Times New Roman" pitchFamily="18" charset="0"/>
              </a:rPr>
              <a:t>Vulnerabilities</a:t>
            </a:r>
            <a:endParaRPr lang="tr-TR" sz="2400" b="1" dirty="0" smtClean="0">
              <a:latin typeface="Times New Roman" pitchFamily="18" charset="0"/>
              <a:cs typeface="Times New Roman" pitchFamily="18" charset="0"/>
            </a:endParaRPr>
          </a:p>
          <a:p>
            <a:pPr>
              <a:spcAft>
                <a:spcPts val="600"/>
              </a:spcAft>
            </a:pPr>
            <a:r>
              <a:rPr lang="tr-TR" sz="2400" b="1" dirty="0" smtClean="0">
                <a:latin typeface="Times New Roman" pitchFamily="18" charset="0"/>
                <a:cs typeface="Times New Roman" pitchFamily="18" charset="0"/>
              </a:rPr>
              <a:t>A10:2017-</a:t>
            </a:r>
            <a:r>
              <a:rPr lang="tr-TR" sz="2400" b="1" dirty="0" err="1" smtClean="0">
                <a:latin typeface="Times New Roman" pitchFamily="18" charset="0"/>
                <a:cs typeface="Times New Roman" pitchFamily="18" charset="0"/>
              </a:rPr>
              <a:t>Insufficient</a:t>
            </a:r>
            <a:r>
              <a:rPr lang="tr-TR" sz="2400" b="1" dirty="0" smtClean="0">
                <a:latin typeface="Times New Roman" pitchFamily="18" charset="0"/>
                <a:cs typeface="Times New Roman" pitchFamily="18" charset="0"/>
              </a:rPr>
              <a:t> </a:t>
            </a:r>
            <a:r>
              <a:rPr lang="tr-TR" sz="2400" b="1" dirty="0" err="1" smtClean="0">
                <a:latin typeface="Times New Roman" pitchFamily="18" charset="0"/>
                <a:cs typeface="Times New Roman" pitchFamily="18" charset="0"/>
              </a:rPr>
              <a:t>Logging</a:t>
            </a:r>
            <a:r>
              <a:rPr lang="tr-TR" sz="2400" b="1" dirty="0" smtClean="0">
                <a:latin typeface="Times New Roman" pitchFamily="18" charset="0"/>
                <a:cs typeface="Times New Roman" pitchFamily="18" charset="0"/>
              </a:rPr>
              <a:t>&amp;</a:t>
            </a:r>
            <a:r>
              <a:rPr lang="tr-TR" sz="2400" b="1" dirty="0" err="1" smtClean="0">
                <a:latin typeface="Times New Roman" pitchFamily="18" charset="0"/>
                <a:cs typeface="Times New Roman" pitchFamily="18" charset="0"/>
              </a:rPr>
              <a:t>Monitoring</a:t>
            </a:r>
            <a:endParaRPr lang="tr-TR"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938201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571472" y="0"/>
            <a:ext cx="8064896" cy="1296143"/>
          </a:xfrm>
        </p:spPr>
        <p:txBody>
          <a:bodyPr>
            <a:normAutofit/>
          </a:bodyPr>
          <a:lstStyle/>
          <a:p>
            <a:pPr algn="ctr">
              <a:lnSpc>
                <a:spcPct val="150000"/>
              </a:lnSpc>
            </a:pPr>
            <a:r>
              <a:rPr lang="tr-TR" dirty="0" err="1" smtClean="0">
                <a:latin typeface="Calibri" pitchFamily="34" charset="0"/>
              </a:rPr>
              <a:t>Insufficient</a:t>
            </a:r>
            <a:r>
              <a:rPr lang="tr-TR" dirty="0" smtClean="0">
                <a:latin typeface="Calibri" pitchFamily="34" charset="0"/>
              </a:rPr>
              <a:t> </a:t>
            </a:r>
            <a:r>
              <a:rPr lang="tr-TR" dirty="0" err="1" smtClean="0">
                <a:latin typeface="Calibri" pitchFamily="34" charset="0"/>
              </a:rPr>
              <a:t>Logging</a:t>
            </a:r>
            <a:r>
              <a:rPr lang="tr-TR" dirty="0" smtClean="0">
                <a:latin typeface="Calibri" pitchFamily="34" charset="0"/>
              </a:rPr>
              <a:t> &amp; </a:t>
            </a:r>
            <a:r>
              <a:rPr lang="tr-TR" dirty="0" err="1" smtClean="0">
                <a:latin typeface="Calibri" pitchFamily="34" charset="0"/>
              </a:rPr>
              <a:t>Monitoring</a:t>
            </a:r>
            <a:endParaRPr lang="en-US" dirty="0">
              <a:latin typeface="Calibri" pitchFamily="34" charset="0"/>
              <a:cs typeface="Calibri" panose="020F0502020204030204" pitchFamily="34" charset="0"/>
            </a:endParaRPr>
          </a:p>
        </p:txBody>
      </p:sp>
      <p:sp>
        <p:nvSpPr>
          <p:cNvPr id="47" name="object 2"/>
          <p:cNvSpPr txBox="1"/>
          <p:nvPr/>
        </p:nvSpPr>
        <p:spPr>
          <a:xfrm>
            <a:off x="1023366" y="3769568"/>
            <a:ext cx="7086600" cy="2971800"/>
          </a:xfrm>
          <a:prstGeom prst="rect">
            <a:avLst/>
          </a:prstGeom>
        </p:spPr>
        <p:txBody>
          <a:bodyPr wrap="square" lIns="0" tIns="0" rIns="0" bIns="0" rtlCol="0">
            <a:no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1744">
              <a:lnSpc>
                <a:spcPct val="97574"/>
              </a:lnSpc>
            </a:pPr>
            <a:endParaRPr sz="1600" dirty="0">
              <a:latin typeface="Consolas"/>
              <a:cs typeface="Consolas"/>
            </a:endParaRPr>
          </a:p>
        </p:txBody>
      </p:sp>
      <p:sp>
        <p:nvSpPr>
          <p:cNvPr id="4" name="3 Metin kutusu"/>
          <p:cNvSpPr txBox="1"/>
          <p:nvPr/>
        </p:nvSpPr>
        <p:spPr>
          <a:xfrm>
            <a:off x="285720" y="1785926"/>
            <a:ext cx="8501122" cy="3108543"/>
          </a:xfrm>
          <a:prstGeom prst="rect">
            <a:avLst/>
          </a:prstGeom>
          <a:noFill/>
        </p:spPr>
        <p:txBody>
          <a:bodyPr wrap="square" rtlCol="0">
            <a:spAutoFit/>
          </a:bodyPr>
          <a:lstStyle/>
          <a:p>
            <a:pPr algn="just"/>
            <a:r>
              <a:rPr lang="en-US" sz="2800" b="1" dirty="0" smtClean="0">
                <a:latin typeface="Times New Roman" pitchFamily="18" charset="0"/>
                <a:cs typeface="Times New Roman" pitchFamily="18" charset="0"/>
              </a:rPr>
              <a:t>The sandbox software had detected potentially unwanted software</a:t>
            </a:r>
            <a:r>
              <a:rPr lang="tr-TR" sz="2800" b="1" dirty="0" smtClean="0">
                <a:latin typeface="Times New Roman" pitchFamily="18" charset="0"/>
                <a:cs typeface="Times New Roman" pitchFamily="18" charset="0"/>
              </a:rPr>
              <a:t>.</a:t>
            </a:r>
          </a:p>
          <a:p>
            <a:pPr algn="just"/>
            <a:endParaRPr lang="tr-TR" sz="2800" b="1" dirty="0" smtClean="0">
              <a:latin typeface="Times New Roman" pitchFamily="18" charset="0"/>
              <a:cs typeface="Times New Roman" pitchFamily="18" charset="0"/>
            </a:endParaRPr>
          </a:p>
          <a:p>
            <a:pPr algn="just"/>
            <a:r>
              <a:rPr lang="tr-TR" sz="2800" b="1" dirty="0" smtClean="0">
                <a:latin typeface="Times New Roman" pitchFamily="18" charset="0"/>
                <a:cs typeface="Times New Roman" pitchFamily="18" charset="0"/>
              </a:rPr>
              <a:t>N</a:t>
            </a:r>
            <a:r>
              <a:rPr lang="en-US" sz="2800" b="1" dirty="0" smtClean="0">
                <a:latin typeface="Times New Roman" pitchFamily="18" charset="0"/>
                <a:cs typeface="Times New Roman" pitchFamily="18" charset="0"/>
              </a:rPr>
              <a:t>o one responded to this detection. </a:t>
            </a:r>
            <a:endParaRPr lang="tr-TR" sz="2800" b="1" dirty="0" smtClean="0">
              <a:latin typeface="Times New Roman" pitchFamily="18" charset="0"/>
              <a:cs typeface="Times New Roman" pitchFamily="18" charset="0"/>
            </a:endParaRPr>
          </a:p>
          <a:p>
            <a:pPr algn="just"/>
            <a:endParaRPr lang="tr-TR" sz="2800" b="1" dirty="0" smtClean="0">
              <a:latin typeface="Times New Roman" pitchFamily="18" charset="0"/>
              <a:cs typeface="Times New Roman" pitchFamily="18" charset="0"/>
            </a:endParaRPr>
          </a:p>
          <a:p>
            <a:pPr algn="just"/>
            <a:r>
              <a:rPr lang="en-US" sz="2800" b="1" dirty="0" smtClean="0">
                <a:latin typeface="Times New Roman" pitchFamily="18" charset="0"/>
                <a:cs typeface="Times New Roman" pitchFamily="18" charset="0"/>
              </a:rPr>
              <a:t>The sandbox had been producing warnings for some time before the breach was detected.</a:t>
            </a:r>
            <a:endParaRPr lang="tr-TR" sz="28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3884662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500034" y="0"/>
            <a:ext cx="8064896" cy="1296143"/>
          </a:xfrm>
        </p:spPr>
        <p:txBody>
          <a:bodyPr>
            <a:normAutofit/>
          </a:bodyPr>
          <a:lstStyle/>
          <a:p>
            <a:pPr algn="ctr"/>
            <a:r>
              <a:rPr lang="tr-TR" dirty="0">
                <a:latin typeface="Calibri" panose="020F0502020204030204" pitchFamily="34" charset="0"/>
                <a:ea typeface="Tahoma" panose="020B0604030504040204" pitchFamily="34" charset="0"/>
                <a:cs typeface="Tahoma" panose="020B0604030504040204" pitchFamily="34" charset="0"/>
              </a:rPr>
              <a:t>Injection</a:t>
            </a:r>
          </a:p>
        </p:txBody>
      </p:sp>
      <p:sp>
        <p:nvSpPr>
          <p:cNvPr id="47" name="object 2"/>
          <p:cNvSpPr txBox="1"/>
          <p:nvPr/>
        </p:nvSpPr>
        <p:spPr>
          <a:xfrm>
            <a:off x="1023366" y="3769568"/>
            <a:ext cx="7086600" cy="2971800"/>
          </a:xfrm>
          <a:prstGeom prst="rect">
            <a:avLst/>
          </a:prstGeom>
        </p:spPr>
        <p:txBody>
          <a:bodyPr wrap="square" lIns="0" tIns="0" rIns="0" bIns="0" rtlCol="0">
            <a:no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1744">
              <a:lnSpc>
                <a:spcPct val="97574"/>
              </a:lnSpc>
            </a:pPr>
            <a:endParaRPr sz="1600" dirty="0">
              <a:latin typeface="Consolas"/>
              <a:cs typeface="Consolas"/>
            </a:endParaRPr>
          </a:p>
        </p:txBody>
      </p:sp>
      <p:pic>
        <p:nvPicPr>
          <p:cNvPr id="14338" name="Picture 2" descr="[SQL Injection logo]"/>
          <p:cNvPicPr>
            <a:picLocks noChangeAspect="1" noChangeArrowheads="1"/>
          </p:cNvPicPr>
          <p:nvPr/>
        </p:nvPicPr>
        <p:blipFill>
          <a:blip r:embed="rId3"/>
          <a:srcRect/>
          <a:stretch>
            <a:fillRect/>
          </a:stretch>
        </p:blipFill>
        <p:spPr bwMode="auto">
          <a:xfrm>
            <a:off x="2000232" y="2143116"/>
            <a:ext cx="5169851" cy="2500330"/>
          </a:xfrm>
          <a:prstGeom prst="rect">
            <a:avLst/>
          </a:prstGeom>
          <a:noFill/>
        </p:spPr>
      </p:pic>
    </p:spTree>
    <p:extLst>
      <p:ext uri="{BB962C8B-B14F-4D97-AF65-F5344CB8AC3E}">
        <p14:creationId xmlns:p14="http://schemas.microsoft.com/office/powerpoint/2010/main" xmlns="" val="2668521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500034" y="0"/>
            <a:ext cx="8064896" cy="1296143"/>
          </a:xfrm>
        </p:spPr>
        <p:txBody>
          <a:bodyPr>
            <a:normAutofit/>
          </a:bodyPr>
          <a:lstStyle/>
          <a:p>
            <a:pPr algn="ctr"/>
            <a:r>
              <a:rPr lang="tr-TR" dirty="0">
                <a:latin typeface="Calibri" panose="020F0502020204030204" pitchFamily="34" charset="0"/>
                <a:ea typeface="Tahoma" panose="020B0604030504040204" pitchFamily="34" charset="0"/>
                <a:cs typeface="Tahoma" panose="020B0604030504040204" pitchFamily="34" charset="0"/>
              </a:rPr>
              <a:t>Injection</a:t>
            </a:r>
          </a:p>
        </p:txBody>
      </p:sp>
      <p:sp>
        <p:nvSpPr>
          <p:cNvPr id="47" name="object 2"/>
          <p:cNvSpPr txBox="1"/>
          <p:nvPr/>
        </p:nvSpPr>
        <p:spPr>
          <a:xfrm>
            <a:off x="1023366" y="3769568"/>
            <a:ext cx="7086600" cy="2971800"/>
          </a:xfrm>
          <a:prstGeom prst="rect">
            <a:avLst/>
          </a:prstGeom>
        </p:spPr>
        <p:txBody>
          <a:bodyPr wrap="square" lIns="0" tIns="0" rIns="0" bIns="0" rtlCol="0">
            <a:no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1744">
              <a:lnSpc>
                <a:spcPct val="97574"/>
              </a:lnSpc>
            </a:pPr>
            <a:endParaRPr sz="1600" dirty="0">
              <a:latin typeface="Consolas"/>
              <a:cs typeface="Consolas"/>
            </a:endParaRPr>
          </a:p>
        </p:txBody>
      </p:sp>
      <p:sp>
        <p:nvSpPr>
          <p:cNvPr id="38913" name="Rectangle 1"/>
          <p:cNvSpPr>
            <a:spLocks noChangeArrowheads="1"/>
          </p:cNvSpPr>
          <p:nvPr/>
        </p:nvSpPr>
        <p:spPr bwMode="auto">
          <a:xfrm>
            <a:off x="285720" y="1928802"/>
            <a:ext cx="7906565" cy="3508653"/>
          </a:xfrm>
          <a:prstGeom prst="rect">
            <a:avLst/>
          </a:prstGeom>
          <a:solidFill>
            <a:srgbClr val="FFEEEE"/>
          </a:solidFill>
          <a:ln w="9525">
            <a:noFill/>
            <a:miter lim="800000"/>
            <a:headEnd/>
            <a:tailEnd/>
          </a:ln>
          <a:effectLst/>
        </p:spPr>
        <p:txBody>
          <a:bodyPr vert="horz" wrap="none" lIns="47610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dirty="0" smtClean="0">
                <a:ln>
                  <a:noFill/>
                </a:ln>
                <a:solidFill>
                  <a:srgbClr val="000000"/>
                </a:solidFill>
                <a:effectLst/>
                <a:latin typeface="Times New Roman" pitchFamily="18" charset="0"/>
                <a:cs typeface="Times New Roman" pitchFamily="18" charset="0"/>
              </a:rPr>
              <a:t>SELECT </a:t>
            </a:r>
            <a:r>
              <a:rPr kumimoji="0" lang="tr-TR" sz="2200" b="0" i="1" u="none" strike="noStrike" cap="none" normalizeH="0" baseline="0" dirty="0" smtClean="0">
                <a:ln>
                  <a:noFill/>
                </a:ln>
                <a:solidFill>
                  <a:srgbClr val="000000"/>
                </a:solidFill>
                <a:effectLst/>
                <a:latin typeface="Times New Roman" pitchFamily="18" charset="0"/>
                <a:cs typeface="Times New Roman" pitchFamily="18" charset="0"/>
              </a:rPr>
              <a:t>*</a:t>
            </a:r>
            <a:r>
              <a:rPr kumimoji="0" lang="tr-TR" sz="2200" b="0" i="0" u="none" strike="noStrike" cap="none" normalizeH="0" baseline="0" dirty="0" smtClean="0">
                <a:ln>
                  <a:noFill/>
                </a:ln>
                <a:solidFill>
                  <a:srgbClr val="000000"/>
                </a:solidFill>
                <a:effectLst/>
                <a:latin typeface="Times New Roman" pitchFamily="18" charset="0"/>
                <a:cs typeface="Times New Roman" pitchFamily="18" charset="0"/>
              </a:rPr>
              <a:t> FROM </a:t>
            </a:r>
            <a:r>
              <a:rPr kumimoji="0" lang="tr-TR" sz="2200" b="0" i="1" u="none" strike="noStrike" cap="none" normalizeH="0" baseline="0" dirty="0" err="1" smtClean="0">
                <a:ln>
                  <a:noFill/>
                </a:ln>
                <a:solidFill>
                  <a:srgbClr val="000000"/>
                </a:solidFill>
                <a:effectLst/>
                <a:latin typeface="Times New Roman" pitchFamily="18" charset="0"/>
                <a:cs typeface="Times New Roman" pitchFamily="18" charset="0"/>
              </a:rPr>
              <a:t>table</a:t>
            </a:r>
            <a:r>
              <a:rPr kumimoji="0" lang="tr-TR" sz="2200" b="0" i="0" u="none" strike="noStrike" cap="none" normalizeH="0" baseline="0" dirty="0" smtClean="0">
                <a:ln>
                  <a:noFill/>
                </a:ln>
                <a:solidFill>
                  <a:srgbClr val="000000"/>
                </a:solidFill>
                <a:effectLst/>
                <a:latin typeface="Times New Roman" pitchFamily="18" charset="0"/>
                <a:cs typeface="Times New Roman" pitchFamily="18" charset="0"/>
              </a:rPr>
              <a:t> WHERE </a:t>
            </a:r>
            <a:r>
              <a:rPr kumimoji="0" lang="tr-TR" sz="2200" b="0" i="1" u="none" strike="noStrike" cap="none" normalizeH="0" baseline="0" dirty="0" err="1" smtClean="0">
                <a:ln>
                  <a:noFill/>
                </a:ln>
                <a:solidFill>
                  <a:srgbClr val="000000"/>
                </a:solidFill>
                <a:effectLst/>
                <a:latin typeface="Times New Roman" pitchFamily="18" charset="0"/>
                <a:cs typeface="Times New Roman" pitchFamily="18" charset="0"/>
              </a:rPr>
              <a:t>field</a:t>
            </a:r>
            <a:r>
              <a:rPr kumimoji="0" lang="tr-TR" sz="2200" b="0" i="0" u="none" strike="noStrike" cap="none" normalizeH="0" baseline="0" dirty="0" smtClean="0">
                <a:ln>
                  <a:noFill/>
                </a:ln>
                <a:solidFill>
                  <a:srgbClr val="000000"/>
                </a:solidFill>
                <a:effectLst/>
                <a:latin typeface="Times New Roman" pitchFamily="18" charset="0"/>
                <a:cs typeface="Times New Roman" pitchFamily="18" charset="0"/>
              </a:rPr>
              <a:t> = '</a:t>
            </a:r>
            <a:r>
              <a:rPr kumimoji="0" lang="tr-TR" sz="2200" b="1" i="0" u="none" strike="noStrike" cap="none" normalizeH="0" baseline="0" dirty="0" smtClean="0">
                <a:ln>
                  <a:noFill/>
                </a:ln>
                <a:solidFill>
                  <a:srgbClr val="FF0000"/>
                </a:solidFill>
                <a:effectLst/>
                <a:latin typeface="Times New Roman" pitchFamily="18" charset="0"/>
                <a:cs typeface="Times New Roman" pitchFamily="18" charset="0"/>
              </a:rPr>
              <a:t>$EMAIL</a:t>
            </a:r>
            <a:r>
              <a:rPr kumimoji="0" lang="tr-TR" sz="2200" b="0" i="0" u="none" strike="noStrike" cap="none" normalizeH="0" baseline="0" dirty="0" smtClean="0">
                <a:ln>
                  <a:noFill/>
                </a:ln>
                <a:solidFill>
                  <a:srgbClr val="000000"/>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lang="tr-TR" sz="2200" dirty="0" smtClean="0">
              <a:solidFill>
                <a:srgbClr val="000000"/>
              </a:solidFill>
              <a:latin typeface="Times New Roman" pitchFamily="18" charset="0"/>
              <a:cs typeface="Times New Roman" pitchFamily="18" charset="0"/>
            </a:endParaRPr>
          </a:p>
          <a:p>
            <a:pPr lvl="0" fontAlgn="base">
              <a:spcBef>
                <a:spcPct val="0"/>
              </a:spcBef>
              <a:spcAft>
                <a:spcPct val="0"/>
              </a:spcAft>
            </a:pPr>
            <a:r>
              <a:rPr lang="en-US" sz="2200" dirty="0" smtClean="0">
                <a:solidFill>
                  <a:srgbClr val="000000"/>
                </a:solidFill>
                <a:latin typeface="Times New Roman" pitchFamily="18" charset="0"/>
                <a:cs typeface="Times New Roman" pitchFamily="18" charset="0"/>
              </a:rPr>
              <a:t>$EMAIL</a:t>
            </a:r>
            <a:r>
              <a:rPr lang="tr-TR" sz="2200" dirty="0" smtClean="0">
                <a:solidFill>
                  <a:srgbClr val="000000"/>
                </a:solidFill>
                <a:latin typeface="Times New Roman" pitchFamily="18" charset="0"/>
                <a:cs typeface="Times New Roman" pitchFamily="18" charset="0"/>
              </a:rPr>
              <a:t>=</a:t>
            </a:r>
            <a:r>
              <a:rPr lang="tr-TR" sz="2200" dirty="0" err="1" smtClean="0">
                <a:solidFill>
                  <a:srgbClr val="000000"/>
                </a:solidFill>
                <a:latin typeface="Times New Roman" pitchFamily="18" charset="0"/>
                <a:cs typeface="Times New Roman" pitchFamily="18" charset="0"/>
              </a:rPr>
              <a:t>aaa</a:t>
            </a:r>
            <a:r>
              <a:rPr lang="en-US" sz="2200" dirty="0" smtClean="0">
                <a:solidFill>
                  <a:srgbClr val="000000"/>
                </a:solidFill>
                <a:latin typeface="Times New Roman" pitchFamily="18" charset="0"/>
                <a:cs typeface="Times New Roman" pitchFamily="18" charset="0"/>
              </a:rPr>
              <a:t>@</a:t>
            </a:r>
            <a:r>
              <a:rPr lang="tr-TR" sz="2200" dirty="0" err="1" smtClean="0">
                <a:solidFill>
                  <a:srgbClr val="000000"/>
                </a:solidFill>
                <a:latin typeface="Times New Roman" pitchFamily="18" charset="0"/>
                <a:cs typeface="Times New Roman" pitchFamily="18" charset="0"/>
              </a:rPr>
              <a:t>bbb</a:t>
            </a:r>
            <a:r>
              <a:rPr lang="en-US" sz="2200" dirty="0" err="1" smtClean="0">
                <a:solidFill>
                  <a:srgbClr val="000000"/>
                </a:solidFill>
                <a:latin typeface="Times New Roman" pitchFamily="18" charset="0"/>
                <a:cs typeface="Times New Roman" pitchFamily="18" charset="0"/>
              </a:rPr>
              <a:t>.net</a:t>
            </a:r>
            <a:r>
              <a:rPr lang="en-US" sz="2200" dirty="0" smtClean="0">
                <a:solidFill>
                  <a:srgbClr val="000000"/>
                </a:solidFill>
                <a:latin typeface="Times New Roman" pitchFamily="18" charset="0"/>
                <a:cs typeface="Times New Roman" pitchFamily="18" charset="0"/>
              </a:rPr>
              <a:t>'</a:t>
            </a:r>
            <a:endParaRPr lang="tr-TR" sz="2200" dirty="0" smtClean="0">
              <a:solidFill>
                <a:srgbClr val="000000"/>
              </a:solidFill>
              <a:latin typeface="Times New Roman" pitchFamily="18" charset="0"/>
              <a:cs typeface="Times New Roman" pitchFamily="18" charset="0"/>
            </a:endParaRPr>
          </a:p>
          <a:p>
            <a:pPr fontAlgn="base">
              <a:spcBef>
                <a:spcPct val="0"/>
              </a:spcBef>
              <a:spcAft>
                <a:spcPct val="0"/>
              </a:spcAft>
            </a:pPr>
            <a:endParaRPr lang="tr-TR" sz="2200" dirty="0" smtClean="0">
              <a:solidFill>
                <a:srgbClr val="000000"/>
              </a:solidFill>
              <a:latin typeface="Times New Roman" pitchFamily="18" charset="0"/>
              <a:cs typeface="Times New Roman" pitchFamily="18" charset="0"/>
            </a:endParaRPr>
          </a:p>
          <a:p>
            <a:pPr fontAlgn="base">
              <a:spcBef>
                <a:spcPct val="0"/>
              </a:spcBef>
              <a:spcAft>
                <a:spcPct val="0"/>
              </a:spcAft>
            </a:pPr>
            <a:r>
              <a:rPr lang="tr-TR" sz="2200" dirty="0" smtClean="0">
                <a:solidFill>
                  <a:srgbClr val="000000"/>
                </a:solidFill>
                <a:latin typeface="Times New Roman" pitchFamily="18" charset="0"/>
                <a:cs typeface="Times New Roman" pitchFamily="18" charset="0"/>
              </a:rPr>
              <a:t>SELECT </a:t>
            </a:r>
            <a:r>
              <a:rPr lang="tr-TR" sz="2200" i="1" dirty="0" smtClean="0">
                <a:solidFill>
                  <a:srgbClr val="000000"/>
                </a:solidFill>
                <a:latin typeface="Times New Roman" pitchFamily="18" charset="0"/>
                <a:cs typeface="Times New Roman" pitchFamily="18" charset="0"/>
              </a:rPr>
              <a:t>*</a:t>
            </a:r>
            <a:r>
              <a:rPr lang="tr-TR" sz="2200" dirty="0" smtClean="0">
                <a:solidFill>
                  <a:srgbClr val="000000"/>
                </a:solidFill>
                <a:latin typeface="Times New Roman" pitchFamily="18" charset="0"/>
                <a:cs typeface="Times New Roman" pitchFamily="18" charset="0"/>
              </a:rPr>
              <a:t> FROM </a:t>
            </a:r>
            <a:r>
              <a:rPr lang="tr-TR" sz="2200" i="1" dirty="0" err="1" smtClean="0">
                <a:solidFill>
                  <a:srgbClr val="000000"/>
                </a:solidFill>
                <a:latin typeface="Times New Roman" pitchFamily="18" charset="0"/>
                <a:cs typeface="Times New Roman" pitchFamily="18" charset="0"/>
              </a:rPr>
              <a:t>table</a:t>
            </a:r>
            <a:r>
              <a:rPr lang="tr-TR" sz="2200" dirty="0" smtClean="0">
                <a:solidFill>
                  <a:srgbClr val="000000"/>
                </a:solidFill>
                <a:latin typeface="Times New Roman" pitchFamily="18" charset="0"/>
                <a:cs typeface="Times New Roman" pitchFamily="18" charset="0"/>
              </a:rPr>
              <a:t> WHERE </a:t>
            </a:r>
            <a:r>
              <a:rPr lang="tr-TR" sz="2200" i="1" dirty="0" err="1" smtClean="0">
                <a:solidFill>
                  <a:srgbClr val="000000"/>
                </a:solidFill>
                <a:latin typeface="Times New Roman" pitchFamily="18" charset="0"/>
                <a:cs typeface="Times New Roman" pitchFamily="18" charset="0"/>
              </a:rPr>
              <a:t>field</a:t>
            </a:r>
            <a:r>
              <a:rPr lang="tr-TR" sz="2200" dirty="0" smtClean="0">
                <a:solidFill>
                  <a:srgbClr val="000000"/>
                </a:solidFill>
                <a:latin typeface="Times New Roman" pitchFamily="18" charset="0"/>
                <a:cs typeface="Times New Roman" pitchFamily="18" charset="0"/>
              </a:rPr>
              <a:t> = '</a:t>
            </a:r>
            <a:r>
              <a:rPr lang="tr-TR" sz="2200" b="1" dirty="0" err="1" smtClean="0">
                <a:solidFill>
                  <a:srgbClr val="FF0000"/>
                </a:solidFill>
                <a:latin typeface="Times New Roman" pitchFamily="18" charset="0"/>
                <a:cs typeface="Times New Roman" pitchFamily="18" charset="0"/>
              </a:rPr>
              <a:t>aaa</a:t>
            </a:r>
            <a:r>
              <a:rPr lang="tr-TR" sz="2200" b="1" dirty="0" smtClean="0">
                <a:solidFill>
                  <a:srgbClr val="FF0000"/>
                </a:solidFill>
                <a:latin typeface="Times New Roman" pitchFamily="18" charset="0"/>
                <a:cs typeface="Times New Roman" pitchFamily="18" charset="0"/>
              </a:rPr>
              <a:t>@</a:t>
            </a:r>
            <a:r>
              <a:rPr lang="tr-TR" sz="2200" b="1" dirty="0" err="1" smtClean="0">
                <a:solidFill>
                  <a:srgbClr val="FF0000"/>
                </a:solidFill>
                <a:latin typeface="Times New Roman" pitchFamily="18" charset="0"/>
                <a:cs typeface="Times New Roman" pitchFamily="18" charset="0"/>
              </a:rPr>
              <a:t>bbb</a:t>
            </a:r>
            <a:r>
              <a:rPr lang="tr-TR" sz="2200" b="1" dirty="0" smtClean="0">
                <a:solidFill>
                  <a:srgbClr val="FF0000"/>
                </a:solidFill>
                <a:latin typeface="Times New Roman" pitchFamily="18" charset="0"/>
                <a:cs typeface="Times New Roman" pitchFamily="18" charset="0"/>
              </a:rPr>
              <a:t>.net'</a:t>
            </a:r>
            <a:r>
              <a:rPr lang="tr-TR" sz="2200" dirty="0" smtClean="0">
                <a:solidFill>
                  <a:srgbClr val="000000"/>
                </a:solidFill>
                <a:latin typeface="Times New Roman" pitchFamily="18" charset="0"/>
                <a:cs typeface="Times New Roman" pitchFamily="18" charset="0"/>
              </a:rPr>
              <a:t>';</a:t>
            </a:r>
          </a:p>
          <a:p>
            <a:pPr fontAlgn="base">
              <a:spcBef>
                <a:spcPct val="0"/>
              </a:spcBef>
              <a:spcAft>
                <a:spcPct val="0"/>
              </a:spcAft>
            </a:pPr>
            <a:endParaRPr lang="tr-TR" sz="2200" dirty="0" smtClean="0">
              <a:solidFill>
                <a:srgbClr val="000000"/>
              </a:solidFill>
              <a:latin typeface="Times New Roman" pitchFamily="18" charset="0"/>
              <a:cs typeface="Times New Roman" pitchFamily="18" charset="0"/>
            </a:endParaRPr>
          </a:p>
          <a:p>
            <a:pPr fontAlgn="base">
              <a:spcBef>
                <a:spcPct val="0"/>
              </a:spcBef>
              <a:spcAft>
                <a:spcPct val="0"/>
              </a:spcAft>
            </a:pPr>
            <a:r>
              <a:rPr lang="tr-TR" sz="2200" b="1" dirty="0" smtClean="0">
                <a:latin typeface="Times New Roman" pitchFamily="18" charset="0"/>
                <a:cs typeface="Times New Roman" pitchFamily="18" charset="0"/>
              </a:rPr>
              <a:t>EMAIL</a:t>
            </a:r>
            <a:r>
              <a:rPr lang="tr-TR" sz="2200" b="1" dirty="0" smtClean="0">
                <a:latin typeface="Times New Roman" pitchFamily="18" charset="0"/>
                <a:cs typeface="Times New Roman" pitchFamily="18" charset="0"/>
                <a:sym typeface="Wingdings" pitchFamily="2" charset="2"/>
              </a:rPr>
              <a:t></a:t>
            </a:r>
            <a:r>
              <a:rPr lang="en-US" sz="2200" b="1" dirty="0" smtClean="0">
                <a:solidFill>
                  <a:srgbClr val="0000FF"/>
                </a:solidFill>
                <a:latin typeface="Times New Roman" pitchFamily="18" charset="0"/>
                <a:cs typeface="Times New Roman" pitchFamily="18" charset="0"/>
              </a:rPr>
              <a:t>anything' OR 'x'='x</a:t>
            </a:r>
            <a:endParaRPr lang="tr-TR" sz="2200" dirty="0" smtClean="0">
              <a:solidFill>
                <a:srgbClr val="0000FF"/>
              </a:solidFill>
              <a:latin typeface="Times New Roman" pitchFamily="18" charset="0"/>
              <a:cs typeface="Times New Roman" pitchFamily="18" charset="0"/>
            </a:endParaRPr>
          </a:p>
          <a:p>
            <a:pPr fontAlgn="base">
              <a:spcBef>
                <a:spcPct val="0"/>
              </a:spcBef>
              <a:spcAft>
                <a:spcPct val="0"/>
              </a:spcAft>
            </a:pPr>
            <a:endParaRPr lang="tr-TR" sz="2200" dirty="0" smtClean="0">
              <a:latin typeface="Times New Roman" pitchFamily="18" charset="0"/>
              <a:cs typeface="Times New Roman" pitchFamily="18" charset="0"/>
            </a:endParaRPr>
          </a:p>
          <a:p>
            <a:pPr fontAlgn="base">
              <a:spcBef>
                <a:spcPct val="0"/>
              </a:spcBef>
              <a:spcAft>
                <a:spcPct val="0"/>
              </a:spcAft>
            </a:pPr>
            <a:r>
              <a:rPr lang="en-US" sz="2200" dirty="0" smtClean="0">
                <a:latin typeface="Times New Roman" pitchFamily="18" charset="0"/>
                <a:cs typeface="Times New Roman" pitchFamily="18" charset="0"/>
              </a:rPr>
              <a:t>SELECT </a:t>
            </a:r>
            <a:r>
              <a:rPr lang="tr-TR" sz="2200"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FROM </a:t>
            </a:r>
            <a:r>
              <a:rPr lang="en-US" sz="2200" i="1" dirty="0" smtClean="0">
                <a:latin typeface="Times New Roman" pitchFamily="18" charset="0"/>
                <a:cs typeface="Times New Roman" pitchFamily="18" charset="0"/>
              </a:rPr>
              <a:t>table</a:t>
            </a:r>
            <a:r>
              <a:rPr lang="tr-TR" sz="2200"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WHERE </a:t>
            </a:r>
            <a:r>
              <a:rPr lang="en-US" sz="2200" i="1" dirty="0" smtClean="0">
                <a:latin typeface="Times New Roman" pitchFamily="18" charset="0"/>
                <a:cs typeface="Times New Roman" pitchFamily="18" charset="0"/>
              </a:rPr>
              <a:t>field</a:t>
            </a:r>
            <a:r>
              <a:rPr lang="en-US" sz="2200" dirty="0" smtClean="0">
                <a:latin typeface="Times New Roman" pitchFamily="18" charset="0"/>
                <a:cs typeface="Times New Roman" pitchFamily="18" charset="0"/>
              </a:rPr>
              <a:t> = '</a:t>
            </a:r>
            <a:r>
              <a:rPr lang="en-US" sz="2200" b="1" dirty="0" smtClean="0">
                <a:solidFill>
                  <a:srgbClr val="FF0000"/>
                </a:solidFill>
                <a:latin typeface="Times New Roman" pitchFamily="18" charset="0"/>
                <a:cs typeface="Times New Roman" pitchFamily="18" charset="0"/>
              </a:rPr>
              <a:t>anything' OR 'x'='x</a:t>
            </a:r>
            <a:r>
              <a:rPr lang="en-US" sz="2200" dirty="0" smtClean="0">
                <a:latin typeface="Times New Roman" pitchFamily="18" charset="0"/>
                <a:cs typeface="Times New Roman" pitchFamily="18" charset="0"/>
              </a:rPr>
              <a:t>';</a:t>
            </a:r>
            <a:r>
              <a:rPr lang="tr-TR" sz="2200" dirty="0" smtClean="0">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dirty="0" smtClean="0">
                <a:ln>
                  <a:noFill/>
                </a:ln>
                <a:solidFill>
                  <a:schemeClr val="tx1"/>
                </a:solidFill>
                <a:effectLst/>
                <a:latin typeface="Times New Roman" pitchFamily="18" charset="0"/>
                <a:cs typeface="Times New Roman" pitchFamily="18" charset="0"/>
              </a:rPr>
              <a:t> </a:t>
            </a:r>
          </a:p>
        </p:txBody>
      </p:sp>
      <p:cxnSp>
        <p:nvCxnSpPr>
          <p:cNvPr id="10" name="9 Düz Ok Bağlayıcısı"/>
          <p:cNvCxnSpPr/>
          <p:nvPr/>
        </p:nvCxnSpPr>
        <p:spPr>
          <a:xfrm rot="5400000">
            <a:off x="6894529" y="3035297"/>
            <a:ext cx="500066"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 name="6 Düz Ok Bağlayıcısı"/>
          <p:cNvCxnSpPr/>
          <p:nvPr/>
        </p:nvCxnSpPr>
        <p:spPr>
          <a:xfrm rot="10800000">
            <a:off x="3500430" y="2786058"/>
            <a:ext cx="785818"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6852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500034" y="0"/>
            <a:ext cx="8064896" cy="1296143"/>
          </a:xfrm>
        </p:spPr>
        <p:txBody>
          <a:bodyPr>
            <a:normAutofit/>
          </a:bodyPr>
          <a:lstStyle/>
          <a:p>
            <a:pPr algn="ctr"/>
            <a:r>
              <a:rPr lang="tr-TR" dirty="0">
                <a:latin typeface="Calibri" panose="020F0502020204030204" pitchFamily="34" charset="0"/>
                <a:ea typeface="Tahoma" panose="020B0604030504040204" pitchFamily="34" charset="0"/>
                <a:cs typeface="Tahoma" panose="020B0604030504040204" pitchFamily="34" charset="0"/>
              </a:rPr>
              <a:t>Injection</a:t>
            </a:r>
          </a:p>
        </p:txBody>
      </p:sp>
      <p:sp>
        <p:nvSpPr>
          <p:cNvPr id="38913" name="Rectangle 1"/>
          <p:cNvSpPr>
            <a:spLocks noChangeArrowheads="1"/>
          </p:cNvSpPr>
          <p:nvPr/>
        </p:nvSpPr>
        <p:spPr bwMode="auto">
          <a:xfrm>
            <a:off x="285720" y="1714488"/>
            <a:ext cx="8017300" cy="3447098"/>
          </a:xfrm>
          <a:prstGeom prst="rect">
            <a:avLst/>
          </a:prstGeom>
          <a:solidFill>
            <a:srgbClr val="FFEEEE"/>
          </a:solidFill>
          <a:ln w="9525">
            <a:noFill/>
            <a:miter lim="800000"/>
            <a:headEnd/>
            <a:tailEnd/>
          </a:ln>
          <a:effectLst/>
        </p:spPr>
        <p:txBody>
          <a:bodyPr vert="horz" wrap="square" lIns="476100" tIns="45720" rIns="91440" bIns="45720" numCol="1" anchor="ctr" anchorCtr="0" compatLnSpc="1">
            <a:prstTxWarp prst="textNoShape">
              <a:avLst/>
            </a:prstTxWarp>
            <a:spAutoFit/>
          </a:bodyPr>
          <a:lstStyle/>
          <a:p>
            <a:pPr lvl="0" fontAlgn="base">
              <a:spcBef>
                <a:spcPct val="0"/>
              </a:spcBef>
              <a:spcAft>
                <a:spcPct val="0"/>
              </a:spcAft>
            </a:pPr>
            <a:r>
              <a:rPr lang="tr-TR" sz="2800" b="1" dirty="0" err="1" smtClean="0">
                <a:solidFill>
                  <a:srgbClr val="0000FF"/>
                </a:solidFill>
                <a:latin typeface="Times New Roman" pitchFamily="18" charset="0"/>
                <a:cs typeface="Times New Roman" pitchFamily="18" charset="0"/>
              </a:rPr>
              <a:t>How</a:t>
            </a:r>
            <a:r>
              <a:rPr lang="tr-TR" sz="2800" b="1" dirty="0" smtClean="0">
                <a:solidFill>
                  <a:srgbClr val="0000FF"/>
                </a:solidFill>
                <a:latin typeface="Times New Roman" pitchFamily="18" charset="0"/>
                <a:cs typeface="Times New Roman" pitchFamily="18" charset="0"/>
              </a:rPr>
              <a:t> </a:t>
            </a:r>
            <a:r>
              <a:rPr lang="tr-TR" sz="2800" b="1" dirty="0" err="1" smtClean="0">
                <a:solidFill>
                  <a:srgbClr val="0000FF"/>
                </a:solidFill>
                <a:latin typeface="Times New Roman" pitchFamily="18" charset="0"/>
                <a:cs typeface="Times New Roman" pitchFamily="18" charset="0"/>
              </a:rPr>
              <a:t>to</a:t>
            </a:r>
            <a:r>
              <a:rPr lang="tr-TR" sz="2800" b="1" dirty="0" smtClean="0">
                <a:solidFill>
                  <a:srgbClr val="0000FF"/>
                </a:solidFill>
                <a:latin typeface="Times New Roman" pitchFamily="18" charset="0"/>
                <a:cs typeface="Times New Roman" pitchFamily="18" charset="0"/>
              </a:rPr>
              <a:t> </a:t>
            </a:r>
            <a:r>
              <a:rPr lang="tr-TR" sz="2800" b="1" dirty="0" err="1" smtClean="0">
                <a:solidFill>
                  <a:srgbClr val="0000FF"/>
                </a:solidFill>
                <a:latin typeface="Times New Roman" pitchFamily="18" charset="0"/>
                <a:cs typeface="Times New Roman" pitchFamily="18" charset="0"/>
              </a:rPr>
              <a:t>remediate</a:t>
            </a:r>
            <a:r>
              <a:rPr lang="tr-TR" sz="2800" b="1" dirty="0" smtClean="0">
                <a:solidFill>
                  <a:srgbClr val="0000FF"/>
                </a:solidFill>
                <a:latin typeface="Times New Roman" pitchFamily="18" charset="0"/>
                <a:cs typeface="Times New Roman" pitchFamily="18" charset="0"/>
              </a:rPr>
              <a:t>?</a:t>
            </a:r>
          </a:p>
          <a:p>
            <a:pPr lvl="0" fontAlgn="base">
              <a:spcBef>
                <a:spcPct val="0"/>
              </a:spcBef>
              <a:spcAft>
                <a:spcPct val="0"/>
              </a:spcAft>
            </a:pPr>
            <a:endParaRPr lang="tr-TR" sz="1400" b="1" dirty="0" smtClean="0">
              <a:solidFill>
                <a:srgbClr val="0000FF"/>
              </a:solidFill>
              <a:latin typeface="Times New Roman" pitchFamily="18" charset="0"/>
              <a:cs typeface="Times New Roman" pitchFamily="18" charset="0"/>
            </a:endParaRPr>
          </a:p>
          <a:p>
            <a:pPr lvl="0" fontAlgn="base">
              <a:spcBef>
                <a:spcPct val="0"/>
              </a:spcBef>
              <a:spcAft>
                <a:spcPct val="0"/>
              </a:spcAft>
            </a:pPr>
            <a:r>
              <a:rPr lang="en-US" sz="2800" b="1" dirty="0" smtClean="0">
                <a:solidFill>
                  <a:srgbClr val="000000"/>
                </a:solidFill>
                <a:latin typeface="Times New Roman" pitchFamily="18" charset="0"/>
                <a:cs typeface="Times New Roman" pitchFamily="18" charset="0"/>
              </a:rPr>
              <a:t>Prepared statements with parameterized queries</a:t>
            </a:r>
            <a:endParaRPr lang="tr-TR" sz="2800" b="1" dirty="0" smtClean="0">
              <a:solidFill>
                <a:srgbClr val="000000"/>
              </a:solidFill>
              <a:latin typeface="Times New Roman" pitchFamily="18" charset="0"/>
              <a:cs typeface="Times New Roman" pitchFamily="18" charset="0"/>
            </a:endParaRPr>
          </a:p>
          <a:p>
            <a:pPr lvl="0" fontAlgn="base">
              <a:spcBef>
                <a:spcPct val="0"/>
              </a:spcBef>
              <a:spcAft>
                <a:spcPct val="0"/>
              </a:spcAft>
            </a:pPr>
            <a:endParaRPr lang="tr-TR" sz="2800" b="1" dirty="0" smtClean="0">
              <a:solidFill>
                <a:srgbClr val="000000"/>
              </a:solidFill>
              <a:latin typeface="Times New Roman" pitchFamily="18" charset="0"/>
              <a:cs typeface="Times New Roman" pitchFamily="18" charset="0"/>
            </a:endParaRPr>
          </a:p>
          <a:p>
            <a:pPr lvl="0" fontAlgn="base">
              <a:spcBef>
                <a:spcPct val="0"/>
              </a:spcBef>
              <a:spcAft>
                <a:spcPct val="0"/>
              </a:spcAft>
            </a:pPr>
            <a:r>
              <a:rPr lang="en-US" sz="2400" dirty="0" err="1" smtClean="0">
                <a:latin typeface="Times New Roman" pitchFamily="18" charset="0"/>
                <a:cs typeface="Times New Roman" pitchFamily="18" charset="0"/>
              </a:rPr>
              <a:t>txtUserId</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getRequestString</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UserId</a:t>
            </a:r>
            <a:r>
              <a:rPr lang="en-US" sz="2400" dirty="0" smtClean="0">
                <a:latin typeface="Times New Roman" pitchFamily="18" charset="0"/>
                <a:cs typeface="Times New Roman" pitchFamily="18" charset="0"/>
              </a:rPr>
              <a:t>");</a:t>
            </a:r>
          </a:p>
          <a:p>
            <a:pPr lvl="0" fontAlgn="base">
              <a:spcBef>
                <a:spcPct val="0"/>
              </a:spcBef>
              <a:spcAft>
                <a:spcPct val="0"/>
              </a:spcAft>
            </a:pPr>
            <a:r>
              <a:rPr lang="en-US" sz="2400" dirty="0" err="1" smtClean="0">
                <a:latin typeface="Times New Roman" pitchFamily="18" charset="0"/>
                <a:cs typeface="Times New Roman" pitchFamily="18" charset="0"/>
              </a:rPr>
              <a:t>sql</a:t>
            </a:r>
            <a:r>
              <a:rPr lang="en-US" sz="2400" dirty="0" smtClean="0">
                <a:latin typeface="Times New Roman" pitchFamily="18" charset="0"/>
                <a:cs typeface="Times New Roman" pitchFamily="18" charset="0"/>
              </a:rPr>
              <a:t> = "SELECT * FROM Users WHERE </a:t>
            </a:r>
            <a:r>
              <a:rPr lang="en-US" sz="2400" dirty="0" err="1" smtClean="0">
                <a:latin typeface="Times New Roman" pitchFamily="18" charset="0"/>
                <a:cs typeface="Times New Roman" pitchFamily="18" charset="0"/>
              </a:rPr>
              <a:t>UserId</a:t>
            </a:r>
            <a:r>
              <a:rPr lang="en-US" sz="2400" dirty="0" smtClean="0">
                <a:latin typeface="Times New Roman" pitchFamily="18" charset="0"/>
                <a:cs typeface="Times New Roman" pitchFamily="18" charset="0"/>
              </a:rPr>
              <a:t> = @0";</a:t>
            </a:r>
          </a:p>
          <a:p>
            <a:pPr lvl="0" fontAlgn="base">
              <a:spcBef>
                <a:spcPct val="0"/>
              </a:spcBef>
              <a:spcAft>
                <a:spcPct val="0"/>
              </a:spcAft>
            </a:pPr>
            <a:r>
              <a:rPr lang="en-US" sz="2400" dirty="0" smtClean="0">
                <a:latin typeface="Times New Roman" pitchFamily="18" charset="0"/>
                <a:cs typeface="Times New Roman" pitchFamily="18" charset="0"/>
              </a:rPr>
              <a:t>command = new </a:t>
            </a:r>
            <a:r>
              <a:rPr lang="en-US" sz="2400" dirty="0" err="1" smtClean="0">
                <a:latin typeface="Times New Roman" pitchFamily="18" charset="0"/>
                <a:cs typeface="Times New Roman" pitchFamily="18" charset="0"/>
              </a:rPr>
              <a:t>SqlCommand</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sql</a:t>
            </a:r>
            <a:r>
              <a:rPr lang="en-US" sz="2400" dirty="0" smtClean="0">
                <a:latin typeface="Times New Roman" pitchFamily="18" charset="0"/>
                <a:cs typeface="Times New Roman" pitchFamily="18" charset="0"/>
              </a:rPr>
              <a:t>);</a:t>
            </a:r>
          </a:p>
          <a:p>
            <a:pPr lvl="0" fontAlgn="base">
              <a:spcBef>
                <a:spcPct val="0"/>
              </a:spcBef>
              <a:spcAft>
                <a:spcPct val="0"/>
              </a:spcAft>
            </a:pPr>
            <a:r>
              <a:rPr lang="en-US" sz="2400" dirty="0" err="1" smtClean="0">
                <a:latin typeface="Times New Roman" pitchFamily="18" charset="0"/>
                <a:cs typeface="Times New Roman" pitchFamily="18" charset="0"/>
              </a:rPr>
              <a:t>command.Parameters.AddWithValue</a:t>
            </a:r>
            <a:r>
              <a:rPr lang="en-US" sz="2400" dirty="0" smtClean="0">
                <a:latin typeface="Times New Roman" pitchFamily="18" charset="0"/>
                <a:cs typeface="Times New Roman" pitchFamily="18" charset="0"/>
              </a:rPr>
              <a:t>("@0",txtUserID);</a:t>
            </a:r>
          </a:p>
          <a:p>
            <a:pPr lvl="0" fontAlgn="base">
              <a:spcBef>
                <a:spcPct val="0"/>
              </a:spcBef>
              <a:spcAft>
                <a:spcPct val="0"/>
              </a:spcAft>
            </a:pPr>
            <a:r>
              <a:rPr lang="en-US" sz="2400" dirty="0" err="1" smtClean="0">
                <a:latin typeface="Times New Roman" pitchFamily="18" charset="0"/>
                <a:cs typeface="Times New Roman" pitchFamily="18" charset="0"/>
              </a:rPr>
              <a:t>command.ExecuteReader</a:t>
            </a:r>
            <a:r>
              <a:rPr lang="en-US" sz="2400" dirty="0" smtClean="0">
                <a:latin typeface="Times New Roman" pitchFamily="18" charset="0"/>
                <a:cs typeface="Times New Roman" pitchFamily="18" charset="0"/>
              </a:rPr>
              <a:t>();</a:t>
            </a:r>
            <a:endParaRPr kumimoji="0" lang="tr-TR" sz="2400" i="0"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668521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571472" y="0"/>
            <a:ext cx="8064896" cy="1296143"/>
          </a:xfrm>
        </p:spPr>
        <p:txBody>
          <a:bodyPr>
            <a:normAutofit/>
          </a:bodyPr>
          <a:lstStyle/>
          <a:p>
            <a:pPr algn="ctr"/>
            <a:r>
              <a:rPr lang="tr-TR" dirty="0">
                <a:latin typeface="Calibri" panose="020F0502020204030204" pitchFamily="34" charset="0"/>
                <a:ea typeface="Tahoma" panose="020B0604030504040204" pitchFamily="34" charset="0"/>
                <a:cs typeface="Tahoma" panose="020B0604030504040204" pitchFamily="34" charset="0"/>
              </a:rPr>
              <a:t>Injection</a:t>
            </a:r>
          </a:p>
        </p:txBody>
      </p:sp>
      <p:sp>
        <p:nvSpPr>
          <p:cNvPr id="38913" name="Rectangle 1"/>
          <p:cNvSpPr>
            <a:spLocks noChangeArrowheads="1"/>
          </p:cNvSpPr>
          <p:nvPr/>
        </p:nvSpPr>
        <p:spPr bwMode="auto">
          <a:xfrm>
            <a:off x="163290" y="1571612"/>
            <a:ext cx="8715404" cy="4401205"/>
          </a:xfrm>
          <a:prstGeom prst="rect">
            <a:avLst/>
          </a:prstGeom>
          <a:solidFill>
            <a:srgbClr val="FFEEEE"/>
          </a:solidFill>
          <a:ln w="9525">
            <a:noFill/>
            <a:miter lim="800000"/>
            <a:headEnd/>
            <a:tailEnd/>
          </a:ln>
          <a:effectLst/>
        </p:spPr>
        <p:txBody>
          <a:bodyPr vert="horz" wrap="square" lIns="476100" tIns="45720" rIns="91440" bIns="45720" numCol="1" anchor="ctr" anchorCtr="0" compatLnSpc="1">
            <a:prstTxWarp prst="textNoShape">
              <a:avLst/>
            </a:prstTxWarp>
            <a:spAutoFit/>
          </a:bodyPr>
          <a:lstStyle/>
          <a:p>
            <a:pPr lvl="0" fontAlgn="base">
              <a:spcBef>
                <a:spcPct val="0"/>
              </a:spcBef>
              <a:spcAft>
                <a:spcPct val="0"/>
              </a:spcAft>
            </a:pPr>
            <a:r>
              <a:rPr lang="tr-TR" sz="2800" b="1" dirty="0" err="1" smtClean="0">
                <a:solidFill>
                  <a:srgbClr val="0000FF"/>
                </a:solidFill>
                <a:latin typeface="Times New Roman" pitchFamily="18" charset="0"/>
                <a:cs typeface="Times New Roman" pitchFamily="18" charset="0"/>
              </a:rPr>
              <a:t>How</a:t>
            </a:r>
            <a:r>
              <a:rPr lang="tr-TR" sz="2800" b="1" dirty="0" smtClean="0">
                <a:solidFill>
                  <a:srgbClr val="0000FF"/>
                </a:solidFill>
                <a:latin typeface="Times New Roman" pitchFamily="18" charset="0"/>
                <a:cs typeface="Times New Roman" pitchFamily="18" charset="0"/>
              </a:rPr>
              <a:t> </a:t>
            </a:r>
            <a:r>
              <a:rPr lang="tr-TR" sz="2800" b="1" dirty="0" err="1" smtClean="0">
                <a:solidFill>
                  <a:srgbClr val="0000FF"/>
                </a:solidFill>
                <a:latin typeface="Times New Roman" pitchFamily="18" charset="0"/>
                <a:cs typeface="Times New Roman" pitchFamily="18" charset="0"/>
              </a:rPr>
              <a:t>to</a:t>
            </a:r>
            <a:r>
              <a:rPr lang="tr-TR" sz="2800" b="1" dirty="0" smtClean="0">
                <a:solidFill>
                  <a:srgbClr val="0000FF"/>
                </a:solidFill>
                <a:latin typeface="Times New Roman" pitchFamily="18" charset="0"/>
                <a:cs typeface="Times New Roman" pitchFamily="18" charset="0"/>
              </a:rPr>
              <a:t> </a:t>
            </a:r>
            <a:r>
              <a:rPr lang="tr-TR" sz="2800" b="1" dirty="0" err="1" smtClean="0">
                <a:solidFill>
                  <a:srgbClr val="0000FF"/>
                </a:solidFill>
                <a:latin typeface="Times New Roman" pitchFamily="18" charset="0"/>
                <a:cs typeface="Times New Roman" pitchFamily="18" charset="0"/>
              </a:rPr>
              <a:t>remediate</a:t>
            </a:r>
            <a:r>
              <a:rPr lang="tr-TR" sz="2800" b="1" dirty="0" smtClean="0">
                <a:solidFill>
                  <a:srgbClr val="0000FF"/>
                </a:solidFill>
                <a:latin typeface="Times New Roman" pitchFamily="18" charset="0"/>
                <a:cs typeface="Times New Roman" pitchFamily="18" charset="0"/>
              </a:rPr>
              <a:t>?</a:t>
            </a:r>
          </a:p>
          <a:p>
            <a:pPr lvl="0" fontAlgn="base">
              <a:spcBef>
                <a:spcPct val="0"/>
              </a:spcBef>
              <a:spcAft>
                <a:spcPct val="0"/>
              </a:spcAft>
            </a:pPr>
            <a:endParaRPr lang="tr-TR" sz="2800" b="1" dirty="0" smtClean="0">
              <a:solidFill>
                <a:srgbClr val="000000"/>
              </a:solidFill>
              <a:latin typeface="Times New Roman" pitchFamily="18" charset="0"/>
              <a:cs typeface="Times New Roman" pitchFamily="18" charset="0"/>
            </a:endParaRPr>
          </a:p>
          <a:p>
            <a:pPr lvl="0" fontAlgn="base">
              <a:spcBef>
                <a:spcPct val="0"/>
              </a:spcBef>
              <a:spcAft>
                <a:spcPct val="0"/>
              </a:spcAft>
            </a:pPr>
            <a:r>
              <a:rPr lang="tr-TR" sz="2800" b="1" dirty="0" err="1" smtClean="0">
                <a:latin typeface="Times New Roman" pitchFamily="18" charset="0"/>
                <a:cs typeface="Times New Roman" pitchFamily="18" charset="0"/>
              </a:rPr>
              <a:t>Stored</a:t>
            </a: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procedures</a:t>
            </a:r>
            <a:endParaRPr lang="tr-TR" sz="2800" b="1" dirty="0" smtClean="0">
              <a:latin typeface="Times New Roman" pitchFamily="18" charset="0"/>
              <a:cs typeface="Times New Roman" pitchFamily="18" charset="0"/>
            </a:endParaRPr>
          </a:p>
          <a:p>
            <a:pPr lvl="0" fontAlgn="base">
              <a:spcBef>
                <a:spcPct val="0"/>
              </a:spcBef>
              <a:spcAft>
                <a:spcPct val="0"/>
              </a:spcAft>
            </a:pPr>
            <a:endParaRPr lang="tr-TR" sz="2800" b="1" dirty="0" smtClean="0">
              <a:solidFill>
                <a:srgbClr val="000000"/>
              </a:solidFill>
              <a:latin typeface="Times New Roman" pitchFamily="18" charset="0"/>
              <a:cs typeface="Times New Roman" pitchFamily="18" charset="0"/>
            </a:endParaRPr>
          </a:p>
          <a:p>
            <a:pPr lvl="0" fontAlgn="base">
              <a:spcBef>
                <a:spcPct val="0"/>
              </a:spcBef>
              <a:spcAft>
                <a:spcPct val="0"/>
              </a:spcAft>
            </a:pPr>
            <a:r>
              <a:rPr lang="en-US" sz="2400" dirty="0" smtClean="0">
                <a:solidFill>
                  <a:srgbClr val="FF0000"/>
                </a:solidFill>
                <a:latin typeface="Times New Roman" pitchFamily="18" charset="0"/>
                <a:cs typeface="Times New Roman" pitchFamily="18" charset="0"/>
              </a:rPr>
              <a:t>CREATE PROCEDURE </a:t>
            </a:r>
            <a:r>
              <a:rPr lang="en-US" sz="2400" dirty="0" err="1" smtClean="0">
                <a:solidFill>
                  <a:srgbClr val="000000"/>
                </a:solidFill>
                <a:latin typeface="Times New Roman" pitchFamily="18" charset="0"/>
                <a:cs typeface="Times New Roman" pitchFamily="18" charset="0"/>
              </a:rPr>
              <a:t>SelectAllCustomers</a:t>
            </a:r>
            <a:r>
              <a:rPr lang="en-US" sz="2400" dirty="0" smtClean="0">
                <a:solidFill>
                  <a:srgbClr val="000000"/>
                </a:solidFill>
                <a:latin typeface="Times New Roman" pitchFamily="18" charset="0"/>
                <a:cs typeface="Times New Roman" pitchFamily="18" charset="0"/>
              </a:rPr>
              <a:t> @City </a:t>
            </a:r>
            <a:r>
              <a:rPr lang="en-US" sz="2400" dirty="0" err="1" smtClean="0">
                <a:solidFill>
                  <a:srgbClr val="000000"/>
                </a:solidFill>
                <a:latin typeface="Times New Roman" pitchFamily="18" charset="0"/>
                <a:cs typeface="Times New Roman" pitchFamily="18" charset="0"/>
              </a:rPr>
              <a:t>nvarchar</a:t>
            </a:r>
            <a:r>
              <a:rPr lang="en-US" sz="2400" dirty="0" smtClean="0">
                <a:solidFill>
                  <a:srgbClr val="000000"/>
                </a:solidFill>
                <a:latin typeface="Times New Roman" pitchFamily="18" charset="0"/>
                <a:cs typeface="Times New Roman" pitchFamily="18" charset="0"/>
              </a:rPr>
              <a:t>(30)</a:t>
            </a:r>
          </a:p>
          <a:p>
            <a:pPr lvl="0" fontAlgn="base">
              <a:spcBef>
                <a:spcPct val="0"/>
              </a:spcBef>
              <a:spcAft>
                <a:spcPct val="0"/>
              </a:spcAft>
            </a:pPr>
            <a:r>
              <a:rPr lang="en-US" sz="2400" dirty="0" smtClean="0">
                <a:solidFill>
                  <a:srgbClr val="000000"/>
                </a:solidFill>
                <a:latin typeface="Times New Roman" pitchFamily="18" charset="0"/>
                <a:cs typeface="Times New Roman" pitchFamily="18" charset="0"/>
              </a:rPr>
              <a:t>AS</a:t>
            </a:r>
          </a:p>
          <a:p>
            <a:pPr lvl="0" fontAlgn="base">
              <a:spcBef>
                <a:spcPct val="0"/>
              </a:spcBef>
              <a:spcAft>
                <a:spcPct val="0"/>
              </a:spcAft>
            </a:pPr>
            <a:r>
              <a:rPr lang="en-US" sz="2400" dirty="0" smtClean="0">
                <a:solidFill>
                  <a:srgbClr val="000000"/>
                </a:solidFill>
                <a:latin typeface="Times New Roman" pitchFamily="18" charset="0"/>
                <a:cs typeface="Times New Roman" pitchFamily="18" charset="0"/>
              </a:rPr>
              <a:t>SELECT * FROM Customers WHERE City = @City</a:t>
            </a:r>
          </a:p>
          <a:p>
            <a:pPr lvl="0" fontAlgn="base">
              <a:spcBef>
                <a:spcPct val="0"/>
              </a:spcBef>
              <a:spcAft>
                <a:spcPct val="0"/>
              </a:spcAft>
            </a:pPr>
            <a:r>
              <a:rPr lang="en-US" sz="2400" dirty="0" smtClean="0">
                <a:solidFill>
                  <a:srgbClr val="000000"/>
                </a:solidFill>
                <a:latin typeface="Times New Roman" pitchFamily="18" charset="0"/>
                <a:cs typeface="Times New Roman" pitchFamily="18" charset="0"/>
              </a:rPr>
              <a:t>GO;</a:t>
            </a:r>
            <a:endParaRPr lang="tr-TR" sz="2400" dirty="0" smtClean="0">
              <a:solidFill>
                <a:srgbClr val="000000"/>
              </a:solidFill>
              <a:latin typeface="Times New Roman" pitchFamily="18" charset="0"/>
              <a:cs typeface="Times New Roman" pitchFamily="18" charset="0"/>
            </a:endParaRPr>
          </a:p>
          <a:p>
            <a:pPr lvl="0" fontAlgn="base">
              <a:spcBef>
                <a:spcPct val="0"/>
              </a:spcBef>
              <a:spcAft>
                <a:spcPct val="0"/>
              </a:spcAft>
            </a:pPr>
            <a:endParaRPr lang="tr-TR" sz="2400" dirty="0" smtClean="0">
              <a:solidFill>
                <a:srgbClr val="000000"/>
              </a:solidFill>
              <a:latin typeface="Times New Roman" pitchFamily="18" charset="0"/>
              <a:cs typeface="Times New Roman" pitchFamily="18" charset="0"/>
            </a:endParaRPr>
          </a:p>
          <a:p>
            <a:pPr lvl="0" fontAlgn="base">
              <a:spcBef>
                <a:spcPct val="0"/>
              </a:spcBef>
              <a:spcAft>
                <a:spcPct val="0"/>
              </a:spcAft>
            </a:pPr>
            <a:r>
              <a:rPr lang="tr-TR" sz="2400" dirty="0" err="1" smtClean="0">
                <a:solidFill>
                  <a:srgbClr val="000000"/>
                </a:solidFill>
                <a:latin typeface="Times New Roman" pitchFamily="18" charset="0"/>
                <a:cs typeface="Times New Roman" pitchFamily="18" charset="0"/>
              </a:rPr>
              <a:t>Execute</a:t>
            </a:r>
            <a:r>
              <a:rPr lang="tr-TR" sz="2400" dirty="0" smtClean="0">
                <a:solidFill>
                  <a:srgbClr val="000000"/>
                </a:solidFill>
                <a:latin typeface="Times New Roman" pitchFamily="18" charset="0"/>
                <a:cs typeface="Times New Roman" pitchFamily="18" charset="0"/>
              </a:rPr>
              <a:t> </a:t>
            </a:r>
            <a:r>
              <a:rPr lang="tr-TR" sz="2400" dirty="0" err="1" smtClean="0">
                <a:solidFill>
                  <a:srgbClr val="000000"/>
                </a:solidFill>
                <a:latin typeface="Times New Roman" pitchFamily="18" charset="0"/>
                <a:cs typeface="Times New Roman" pitchFamily="18" charset="0"/>
              </a:rPr>
              <a:t>the</a:t>
            </a:r>
            <a:r>
              <a:rPr lang="tr-TR" sz="2400" dirty="0" smtClean="0">
                <a:solidFill>
                  <a:srgbClr val="000000"/>
                </a:solidFill>
                <a:latin typeface="Times New Roman" pitchFamily="18" charset="0"/>
                <a:cs typeface="Times New Roman" pitchFamily="18" charset="0"/>
              </a:rPr>
              <a:t> </a:t>
            </a:r>
            <a:r>
              <a:rPr lang="tr-TR" sz="2400" dirty="0" err="1" smtClean="0">
                <a:solidFill>
                  <a:srgbClr val="000000"/>
                </a:solidFill>
                <a:latin typeface="Times New Roman" pitchFamily="18" charset="0"/>
                <a:cs typeface="Times New Roman" pitchFamily="18" charset="0"/>
              </a:rPr>
              <a:t>stored</a:t>
            </a:r>
            <a:r>
              <a:rPr lang="tr-TR" sz="2400" dirty="0" smtClean="0">
                <a:solidFill>
                  <a:srgbClr val="000000"/>
                </a:solidFill>
                <a:latin typeface="Times New Roman" pitchFamily="18" charset="0"/>
                <a:cs typeface="Times New Roman" pitchFamily="18" charset="0"/>
              </a:rPr>
              <a:t> </a:t>
            </a:r>
            <a:r>
              <a:rPr lang="tr-TR" sz="2400" dirty="0" err="1" smtClean="0">
                <a:solidFill>
                  <a:srgbClr val="000000"/>
                </a:solidFill>
                <a:latin typeface="Times New Roman" pitchFamily="18" charset="0"/>
                <a:cs typeface="Times New Roman" pitchFamily="18" charset="0"/>
              </a:rPr>
              <a:t>procedure</a:t>
            </a:r>
            <a:endParaRPr lang="tr-TR" sz="2400" dirty="0" smtClean="0">
              <a:solidFill>
                <a:srgbClr val="000000"/>
              </a:solidFill>
              <a:latin typeface="Times New Roman" pitchFamily="18" charset="0"/>
              <a:cs typeface="Times New Roman" pitchFamily="18" charset="0"/>
            </a:endParaRPr>
          </a:p>
          <a:p>
            <a:pPr lvl="0" fontAlgn="base">
              <a:spcBef>
                <a:spcPct val="0"/>
              </a:spcBef>
              <a:spcAft>
                <a:spcPct val="0"/>
              </a:spcAft>
            </a:pPr>
            <a:r>
              <a:rPr lang="tr-TR" sz="2400" dirty="0" smtClean="0">
                <a:solidFill>
                  <a:srgbClr val="FF0000"/>
                </a:solidFill>
                <a:latin typeface="Times New Roman" pitchFamily="18" charset="0"/>
                <a:cs typeface="Times New Roman" pitchFamily="18" charset="0"/>
              </a:rPr>
              <a:t>EXEC </a:t>
            </a:r>
            <a:r>
              <a:rPr lang="tr-TR" sz="2400" dirty="0" err="1" smtClean="0">
                <a:solidFill>
                  <a:srgbClr val="000000"/>
                </a:solidFill>
                <a:latin typeface="Times New Roman" pitchFamily="18" charset="0"/>
                <a:cs typeface="Times New Roman" pitchFamily="18" charset="0"/>
              </a:rPr>
              <a:t>SelectAllCustomers</a:t>
            </a:r>
            <a:r>
              <a:rPr lang="tr-TR" sz="2400" dirty="0" smtClean="0">
                <a:solidFill>
                  <a:srgbClr val="000000"/>
                </a:solidFill>
                <a:latin typeface="Times New Roman" pitchFamily="18" charset="0"/>
                <a:cs typeface="Times New Roman" pitchFamily="18" charset="0"/>
              </a:rPr>
              <a:t> @</a:t>
            </a:r>
            <a:r>
              <a:rPr lang="tr-TR" sz="2400" dirty="0" err="1" smtClean="0">
                <a:solidFill>
                  <a:srgbClr val="000000"/>
                </a:solidFill>
                <a:latin typeface="Times New Roman" pitchFamily="18" charset="0"/>
                <a:cs typeface="Times New Roman" pitchFamily="18" charset="0"/>
              </a:rPr>
              <a:t>City</a:t>
            </a:r>
            <a:r>
              <a:rPr lang="tr-TR" sz="2400" dirty="0" smtClean="0">
                <a:solidFill>
                  <a:srgbClr val="000000"/>
                </a:solidFill>
                <a:latin typeface="Times New Roman" pitchFamily="18" charset="0"/>
                <a:cs typeface="Times New Roman" pitchFamily="18" charset="0"/>
              </a:rPr>
              <a:t> = "</a:t>
            </a:r>
            <a:r>
              <a:rPr lang="tr-TR" sz="2400" dirty="0" err="1" smtClean="0">
                <a:solidFill>
                  <a:srgbClr val="000000"/>
                </a:solidFill>
                <a:latin typeface="Times New Roman" pitchFamily="18" charset="0"/>
                <a:cs typeface="Times New Roman" pitchFamily="18" charset="0"/>
              </a:rPr>
              <a:t>London</a:t>
            </a:r>
            <a:r>
              <a:rPr lang="tr-TR" sz="2400" dirty="0" smtClean="0">
                <a:solidFill>
                  <a:srgbClr val="000000"/>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2668521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500034" y="0"/>
            <a:ext cx="8064896" cy="1296143"/>
          </a:xfrm>
        </p:spPr>
        <p:txBody>
          <a:bodyPr>
            <a:normAutofit/>
          </a:bodyPr>
          <a:lstStyle/>
          <a:p>
            <a:pPr algn="ctr"/>
            <a:r>
              <a:rPr lang="tr-TR" dirty="0">
                <a:latin typeface="Calibri" panose="020F0502020204030204" pitchFamily="34" charset="0"/>
                <a:ea typeface="Tahoma" panose="020B0604030504040204" pitchFamily="34" charset="0"/>
                <a:cs typeface="Tahoma" panose="020B0604030504040204" pitchFamily="34" charset="0"/>
              </a:rPr>
              <a:t>Injection</a:t>
            </a:r>
          </a:p>
        </p:txBody>
      </p:sp>
      <p:sp>
        <p:nvSpPr>
          <p:cNvPr id="38913" name="Rectangle 1"/>
          <p:cNvSpPr>
            <a:spLocks noChangeArrowheads="1"/>
          </p:cNvSpPr>
          <p:nvPr/>
        </p:nvSpPr>
        <p:spPr bwMode="auto">
          <a:xfrm>
            <a:off x="383694" y="1569554"/>
            <a:ext cx="8017300" cy="4401205"/>
          </a:xfrm>
          <a:prstGeom prst="rect">
            <a:avLst/>
          </a:prstGeom>
          <a:solidFill>
            <a:srgbClr val="FFEEEE"/>
          </a:solidFill>
          <a:ln w="9525">
            <a:noFill/>
            <a:miter lim="800000"/>
            <a:headEnd/>
            <a:tailEnd/>
          </a:ln>
          <a:effectLst/>
        </p:spPr>
        <p:txBody>
          <a:bodyPr vert="horz" wrap="square" lIns="476100" tIns="45720" rIns="91440" bIns="45720" numCol="1" anchor="ctr" anchorCtr="0" compatLnSpc="1">
            <a:prstTxWarp prst="textNoShape">
              <a:avLst/>
            </a:prstTxWarp>
            <a:spAutoFit/>
          </a:bodyPr>
          <a:lstStyle/>
          <a:p>
            <a:pPr lvl="0" fontAlgn="base">
              <a:spcBef>
                <a:spcPct val="0"/>
              </a:spcBef>
              <a:spcAft>
                <a:spcPct val="0"/>
              </a:spcAft>
            </a:pPr>
            <a:r>
              <a:rPr lang="tr-TR" sz="2800" b="1" dirty="0" err="1" smtClean="0">
                <a:solidFill>
                  <a:srgbClr val="0000FF"/>
                </a:solidFill>
                <a:latin typeface="Times New Roman" pitchFamily="18" charset="0"/>
                <a:cs typeface="Times New Roman" pitchFamily="18" charset="0"/>
              </a:rPr>
              <a:t>How</a:t>
            </a:r>
            <a:r>
              <a:rPr lang="tr-TR" sz="2800" b="1" dirty="0" smtClean="0">
                <a:solidFill>
                  <a:srgbClr val="0000FF"/>
                </a:solidFill>
                <a:latin typeface="Times New Roman" pitchFamily="18" charset="0"/>
                <a:cs typeface="Times New Roman" pitchFamily="18" charset="0"/>
              </a:rPr>
              <a:t> </a:t>
            </a:r>
            <a:r>
              <a:rPr lang="tr-TR" sz="2800" b="1" dirty="0" err="1" smtClean="0">
                <a:solidFill>
                  <a:srgbClr val="0000FF"/>
                </a:solidFill>
                <a:latin typeface="Times New Roman" pitchFamily="18" charset="0"/>
                <a:cs typeface="Times New Roman" pitchFamily="18" charset="0"/>
              </a:rPr>
              <a:t>to</a:t>
            </a:r>
            <a:r>
              <a:rPr lang="tr-TR" sz="2800" b="1" dirty="0" smtClean="0">
                <a:solidFill>
                  <a:srgbClr val="0000FF"/>
                </a:solidFill>
                <a:latin typeface="Times New Roman" pitchFamily="18" charset="0"/>
                <a:cs typeface="Times New Roman" pitchFamily="18" charset="0"/>
              </a:rPr>
              <a:t> </a:t>
            </a:r>
            <a:r>
              <a:rPr lang="tr-TR" sz="2800" b="1" dirty="0" err="1" smtClean="0">
                <a:solidFill>
                  <a:srgbClr val="0000FF"/>
                </a:solidFill>
                <a:latin typeface="Times New Roman" pitchFamily="18" charset="0"/>
                <a:cs typeface="Times New Roman" pitchFamily="18" charset="0"/>
              </a:rPr>
              <a:t>remediate</a:t>
            </a:r>
            <a:r>
              <a:rPr lang="tr-TR" sz="2800" b="1" dirty="0" smtClean="0">
                <a:solidFill>
                  <a:srgbClr val="0000FF"/>
                </a:solidFill>
                <a:latin typeface="Times New Roman" pitchFamily="18" charset="0"/>
                <a:cs typeface="Times New Roman" pitchFamily="18" charset="0"/>
              </a:rPr>
              <a:t>?</a:t>
            </a:r>
          </a:p>
          <a:p>
            <a:pPr lvl="0" fontAlgn="base">
              <a:spcBef>
                <a:spcPct val="0"/>
              </a:spcBef>
              <a:spcAft>
                <a:spcPct val="0"/>
              </a:spcAft>
            </a:pPr>
            <a:endParaRPr lang="tr-TR" sz="2800" b="1" dirty="0" smtClean="0">
              <a:solidFill>
                <a:srgbClr val="000000"/>
              </a:solidFill>
              <a:latin typeface="Times New Roman" pitchFamily="18" charset="0"/>
              <a:cs typeface="Times New Roman" pitchFamily="18" charset="0"/>
            </a:endParaRPr>
          </a:p>
          <a:p>
            <a:pPr lvl="0" fontAlgn="base">
              <a:spcBef>
                <a:spcPct val="0"/>
              </a:spcBef>
              <a:spcAft>
                <a:spcPct val="0"/>
              </a:spcAft>
            </a:pPr>
            <a:r>
              <a:rPr lang="tr-TR" sz="2800" b="1" dirty="0" err="1" smtClean="0">
                <a:solidFill>
                  <a:srgbClr val="000000"/>
                </a:solidFill>
                <a:latin typeface="Times New Roman" pitchFamily="18" charset="0"/>
                <a:cs typeface="Times New Roman" pitchFamily="18" charset="0"/>
              </a:rPr>
              <a:t>Validation</a:t>
            </a:r>
            <a:r>
              <a:rPr lang="tr-TR" sz="2800" b="1" dirty="0" smtClean="0">
                <a:solidFill>
                  <a:srgbClr val="000000"/>
                </a:solidFill>
                <a:latin typeface="Times New Roman" pitchFamily="18" charset="0"/>
                <a:cs typeface="Times New Roman" pitchFamily="18" charset="0"/>
              </a:rPr>
              <a:t> </a:t>
            </a:r>
            <a:r>
              <a:rPr lang="tr-TR" sz="2800" b="1" dirty="0" err="1" smtClean="0">
                <a:solidFill>
                  <a:srgbClr val="000000"/>
                </a:solidFill>
                <a:latin typeface="Times New Roman" pitchFamily="18" charset="0"/>
                <a:cs typeface="Times New Roman" pitchFamily="18" charset="0"/>
              </a:rPr>
              <a:t>Control</a:t>
            </a:r>
            <a:r>
              <a:rPr lang="tr-TR" sz="2800" b="1" dirty="0" smtClean="0">
                <a:solidFill>
                  <a:srgbClr val="000000"/>
                </a:solidFill>
                <a:latin typeface="Times New Roman" pitchFamily="18" charset="0"/>
                <a:cs typeface="Times New Roman" pitchFamily="18" charset="0"/>
              </a:rPr>
              <a:t> / </a:t>
            </a:r>
            <a:r>
              <a:rPr lang="tr-TR" sz="2800" b="1" dirty="0" err="1" smtClean="0">
                <a:solidFill>
                  <a:srgbClr val="000000"/>
                </a:solidFill>
                <a:latin typeface="Times New Roman" pitchFamily="18" charset="0"/>
                <a:cs typeface="Times New Roman" pitchFamily="18" charset="0"/>
              </a:rPr>
              <a:t>Sanitizing</a:t>
            </a:r>
            <a:endParaRPr lang="tr-TR" sz="2800" b="1" dirty="0" smtClean="0">
              <a:solidFill>
                <a:srgbClr val="000000"/>
              </a:solidFill>
              <a:latin typeface="Times New Roman" pitchFamily="18" charset="0"/>
              <a:cs typeface="Times New Roman" pitchFamily="18" charset="0"/>
            </a:endParaRPr>
          </a:p>
          <a:p>
            <a:pPr lvl="0" fontAlgn="base">
              <a:spcBef>
                <a:spcPct val="0"/>
              </a:spcBef>
              <a:spcAft>
                <a:spcPct val="0"/>
              </a:spcAft>
            </a:pPr>
            <a:endParaRPr kumimoji="0" lang="tr-TR" sz="2800" b="1" i="0" strike="noStrike" cap="none" normalizeH="0" baseline="0" dirty="0" smtClean="0">
              <a:ln>
                <a:noFill/>
              </a:ln>
              <a:solidFill>
                <a:srgbClr val="000000"/>
              </a:solidFill>
              <a:effectLst/>
              <a:latin typeface="Times New Roman" pitchFamily="18" charset="0"/>
              <a:cs typeface="Times New Roman" pitchFamily="18" charset="0"/>
            </a:endParaRPr>
          </a:p>
          <a:p>
            <a:pPr lvl="0" fontAlgn="base">
              <a:spcBef>
                <a:spcPct val="0"/>
              </a:spcBef>
              <a:spcAft>
                <a:spcPct val="0"/>
              </a:spcAft>
            </a:pPr>
            <a:r>
              <a:rPr lang="tr-TR" sz="2400" dirty="0" smtClean="0">
                <a:latin typeface="Times New Roman" pitchFamily="18" charset="0"/>
                <a:cs typeface="Times New Roman" pitchFamily="18" charset="0"/>
              </a:rPr>
              <a:t>A</a:t>
            </a:r>
            <a:r>
              <a:rPr lang="en-US" sz="2400" dirty="0" smtClean="0">
                <a:latin typeface="Times New Roman" pitchFamily="18" charset="0"/>
                <a:cs typeface="Times New Roman" pitchFamily="18" charset="0"/>
              </a:rPr>
              <a:t>n email address can contain only these characters</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you</a:t>
            </a:r>
            <a:r>
              <a:rPr lang="tr-TR" sz="2400" dirty="0" smtClean="0">
                <a:latin typeface="Times New Roman" pitchFamily="18" charset="0"/>
                <a:cs typeface="Times New Roman" pitchFamily="18" charset="0"/>
              </a:rPr>
              <a:t> can </a:t>
            </a:r>
            <a:r>
              <a:rPr lang="tr-TR" sz="2400" dirty="0" err="1" smtClean="0">
                <a:latin typeface="Times New Roman" pitchFamily="18" charset="0"/>
                <a:cs typeface="Times New Roman" pitchFamily="18" charset="0"/>
              </a:rPr>
              <a:t>use</a:t>
            </a:r>
            <a:r>
              <a:rPr lang="tr-TR" sz="2400" dirty="0" smtClean="0">
                <a:latin typeface="Times New Roman" pitchFamily="18" charset="0"/>
                <a:cs typeface="Times New Roman" pitchFamily="18" charset="0"/>
              </a:rPr>
              <a:t> </a:t>
            </a:r>
            <a:r>
              <a:rPr lang="tr-TR" sz="2400" b="1" dirty="0" err="1" smtClean="0">
                <a:solidFill>
                  <a:srgbClr val="0000FF"/>
                </a:solidFill>
                <a:latin typeface="Times New Roman" pitchFamily="18" charset="0"/>
                <a:cs typeface="Times New Roman" pitchFamily="18" charset="0"/>
              </a:rPr>
              <a:t>whitelisting</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approach</a:t>
            </a:r>
            <a:r>
              <a:rPr lang="tr-TR" sz="2400" dirty="0" smtClean="0">
                <a:latin typeface="Times New Roman" pitchFamily="18" charset="0"/>
                <a:cs typeface="Times New Roman" pitchFamily="18" charset="0"/>
              </a:rPr>
              <a:t>:</a:t>
            </a:r>
          </a:p>
          <a:p>
            <a:pPr lvl="0" fontAlgn="base">
              <a:spcBef>
                <a:spcPct val="0"/>
              </a:spcBef>
              <a:spcAft>
                <a:spcPct val="0"/>
              </a:spcAft>
            </a:pPr>
            <a:endParaRPr lang="tr-TR" sz="2400" dirty="0" smtClean="0">
              <a:latin typeface="Times New Roman" pitchFamily="18" charset="0"/>
              <a:cs typeface="Times New Roman" pitchFamily="18" charset="0"/>
            </a:endParaRPr>
          </a:p>
          <a:p>
            <a:pPr lvl="0" fontAlgn="base">
              <a:spcBef>
                <a:spcPct val="0"/>
              </a:spcBef>
              <a:spcAft>
                <a:spcPct val="0"/>
              </a:spcAft>
            </a:pPr>
            <a:r>
              <a:rPr lang="tr-TR" sz="2400" dirty="0" err="1" smtClean="0">
                <a:latin typeface="Times New Roman" pitchFamily="18" charset="0"/>
                <a:cs typeface="Times New Roman" pitchFamily="18" charset="0"/>
              </a:rPr>
              <a:t>abcdefghijklmnopqrstuvwxyz</a:t>
            </a:r>
            <a:endParaRPr lang="tr-TR" sz="2400" dirty="0" smtClean="0">
              <a:latin typeface="Times New Roman" pitchFamily="18" charset="0"/>
              <a:cs typeface="Times New Roman" pitchFamily="18" charset="0"/>
            </a:endParaRPr>
          </a:p>
          <a:p>
            <a:pPr lvl="0" fontAlgn="base">
              <a:spcBef>
                <a:spcPct val="0"/>
              </a:spcBef>
              <a:spcAft>
                <a:spcPct val="0"/>
              </a:spcAft>
            </a:pPr>
            <a:r>
              <a:rPr lang="tr-TR" sz="2400" dirty="0" smtClean="0">
                <a:latin typeface="Times New Roman" pitchFamily="18" charset="0"/>
                <a:cs typeface="Times New Roman" pitchFamily="18" charset="0"/>
              </a:rPr>
              <a:t>ABCDEFGHIJKLMNOPQRSTUVWXYZ</a:t>
            </a:r>
          </a:p>
          <a:p>
            <a:pPr lvl="0" fontAlgn="base">
              <a:spcBef>
                <a:spcPct val="0"/>
              </a:spcBef>
              <a:spcAft>
                <a:spcPct val="0"/>
              </a:spcAft>
            </a:pPr>
            <a:r>
              <a:rPr lang="tr-TR" sz="2400" dirty="0" smtClean="0">
                <a:latin typeface="Times New Roman" pitchFamily="18" charset="0"/>
                <a:cs typeface="Times New Roman" pitchFamily="18" charset="0"/>
              </a:rPr>
              <a:t>0123456789</a:t>
            </a:r>
          </a:p>
          <a:p>
            <a:pPr lvl="0" fontAlgn="base">
              <a:spcBef>
                <a:spcPct val="0"/>
              </a:spcBef>
              <a:spcAft>
                <a:spcPct val="0"/>
              </a:spcAft>
            </a:pPr>
            <a:r>
              <a:rPr lang="tr-TR" sz="2400" dirty="0" smtClean="0">
                <a:latin typeface="Times New Roman" pitchFamily="18" charset="0"/>
                <a:cs typeface="Times New Roman" pitchFamily="18" charset="0"/>
              </a:rPr>
              <a:t>@.-_+ </a:t>
            </a:r>
            <a:endParaRPr kumimoji="0" lang="tr-TR" sz="2400" i="0"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668521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571472" y="0"/>
            <a:ext cx="8064896" cy="1296143"/>
          </a:xfrm>
        </p:spPr>
        <p:txBody>
          <a:bodyPr>
            <a:normAutofit/>
          </a:bodyPr>
          <a:lstStyle/>
          <a:p>
            <a:pPr algn="ctr"/>
            <a:r>
              <a:rPr lang="en-US" dirty="0">
                <a:latin typeface="Calibri" panose="020F0502020204030204" pitchFamily="34" charset="0"/>
                <a:cs typeface="Calibri" panose="020F0502020204030204" pitchFamily="34" charset="0"/>
              </a:rPr>
              <a:t>Broken Authentication and Session Management</a:t>
            </a:r>
            <a:endParaRPr lang="tr-TR" dirty="0">
              <a:latin typeface="Calibri" panose="020F0502020204030204" pitchFamily="34" charset="0"/>
              <a:ea typeface="Tahoma" panose="020B0604030504040204" pitchFamily="34" charset="0"/>
              <a:cs typeface="Tahoma" panose="020B0604030504040204" pitchFamily="34" charset="0"/>
            </a:endParaRPr>
          </a:p>
        </p:txBody>
      </p:sp>
      <p:sp>
        <p:nvSpPr>
          <p:cNvPr id="47" name="object 2"/>
          <p:cNvSpPr txBox="1"/>
          <p:nvPr/>
        </p:nvSpPr>
        <p:spPr>
          <a:xfrm>
            <a:off x="1023366" y="3769568"/>
            <a:ext cx="7086600" cy="2971800"/>
          </a:xfrm>
          <a:prstGeom prst="rect">
            <a:avLst/>
          </a:prstGeom>
        </p:spPr>
        <p:txBody>
          <a:bodyPr wrap="square" lIns="0" tIns="0" rIns="0" bIns="0" rtlCol="0">
            <a:no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1744">
              <a:lnSpc>
                <a:spcPct val="97574"/>
              </a:lnSpc>
            </a:pPr>
            <a:endParaRPr sz="1600" dirty="0">
              <a:latin typeface="Consolas"/>
              <a:cs typeface="Consolas"/>
            </a:endParaRPr>
          </a:p>
        </p:txBody>
      </p:sp>
      <p:sp>
        <p:nvSpPr>
          <p:cNvPr id="8" name="7 Metin kutusu"/>
          <p:cNvSpPr txBox="1"/>
          <p:nvPr/>
        </p:nvSpPr>
        <p:spPr>
          <a:xfrm>
            <a:off x="857224" y="1714488"/>
            <a:ext cx="7072362" cy="3970318"/>
          </a:xfrm>
          <a:prstGeom prst="rect">
            <a:avLst/>
          </a:prstGeom>
          <a:noFill/>
        </p:spPr>
        <p:txBody>
          <a:bodyPr wrap="square" rtlCol="0">
            <a:spAutoFit/>
          </a:bodyPr>
          <a:lstStyle/>
          <a:p>
            <a:r>
              <a:rPr lang="tr-TR" sz="2800" b="1" cap="all" dirty="0" smtClean="0">
                <a:solidFill>
                  <a:srgbClr val="0000FF"/>
                </a:solidFill>
                <a:latin typeface="Times New Roman" pitchFamily="18" charset="0"/>
                <a:cs typeface="Times New Roman" pitchFamily="18" charset="0"/>
              </a:rPr>
              <a:t>BROKEN AUTHENTICATION</a:t>
            </a:r>
          </a:p>
          <a:p>
            <a:endParaRPr lang="tr-TR" sz="2800" b="1"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Password length</a:t>
            </a:r>
            <a:endParaRPr lang="tr-TR" sz="2800" b="1" dirty="0" smtClean="0">
              <a:latin typeface="Times New Roman" pitchFamily="18" charset="0"/>
              <a:cs typeface="Times New Roman" pitchFamily="18" charset="0"/>
            </a:endParaRPr>
          </a:p>
          <a:p>
            <a:endParaRPr lang="tr-TR" sz="2800" b="1"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Password complexity</a:t>
            </a:r>
            <a:endParaRPr lang="tr-TR" sz="2800" b="1" dirty="0" smtClean="0">
              <a:latin typeface="Times New Roman" pitchFamily="18" charset="0"/>
              <a:cs typeface="Times New Roman" pitchFamily="18" charset="0"/>
            </a:endParaRPr>
          </a:p>
          <a:p>
            <a:endParaRPr lang="tr-TR" sz="2800" b="1"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Username/Password Enumeration</a:t>
            </a:r>
            <a:endParaRPr lang="tr-TR" sz="2800" b="1" dirty="0" smtClean="0">
              <a:latin typeface="Times New Roman" pitchFamily="18" charset="0"/>
              <a:cs typeface="Times New Roman" pitchFamily="18" charset="0"/>
            </a:endParaRPr>
          </a:p>
          <a:p>
            <a:endParaRPr lang="tr-TR" sz="2800" b="1"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Protection against brute force login</a:t>
            </a:r>
            <a:endParaRPr lang="tr-TR" sz="28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071838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500034" y="0"/>
            <a:ext cx="8064896" cy="1296143"/>
          </a:xfrm>
        </p:spPr>
        <p:txBody>
          <a:bodyPr>
            <a:normAutofit/>
          </a:bodyPr>
          <a:lstStyle/>
          <a:p>
            <a:pPr algn="ctr"/>
            <a:r>
              <a:rPr lang="en-US" dirty="0">
                <a:latin typeface="Calibri" panose="020F0502020204030204" pitchFamily="34" charset="0"/>
                <a:cs typeface="Calibri" panose="020F0502020204030204" pitchFamily="34" charset="0"/>
              </a:rPr>
              <a:t>Broken Authentication and Session Management</a:t>
            </a:r>
            <a:endParaRPr lang="tr-TR" dirty="0">
              <a:latin typeface="Calibri" panose="020F0502020204030204" pitchFamily="34" charset="0"/>
              <a:ea typeface="Tahoma" panose="020B0604030504040204" pitchFamily="34" charset="0"/>
              <a:cs typeface="Tahoma" panose="020B0604030504040204" pitchFamily="34" charset="0"/>
            </a:endParaRPr>
          </a:p>
        </p:txBody>
      </p:sp>
      <p:sp>
        <p:nvSpPr>
          <p:cNvPr id="47" name="object 2"/>
          <p:cNvSpPr txBox="1"/>
          <p:nvPr/>
        </p:nvSpPr>
        <p:spPr>
          <a:xfrm>
            <a:off x="1023366" y="3769568"/>
            <a:ext cx="7086600" cy="2971800"/>
          </a:xfrm>
          <a:prstGeom prst="rect">
            <a:avLst/>
          </a:prstGeom>
        </p:spPr>
        <p:txBody>
          <a:bodyPr wrap="square" lIns="0" tIns="0" rIns="0" bIns="0" rtlCol="0">
            <a:no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1744">
              <a:lnSpc>
                <a:spcPct val="97574"/>
              </a:lnSpc>
            </a:pPr>
            <a:endParaRPr sz="1600" dirty="0">
              <a:latin typeface="Consolas"/>
              <a:cs typeface="Consolas"/>
            </a:endParaRPr>
          </a:p>
        </p:txBody>
      </p:sp>
      <p:sp>
        <p:nvSpPr>
          <p:cNvPr id="8" name="7 Metin kutusu"/>
          <p:cNvSpPr txBox="1"/>
          <p:nvPr/>
        </p:nvSpPr>
        <p:spPr>
          <a:xfrm>
            <a:off x="285720" y="1643050"/>
            <a:ext cx="8501122" cy="4493538"/>
          </a:xfrm>
          <a:prstGeom prst="rect">
            <a:avLst/>
          </a:prstGeom>
          <a:noFill/>
        </p:spPr>
        <p:txBody>
          <a:bodyPr wrap="square" rtlCol="0">
            <a:spAutoFit/>
          </a:bodyPr>
          <a:lstStyle/>
          <a:p>
            <a:r>
              <a:rPr lang="tr-TR" sz="2800" b="1" cap="all" dirty="0" smtClean="0">
                <a:solidFill>
                  <a:srgbClr val="0000FF"/>
                </a:solidFill>
                <a:latin typeface="Times New Roman" pitchFamily="18" charset="0"/>
                <a:cs typeface="Times New Roman" pitchFamily="18" charset="0"/>
              </a:rPr>
              <a:t>SESSION MANAGEMENT</a:t>
            </a:r>
          </a:p>
          <a:p>
            <a:endParaRPr lang="tr-TR" sz="1400" b="1" dirty="0" smtClean="0">
              <a:latin typeface="Times New Roman" pitchFamily="18" charset="0"/>
              <a:cs typeface="Times New Roman" pitchFamily="18" charset="0"/>
            </a:endParaRPr>
          </a:p>
          <a:p>
            <a:r>
              <a:rPr lang="tr-TR" sz="2800" b="1" dirty="0" err="1" smtClean="0">
                <a:latin typeface="Times New Roman" pitchFamily="18" charset="0"/>
                <a:cs typeface="Times New Roman" pitchFamily="18" charset="0"/>
              </a:rPr>
              <a:t>Hashing</a:t>
            </a:r>
            <a:r>
              <a:rPr lang="tr-TR" sz="2800" b="1" dirty="0" smtClean="0">
                <a:latin typeface="Times New Roman" pitchFamily="18" charset="0"/>
                <a:cs typeface="Times New Roman" pitchFamily="18" charset="0"/>
              </a:rPr>
              <a:t>/</a:t>
            </a:r>
            <a:r>
              <a:rPr lang="tr-TR" sz="2800" b="1" dirty="0" err="1" smtClean="0">
                <a:latin typeface="Times New Roman" pitchFamily="18" charset="0"/>
                <a:cs typeface="Times New Roman" pitchFamily="18" charset="0"/>
              </a:rPr>
              <a:t>encrypting</a:t>
            </a: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credentials</a:t>
            </a:r>
            <a:endParaRPr lang="tr-TR" sz="2800" b="1" dirty="0" smtClean="0">
              <a:latin typeface="Times New Roman" pitchFamily="18" charset="0"/>
              <a:cs typeface="Times New Roman" pitchFamily="18" charset="0"/>
            </a:endParaRPr>
          </a:p>
          <a:p>
            <a:endParaRPr lang="tr-TR" sz="2800" b="1" dirty="0" smtClean="0">
              <a:latin typeface="Times New Roman" pitchFamily="18" charset="0"/>
              <a:cs typeface="Times New Roman" pitchFamily="18" charset="0"/>
            </a:endParaRPr>
          </a:p>
          <a:p>
            <a:r>
              <a:rPr lang="tr-TR" sz="2800" b="1" dirty="0" err="1" smtClean="0">
                <a:latin typeface="Times New Roman" pitchFamily="18" charset="0"/>
                <a:cs typeface="Times New Roman" pitchFamily="18" charset="0"/>
              </a:rPr>
              <a:t>Don’t</a:t>
            </a: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expose</a:t>
            </a: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session</a:t>
            </a: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IDs</a:t>
            </a:r>
            <a:r>
              <a:rPr lang="tr-TR" sz="2800" b="1" dirty="0" smtClean="0">
                <a:latin typeface="Times New Roman" pitchFamily="18" charset="0"/>
                <a:cs typeface="Times New Roman" pitchFamily="18" charset="0"/>
              </a:rPr>
              <a:t> in URL</a:t>
            </a:r>
          </a:p>
          <a:p>
            <a:r>
              <a:rPr lang="tr-TR" sz="2800" b="1" dirty="0" smtClean="0">
                <a:latin typeface="Times New Roman" pitchFamily="18" charset="0"/>
                <a:cs typeface="Times New Roman" pitchFamily="18" charset="0"/>
              </a:rPr>
              <a:t>	</a:t>
            </a:r>
            <a:r>
              <a:rPr lang="tr-TR" sz="2000" b="1" dirty="0" smtClean="0">
                <a:latin typeface="Times New Roman" pitchFamily="18" charset="0"/>
                <a:cs typeface="Times New Roman" pitchFamily="18" charset="0"/>
              </a:rPr>
              <a:t>http://example.com/sale/saleitems;jsessionid=2P0OC2JSNDLPSKH	CJUN2JV?dest=Hawaii</a:t>
            </a:r>
          </a:p>
          <a:p>
            <a:endParaRPr lang="tr-TR" sz="2800" b="1" dirty="0" smtClean="0">
              <a:latin typeface="Times New Roman" pitchFamily="18" charset="0"/>
              <a:cs typeface="Times New Roman" pitchFamily="18" charset="0"/>
            </a:endParaRPr>
          </a:p>
          <a:p>
            <a:r>
              <a:rPr lang="tr-TR" sz="2800" b="1" dirty="0" err="1" smtClean="0">
                <a:latin typeface="Times New Roman" pitchFamily="18" charset="0"/>
                <a:cs typeface="Times New Roman" pitchFamily="18" charset="0"/>
              </a:rPr>
              <a:t>Session</a:t>
            </a: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IDs</a:t>
            </a: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timeout</a:t>
            </a:r>
            <a:r>
              <a:rPr lang="tr-TR" sz="2800" b="1" dirty="0" smtClean="0">
                <a:latin typeface="Times New Roman" pitchFamily="18" charset="0"/>
                <a:cs typeface="Times New Roman" pitchFamily="18" charset="0"/>
              </a:rPr>
              <a:t> / </a:t>
            </a:r>
            <a:r>
              <a:rPr lang="tr-TR" sz="2800" b="1" dirty="0" err="1" smtClean="0">
                <a:latin typeface="Times New Roman" pitchFamily="18" charset="0"/>
                <a:cs typeface="Times New Roman" pitchFamily="18" charset="0"/>
              </a:rPr>
              <a:t>recreate</a:t>
            </a:r>
            <a:r>
              <a:rPr lang="tr-TR" sz="2800" b="1" dirty="0" smtClean="0">
                <a:latin typeface="Times New Roman" pitchFamily="18" charset="0"/>
                <a:cs typeface="Times New Roman" pitchFamily="18" charset="0"/>
              </a:rPr>
              <a:t> </a:t>
            </a:r>
          </a:p>
          <a:p>
            <a:endParaRPr lang="tr-TR" sz="2800" b="1" dirty="0" smtClean="0">
              <a:latin typeface="Times New Roman" pitchFamily="18" charset="0"/>
              <a:cs typeface="Times New Roman" pitchFamily="18" charset="0"/>
            </a:endParaRPr>
          </a:p>
          <a:p>
            <a:r>
              <a:rPr lang="tr-TR" sz="2800" b="1" dirty="0" err="1" smtClean="0">
                <a:latin typeface="Times New Roman" pitchFamily="18" charset="0"/>
                <a:cs typeface="Times New Roman" pitchFamily="18" charset="0"/>
              </a:rPr>
              <a:t>Don’t</a:t>
            </a: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send</a:t>
            </a: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credentials</a:t>
            </a: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cleartext</a:t>
            </a:r>
            <a:r>
              <a:rPr lang="tr-TR" sz="2800" b="1" dirty="0" smtClean="0">
                <a:latin typeface="Times New Roman" pitchFamily="18" charset="0"/>
                <a:cs typeface="Times New Roman" pitchFamily="18" charset="0"/>
              </a:rPr>
              <a:t> </a:t>
            </a:r>
            <a:endParaRPr lang="tr-TR" sz="28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0718383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_Theme">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BA_Theme</Template>
  <TotalTime>4091</TotalTime>
  <Words>2305</Words>
  <Application>Microsoft Office PowerPoint</Application>
  <PresentationFormat>Ekran Gösterisi (4:3)</PresentationFormat>
  <Paragraphs>299</Paragraphs>
  <Slides>20</Slides>
  <Notes>20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BA_Theme</vt:lpstr>
      <vt:lpstr>Slayt 1</vt:lpstr>
      <vt:lpstr>OWASP TOP 10</vt:lpstr>
      <vt:lpstr>Injection</vt:lpstr>
      <vt:lpstr>Injection</vt:lpstr>
      <vt:lpstr>Injection</vt:lpstr>
      <vt:lpstr>Injection</vt:lpstr>
      <vt:lpstr>Injection</vt:lpstr>
      <vt:lpstr>Broken Authentication and Session Management</vt:lpstr>
      <vt:lpstr>Broken Authentication and Session Management</vt:lpstr>
      <vt:lpstr>Sensitive Data Exposure</vt:lpstr>
      <vt:lpstr>XML External Entities (XXE)</vt:lpstr>
      <vt:lpstr>Broken Access Control</vt:lpstr>
      <vt:lpstr>Security Misconfiguration</vt:lpstr>
      <vt:lpstr>Cross-Site Scripting (XSS)</vt:lpstr>
      <vt:lpstr>Cross-Site Scripting (XSS)</vt:lpstr>
      <vt:lpstr>Cross-Site Scripting (XSS)</vt:lpstr>
      <vt:lpstr>Insecure Deserialization</vt:lpstr>
      <vt:lpstr>Insecure Deserialization</vt:lpstr>
      <vt:lpstr>Using Components with Known Vulnerabilities</vt:lpstr>
      <vt:lpstr>Insufficient Logging &amp; Monitoring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BuyukAkademi.Com</dc:title>
  <dc:creator>Salih Demiroğ</dc:creator>
  <cp:lastModifiedBy>Metropol</cp:lastModifiedBy>
  <cp:revision>358</cp:revision>
  <dcterms:created xsi:type="dcterms:W3CDTF">2013-12-31T12:01:39Z</dcterms:created>
  <dcterms:modified xsi:type="dcterms:W3CDTF">2019-10-03T19:52:12Z</dcterms:modified>
</cp:coreProperties>
</file>