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74" r:id="rId9"/>
    <p:sldId id="27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7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27.11.2017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tec.ege.edu.tr/dersler/sensorler.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Titreşim </a:t>
            </a:r>
            <a:r>
              <a:rPr lang="tr-TR" dirty="0" err="1" smtClean="0"/>
              <a:t>sensörleri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207 SENSÖRLER VE DÖNÜŞTÜRÜCÜLER</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a:t>
            </a:r>
            <a:r>
              <a:rPr lang="tr-TR" dirty="0" smtClean="0">
                <a:hlinkClick r:id="rId2"/>
              </a:rPr>
              <a:t>tec.ege.edu.tr/dersler/sensorler.pdf</a:t>
            </a:r>
            <a:r>
              <a:rPr lang="tr-TR" dirty="0" smtClean="0"/>
              <a:t> (Erişim tarihi: 27.11.2017)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TİTREŞİM SENSÖRLERİ</a:t>
            </a:r>
            <a:endParaRPr lang="tr-TR" dirty="0"/>
          </a:p>
        </p:txBody>
      </p:sp>
      <p:sp>
        <p:nvSpPr>
          <p:cNvPr id="3" name="İçerik Yer Tutucusu 2"/>
          <p:cNvSpPr>
            <a:spLocks noGrp="1"/>
          </p:cNvSpPr>
          <p:nvPr>
            <p:ph idx="1"/>
          </p:nvPr>
        </p:nvSpPr>
        <p:spPr/>
        <p:txBody>
          <a:bodyPr>
            <a:normAutofit/>
          </a:bodyPr>
          <a:lstStyle/>
          <a:p>
            <a:pPr algn="just"/>
            <a:r>
              <a:rPr lang="tr-TR" sz="2400" dirty="0"/>
              <a:t>Mekanik gerinme doğrudan kuvvetle ilgilidir. Ağırlık ölçmek için kullanılan bir aygıt aynı zamanda titreşim ölçmek için de kullanılabilir. Modern dünya enerjinin verimli kullanılmasını talep etmektedir, yani kullanılan araçlar, makineler hafif olmalıdır. Aynı zamanda ürünün güvenli olması, yani zarar vermeyecek şekilde olması da istenmektedir. Bu iki zıt talepten dolayı üretim mühendisleri makinenin parçaları içinde neler olup bittiği hakkında eskisine göre daha çok şey bilmek zorundalar. Mühendis makine parçaları üzerindeki gerilmeyi ölçerek malzemenin içindeki zorlanmayı hesaplayıp güvenilirliği tahmin </a:t>
            </a:r>
            <a:r>
              <a:rPr lang="tr-TR" sz="2400" dirty="0" smtClean="0"/>
              <a:t>edebilir[1].</a:t>
            </a:r>
            <a:endParaRPr lang="tr-TR" sz="2400" dirty="0"/>
          </a:p>
        </p:txBody>
      </p:sp>
    </p:spTree>
    <p:extLst>
      <p:ext uri="{BB962C8B-B14F-4D97-AF65-F5344CB8AC3E}">
        <p14:creationId xmlns:p14="http://schemas.microsoft.com/office/powerpoint/2010/main" val="2631589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TİTREŞİM SENSÖRLERİ</a:t>
            </a:r>
          </a:p>
        </p:txBody>
      </p:sp>
      <p:sp>
        <p:nvSpPr>
          <p:cNvPr id="3" name="İçerik Yer Tutucusu 2"/>
          <p:cNvSpPr>
            <a:spLocks noGrp="1"/>
          </p:cNvSpPr>
          <p:nvPr>
            <p:ph idx="1"/>
          </p:nvPr>
        </p:nvSpPr>
        <p:spPr/>
        <p:txBody>
          <a:bodyPr>
            <a:normAutofit/>
          </a:bodyPr>
          <a:lstStyle/>
          <a:p>
            <a:pPr algn="just"/>
            <a:r>
              <a:rPr lang="tr-TR" sz="2400" dirty="0"/>
              <a:t>Gerinme ölçümünün en çok kullanıldığı alan bahsedilen alandır. Aynı zamanda gerinme ölçümü ağırlık ve titreşim ölçmek için de kullanılır. Şüphesiz ki çalışan makinelerde bu çeşit değişmeleri mikrometre ile ölçmek pratik değildir. Bu çeşit ölçümler için gerilme göstergesi (uzama ölçer) kullanılmaktır. Basınç </a:t>
            </a:r>
            <a:r>
              <a:rPr lang="tr-TR" sz="2400" dirty="0" err="1"/>
              <a:t>transdüserlerinde</a:t>
            </a:r>
            <a:r>
              <a:rPr lang="tr-TR" sz="2400" dirty="0"/>
              <a:t> diyaframdaki basıncın neden olduğu gerinmeyi ölçerek basınç bilgisini elektriksel sinyal olarak çıkışına aktarır. Gerilme göstergesi bu gerinme değişimlerini, bir ölçme aygıtının hareketiyle gözlenebilen veya bilgisayarla örneklenebilen bir elektriksel bilgiye </a:t>
            </a:r>
            <a:r>
              <a:rPr lang="tr-TR" sz="2400" dirty="0" smtClean="0"/>
              <a:t>dönüştürür[1].</a:t>
            </a:r>
            <a:endParaRPr lang="tr-TR" sz="2400" dirty="0"/>
          </a:p>
        </p:txBody>
      </p:sp>
    </p:spTree>
    <p:extLst>
      <p:ext uri="{BB962C8B-B14F-4D97-AF65-F5344CB8AC3E}">
        <p14:creationId xmlns:p14="http://schemas.microsoft.com/office/powerpoint/2010/main" val="3486148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ELEKTRİKSEL GERİLME</a:t>
            </a:r>
            <a:endParaRPr lang="tr-TR" dirty="0"/>
          </a:p>
        </p:txBody>
      </p:sp>
      <p:sp>
        <p:nvSpPr>
          <p:cNvPr id="3" name="İçerik Yer Tutucusu 2"/>
          <p:cNvSpPr>
            <a:spLocks noGrp="1"/>
          </p:cNvSpPr>
          <p:nvPr>
            <p:ph idx="1"/>
          </p:nvPr>
        </p:nvSpPr>
        <p:spPr/>
        <p:txBody>
          <a:bodyPr>
            <a:normAutofit/>
          </a:bodyPr>
          <a:lstStyle/>
          <a:p>
            <a:pPr algn="just"/>
            <a:r>
              <a:rPr lang="tr-TR" sz="2600" dirty="0"/>
              <a:t>İncelenen malzemenin elektriksel özellikleri araştırıldığında elektriksel ve mekanik karakteristikler arasında bir paralellik olduğu görülür. Uzunluk </a:t>
            </a:r>
            <a:r>
              <a:rPr lang="tr-TR" sz="2600" dirty="0" smtClean="0"/>
              <a:t>&amp;l </a:t>
            </a:r>
            <a:r>
              <a:rPr lang="tr-TR" sz="2600" dirty="0"/>
              <a:t>kadar değiştiğinde dirençte </a:t>
            </a:r>
            <a:r>
              <a:rPr lang="tr-TR" sz="2600" dirty="0" smtClean="0"/>
              <a:t>&amp;R </a:t>
            </a:r>
            <a:r>
              <a:rPr lang="tr-TR" sz="2600" dirty="0"/>
              <a:t>'</a:t>
            </a:r>
            <a:r>
              <a:rPr lang="tr-TR" sz="2600" dirty="0" err="1"/>
              <a:t>lik</a:t>
            </a:r>
            <a:r>
              <a:rPr lang="tr-TR" sz="2600" dirty="0"/>
              <a:t> bir değişim oluşur ve esneklik sınırları içinde </a:t>
            </a:r>
            <a:r>
              <a:rPr lang="tr-TR" sz="2600" dirty="0" smtClean="0"/>
              <a:t>&amp;l </a:t>
            </a:r>
            <a:r>
              <a:rPr lang="tr-TR" sz="2600" dirty="0"/>
              <a:t>ile </a:t>
            </a:r>
            <a:r>
              <a:rPr lang="tr-TR" sz="2600" dirty="0" smtClean="0"/>
              <a:t>&amp;R </a:t>
            </a:r>
            <a:r>
              <a:rPr lang="tr-TR" sz="2600" dirty="0"/>
              <a:t>doğru </a:t>
            </a:r>
            <a:r>
              <a:rPr lang="tr-TR" sz="2600" dirty="0" smtClean="0"/>
              <a:t>orantılıdır[1].</a:t>
            </a:r>
            <a:endParaRPr lang="tr-TR" sz="2600" dirty="0"/>
          </a:p>
        </p:txBody>
      </p:sp>
    </p:spTree>
    <p:extLst>
      <p:ext uri="{BB962C8B-B14F-4D97-AF65-F5344CB8AC3E}">
        <p14:creationId xmlns:p14="http://schemas.microsoft.com/office/powerpoint/2010/main" val="407955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ELEKTRİKSEL GERİLME</a:t>
            </a:r>
          </a:p>
        </p:txBody>
      </p:sp>
      <mc:AlternateContent xmlns:mc="http://schemas.openxmlformats.org/markup-compatibility/2006">
        <mc:Choice xmlns:a14="http://schemas.microsoft.com/office/drawing/2010/main" Requires="a14">
          <p:sp>
            <p:nvSpPr>
              <p:cNvPr id="3" name="İçerik Yer Tutucusu 2"/>
              <p:cNvSpPr>
                <a:spLocks noGrp="1"/>
              </p:cNvSpPr>
              <p:nvPr>
                <p:ph idx="1"/>
              </p:nvPr>
            </p:nvSpPr>
            <p:spPr/>
            <p:txBody>
              <a:bodyPr/>
              <a:lstStyle/>
              <a:p>
                <a14:m>
                  <m:oMath xmlns:m="http://schemas.openxmlformats.org/officeDocument/2006/math">
                    <m:f>
                      <m:fPr>
                        <m:ctrlPr>
                          <a:rPr lang="tr-TR" i="1" smtClean="0">
                            <a:latin typeface="Cambria Math"/>
                          </a:rPr>
                        </m:ctrlPr>
                      </m:fPr>
                      <m:num>
                        <m:r>
                          <a:rPr lang="tr-TR" b="0" i="1" smtClean="0">
                            <a:latin typeface="Cambria Math"/>
                          </a:rPr>
                          <m:t>𝐸𝐿𝐸𝐾𝑇𝑅</m:t>
                        </m:r>
                        <m:r>
                          <a:rPr lang="tr-TR" b="0" i="1" smtClean="0">
                            <a:latin typeface="Cambria Math"/>
                          </a:rPr>
                          <m:t>İ</m:t>
                        </m:r>
                        <m:r>
                          <a:rPr lang="tr-TR" b="0" i="1" smtClean="0">
                            <a:latin typeface="Cambria Math"/>
                          </a:rPr>
                          <m:t>𝐾𝑆𝐸𝐿</m:t>
                        </m:r>
                        <m:r>
                          <a:rPr lang="tr-TR" b="0" i="1" smtClean="0">
                            <a:latin typeface="Cambria Math"/>
                          </a:rPr>
                          <m:t> </m:t>
                        </m:r>
                        <m:r>
                          <a:rPr lang="tr-TR" b="0" i="1" smtClean="0">
                            <a:latin typeface="Cambria Math"/>
                          </a:rPr>
                          <m:t>𝐺𝐸𝑅</m:t>
                        </m:r>
                        <m:r>
                          <a:rPr lang="tr-TR" b="0" i="1" smtClean="0">
                            <a:latin typeface="Cambria Math"/>
                          </a:rPr>
                          <m:t>İ</m:t>
                        </m:r>
                        <m:r>
                          <a:rPr lang="tr-TR" b="0" i="1" smtClean="0">
                            <a:latin typeface="Cambria Math"/>
                          </a:rPr>
                          <m:t>𝐿𝑀𝐸</m:t>
                        </m:r>
                      </m:num>
                      <m:den>
                        <m:r>
                          <a:rPr lang="tr-TR" b="0" i="1" smtClean="0">
                            <a:latin typeface="Cambria Math"/>
                          </a:rPr>
                          <m:t>𝑀𝐸𝐾𝐴𝑁</m:t>
                        </m:r>
                        <m:r>
                          <a:rPr lang="tr-TR" b="0" i="1" smtClean="0">
                            <a:latin typeface="Cambria Math"/>
                          </a:rPr>
                          <m:t>İ</m:t>
                        </m:r>
                        <m:r>
                          <a:rPr lang="tr-TR" b="0" i="1" smtClean="0">
                            <a:latin typeface="Cambria Math"/>
                          </a:rPr>
                          <m:t>𝐾𝑆𝐸𝐿</m:t>
                        </m:r>
                        <m:r>
                          <a:rPr lang="tr-TR" b="0" i="1" smtClean="0">
                            <a:latin typeface="Cambria Math"/>
                          </a:rPr>
                          <m:t> </m:t>
                        </m:r>
                        <m:r>
                          <a:rPr lang="tr-TR" b="0" i="1" smtClean="0">
                            <a:latin typeface="Cambria Math"/>
                          </a:rPr>
                          <m:t>𝐺𝐸𝑅</m:t>
                        </m:r>
                        <m:r>
                          <a:rPr lang="tr-TR" b="0" i="1" smtClean="0">
                            <a:latin typeface="Cambria Math"/>
                          </a:rPr>
                          <m:t>İ</m:t>
                        </m:r>
                        <m:r>
                          <a:rPr lang="tr-TR" b="0" i="1" smtClean="0">
                            <a:latin typeface="Cambria Math"/>
                          </a:rPr>
                          <m:t>𝐿𝑀𝐸</m:t>
                        </m:r>
                      </m:den>
                    </m:f>
                  </m:oMath>
                </a14:m>
                <a:r>
                  <a:rPr lang="tr-TR" dirty="0" smtClean="0"/>
                  <a:t> = SABİT</a:t>
                </a:r>
              </a:p>
              <a:p>
                <a:pPr algn="just"/>
                <a:r>
                  <a:rPr lang="tr-TR" dirty="0"/>
                  <a:t>oranı gösterge faktörü olarak tanımlanır ve malzemeden bağımsızdır (birinci-derece yaklaşımda). Gösterge faktörü 2 olan </a:t>
                </a:r>
                <a:r>
                  <a:rPr lang="tr-TR" dirty="0" smtClean="0"/>
                  <a:t>120ohm'luk </a:t>
                </a:r>
                <a:r>
                  <a:rPr lang="tr-TR" dirty="0"/>
                  <a:t>bir gerilme göstergesindeki %0.5'lik uzunluk değişimine karşılık gelen direnç değişimini </a:t>
                </a:r>
                <a:r>
                  <a:rPr lang="tr-TR" dirty="0" smtClean="0"/>
                  <a:t>hesapladığınızda</a:t>
                </a:r>
                <a:r>
                  <a:rPr lang="tr-TR" dirty="0"/>
                  <a:t>[1]. </a:t>
                </a:r>
                <a:r>
                  <a:rPr lang="tr-TR" dirty="0" smtClean="0"/>
                  <a:t>:</a:t>
                </a:r>
              </a:p>
              <a:p>
                <a:pPr algn="just"/>
                <a:r>
                  <a:rPr lang="pt-BR" dirty="0" smtClean="0"/>
                  <a:t>R </a:t>
                </a:r>
                <a:r>
                  <a:rPr lang="pt-BR" dirty="0"/>
                  <a:t>= 2 </a:t>
                </a:r>
                <a:r>
                  <a:rPr lang="tr-TR" dirty="0"/>
                  <a:t>*</a:t>
                </a:r>
                <a:r>
                  <a:rPr lang="pt-BR" dirty="0" smtClean="0"/>
                  <a:t>120</a:t>
                </a:r>
                <a:r>
                  <a:rPr lang="tr-TR" dirty="0" err="1" smtClean="0"/>
                  <a:t>ohm</a:t>
                </a:r>
                <a:r>
                  <a:rPr lang="pt-BR" dirty="0" smtClean="0"/>
                  <a:t> </a:t>
                </a:r>
                <a:r>
                  <a:rPr lang="tr-TR" dirty="0" smtClean="0"/>
                  <a:t>*</a:t>
                </a:r>
                <a:r>
                  <a:rPr lang="pt-BR" dirty="0" smtClean="0"/>
                  <a:t> </a:t>
                </a:r>
                <a:r>
                  <a:rPr lang="pt-BR" dirty="0"/>
                  <a:t>0.005 = </a:t>
                </a:r>
                <a:r>
                  <a:rPr lang="pt-BR" dirty="0" smtClean="0"/>
                  <a:t>1.2o</a:t>
                </a:r>
                <a:r>
                  <a:rPr lang="tr-TR" dirty="0" smtClean="0"/>
                  <a:t>hm</a:t>
                </a:r>
              </a:p>
              <a:p>
                <a:pPr algn="just"/>
                <a:r>
                  <a:rPr lang="tr-TR" dirty="0"/>
                  <a:t>Gösterge faktörü 200 olan </a:t>
                </a:r>
                <a:r>
                  <a:rPr lang="tr-TR" dirty="0" smtClean="0"/>
                  <a:t>120ohm'luk </a:t>
                </a:r>
                <a:r>
                  <a:rPr lang="tr-TR" dirty="0"/>
                  <a:t>bir gerilme göstergesindeki %0.5'lik uzunluk değişimine karşılık gelen direnç değişimini </a:t>
                </a:r>
                <a:r>
                  <a:rPr lang="tr-TR" dirty="0" smtClean="0"/>
                  <a:t>hesapladığınızda</a:t>
                </a:r>
                <a:r>
                  <a:rPr lang="tr-TR" dirty="0"/>
                  <a:t>[1]. </a:t>
                </a:r>
                <a:r>
                  <a:rPr lang="tr-TR" dirty="0" smtClean="0"/>
                  <a:t>:</a:t>
                </a:r>
              </a:p>
              <a:p>
                <a:pPr algn="just"/>
                <a:r>
                  <a:rPr lang="pt-BR" dirty="0"/>
                  <a:t>R = </a:t>
                </a:r>
                <a:r>
                  <a:rPr lang="pt-BR" dirty="0" smtClean="0"/>
                  <a:t>2</a:t>
                </a:r>
                <a:r>
                  <a:rPr lang="tr-TR" dirty="0" smtClean="0"/>
                  <a:t>00</a:t>
                </a:r>
                <a:r>
                  <a:rPr lang="pt-BR" dirty="0" smtClean="0"/>
                  <a:t> </a:t>
                </a:r>
                <a:r>
                  <a:rPr lang="tr-TR" dirty="0"/>
                  <a:t>*</a:t>
                </a:r>
                <a:r>
                  <a:rPr lang="pt-BR" dirty="0"/>
                  <a:t>120</a:t>
                </a:r>
                <a:r>
                  <a:rPr lang="tr-TR" dirty="0" err="1"/>
                  <a:t>ohm</a:t>
                </a:r>
                <a:r>
                  <a:rPr lang="pt-BR" dirty="0"/>
                  <a:t> </a:t>
                </a:r>
                <a:r>
                  <a:rPr lang="tr-TR" dirty="0"/>
                  <a:t>*</a:t>
                </a:r>
                <a:r>
                  <a:rPr lang="pt-BR" dirty="0"/>
                  <a:t> 0.005 = </a:t>
                </a:r>
                <a:r>
                  <a:rPr lang="pt-BR" dirty="0" smtClean="0"/>
                  <a:t>12</a:t>
                </a:r>
                <a:r>
                  <a:rPr lang="tr-TR" dirty="0" smtClean="0"/>
                  <a:t>0</a:t>
                </a:r>
                <a:r>
                  <a:rPr lang="pt-BR" dirty="0" smtClean="0"/>
                  <a:t>o</a:t>
                </a:r>
                <a:r>
                  <a:rPr lang="tr-TR" dirty="0"/>
                  <a:t>hm</a:t>
                </a:r>
              </a:p>
              <a:p>
                <a:pPr algn="just"/>
                <a:r>
                  <a:rPr lang="tr-TR" dirty="0" smtClean="0"/>
                  <a:t> </a:t>
                </a:r>
              </a:p>
              <a:p>
                <a:pPr marL="0" indent="0" algn="just">
                  <a:buNone/>
                </a:pPr>
                <a:endParaRPr lang="tr-TR" dirty="0"/>
              </a:p>
            </p:txBody>
          </p:sp>
        </mc:Choice>
        <mc:Fallback>
          <p:sp>
            <p:nvSpPr>
              <p:cNvPr id="3" name="İçerik Yer Tutucusu 2"/>
              <p:cNvSpPr>
                <a:spLocks noGrp="1" noRot="1" noChangeAspect="1" noMove="1" noResize="1" noEditPoints="1" noAdjustHandles="1" noChangeArrowheads="1" noChangeShapeType="1" noTextEdit="1"/>
              </p:cNvSpPr>
              <p:nvPr>
                <p:ph idx="1"/>
              </p:nvPr>
            </p:nvSpPr>
            <p:spPr>
              <a:blipFill rotWithShape="1">
                <a:blip r:embed="rId2"/>
                <a:stretch>
                  <a:fillRect l="-606" r="-1515"/>
                </a:stretch>
              </a:blipFill>
            </p:spPr>
            <p:txBody>
              <a:bodyPr/>
              <a:lstStyle/>
              <a:p>
                <a:r>
                  <a:rPr lang="tr-TR">
                    <a:noFill/>
                  </a:rPr>
                  <a:t> </a:t>
                </a:r>
              </a:p>
            </p:txBody>
          </p:sp>
        </mc:Fallback>
      </mc:AlternateContent>
    </p:spTree>
    <p:extLst>
      <p:ext uri="{BB962C8B-B14F-4D97-AF65-F5344CB8AC3E}">
        <p14:creationId xmlns:p14="http://schemas.microsoft.com/office/powerpoint/2010/main" val="1100748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TİTREŞİM SENSÖRLERİ</a:t>
            </a:r>
          </a:p>
        </p:txBody>
      </p:sp>
      <p:sp>
        <p:nvSpPr>
          <p:cNvPr id="3" name="İçerik Yer Tutucusu 2"/>
          <p:cNvSpPr>
            <a:spLocks noGrp="1"/>
          </p:cNvSpPr>
          <p:nvPr>
            <p:ph idx="1"/>
          </p:nvPr>
        </p:nvSpPr>
        <p:spPr/>
        <p:txBody>
          <a:bodyPr>
            <a:normAutofit/>
          </a:bodyPr>
          <a:lstStyle/>
          <a:p>
            <a:pPr algn="just"/>
            <a:r>
              <a:rPr lang="tr-TR" sz="2400" dirty="0"/>
              <a:t>Mekanik gerinme altındaki bir teldeki direnç değişimlerinin uygulamada kullanılabilmesi için bazı koşulların yerine getirilmesi gerekmektedir. </a:t>
            </a:r>
            <a:endParaRPr lang="tr-TR" sz="2400" dirty="0" smtClean="0"/>
          </a:p>
          <a:p>
            <a:pPr algn="just"/>
            <a:r>
              <a:rPr lang="tr-TR" sz="2400" dirty="0" smtClean="0"/>
              <a:t>1</a:t>
            </a:r>
            <a:r>
              <a:rPr lang="tr-TR" sz="2400" dirty="0"/>
              <a:t>. Gerinme altındaki malzeme ile aynı gerinmeye maruz kalması için tel malzemeye sıkıca </a:t>
            </a:r>
            <a:r>
              <a:rPr lang="tr-TR" sz="2400" dirty="0" smtClean="0"/>
              <a:t>yapıştırılmalıdır</a:t>
            </a:r>
            <a:r>
              <a:rPr lang="tr-TR" sz="2400" dirty="0"/>
              <a:t>[1]. </a:t>
            </a:r>
            <a:r>
              <a:rPr lang="tr-TR" sz="2400" dirty="0" smtClean="0"/>
              <a:t> </a:t>
            </a:r>
          </a:p>
          <a:p>
            <a:pPr algn="just"/>
            <a:r>
              <a:rPr lang="tr-TR" sz="2400" dirty="0" smtClean="0"/>
              <a:t>2</a:t>
            </a:r>
            <a:r>
              <a:rPr lang="tr-TR" sz="2400" dirty="0"/>
              <a:t>. Yapıştırma malzemesi gösterge ve malzeme ile aynı gerinmeye uğramalıdır. Özelliklerinin zaman, yinelenen gerilme, veya sıcaklık değişimleri ile değişmemesi </a:t>
            </a:r>
            <a:r>
              <a:rPr lang="tr-TR" sz="2400" dirty="0" smtClean="0"/>
              <a:t>gerekmektedir</a:t>
            </a:r>
            <a:r>
              <a:rPr lang="tr-TR" sz="2400" dirty="0"/>
              <a:t>[1]. </a:t>
            </a:r>
            <a:endParaRPr lang="tr-TR" sz="2400" dirty="0" smtClean="0"/>
          </a:p>
          <a:p>
            <a:pPr algn="just"/>
            <a:r>
              <a:rPr lang="tr-TR" sz="2400" dirty="0" smtClean="0"/>
              <a:t>3</a:t>
            </a:r>
            <a:r>
              <a:rPr lang="tr-TR" sz="2400" dirty="0"/>
              <a:t>. Malzeme iletken ise, telin malzemeden yalıtılması </a:t>
            </a:r>
            <a:r>
              <a:rPr lang="tr-TR" sz="2400" dirty="0" smtClean="0"/>
              <a:t>gerekmektedir</a:t>
            </a:r>
            <a:r>
              <a:rPr lang="tr-TR" sz="2400" dirty="0"/>
              <a:t>[1]. </a:t>
            </a:r>
          </a:p>
        </p:txBody>
      </p:sp>
    </p:spTree>
    <p:extLst>
      <p:ext uri="{BB962C8B-B14F-4D97-AF65-F5344CB8AC3E}">
        <p14:creationId xmlns:p14="http://schemas.microsoft.com/office/powerpoint/2010/main" val="3499724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TİTREŞİM SENSÖRLERİ</a:t>
            </a:r>
          </a:p>
        </p:txBody>
      </p:sp>
      <p:sp>
        <p:nvSpPr>
          <p:cNvPr id="3" name="İçerik Yer Tutucusu 2"/>
          <p:cNvSpPr>
            <a:spLocks noGrp="1"/>
          </p:cNvSpPr>
          <p:nvPr>
            <p:ph idx="1"/>
          </p:nvPr>
        </p:nvSpPr>
        <p:spPr/>
        <p:txBody>
          <a:bodyPr/>
          <a:lstStyle/>
          <a:p>
            <a:r>
              <a:rPr lang="tr-TR" dirty="0"/>
              <a:t>4. Dirençteki değişim ölçülebilecek kadar fazla olmalıdır. Bu da göstergede kullanılan telin olabildiği kadar uzun olması ve direncinin yüksek olması </a:t>
            </a:r>
            <a:r>
              <a:rPr lang="tr-TR" dirty="0" smtClean="0"/>
              <a:t>demektir[1]. </a:t>
            </a:r>
          </a:p>
          <a:p>
            <a:r>
              <a:rPr lang="tr-TR" dirty="0" smtClean="0"/>
              <a:t>5</a:t>
            </a:r>
            <a:r>
              <a:rPr lang="tr-TR" dirty="0"/>
              <a:t>. Göstergede sıcaklık değişimlerinden kaynaklanan direnç değişiminin olabildiği kadar az olması </a:t>
            </a:r>
            <a:r>
              <a:rPr lang="tr-TR" dirty="0" smtClean="0"/>
              <a:t>gerekmektedir[1]. </a:t>
            </a:r>
          </a:p>
          <a:p>
            <a:r>
              <a:rPr lang="tr-TR" dirty="0" smtClean="0"/>
              <a:t>6</a:t>
            </a:r>
            <a:r>
              <a:rPr lang="tr-TR" dirty="0"/>
              <a:t>. Göstergenin yapışma sonucu sıkılık özelliğinin değişmemesi gerekir. </a:t>
            </a:r>
            <a:endParaRPr lang="tr-TR" dirty="0" smtClean="0"/>
          </a:p>
          <a:p>
            <a:r>
              <a:rPr lang="tr-TR" dirty="0" smtClean="0"/>
              <a:t>7</a:t>
            </a:r>
            <a:r>
              <a:rPr lang="tr-TR" dirty="0"/>
              <a:t>. Gösterge fiziksel olarak yeteri kadar dayanıklı </a:t>
            </a:r>
            <a:r>
              <a:rPr lang="tr-TR" dirty="0" smtClean="0"/>
              <a:t>olmalıdır</a:t>
            </a:r>
            <a:r>
              <a:rPr lang="tr-TR" dirty="0"/>
              <a:t>[1]. </a:t>
            </a:r>
            <a:r>
              <a:rPr lang="tr-TR" dirty="0" smtClean="0"/>
              <a:t> </a:t>
            </a:r>
          </a:p>
          <a:p>
            <a:r>
              <a:rPr lang="tr-TR" dirty="0" smtClean="0"/>
              <a:t>8</a:t>
            </a:r>
            <a:r>
              <a:rPr lang="tr-TR" dirty="0"/>
              <a:t>. Gösterge malzemesi esneklik sınırının üzerinde </a:t>
            </a:r>
            <a:r>
              <a:rPr lang="tr-TR" dirty="0" smtClean="0"/>
              <a:t>yüklenmemelidir</a:t>
            </a:r>
            <a:r>
              <a:rPr lang="tr-TR" dirty="0"/>
              <a:t>[1]. </a:t>
            </a:r>
          </a:p>
        </p:txBody>
      </p:sp>
    </p:spTree>
    <p:extLst>
      <p:ext uri="{BB962C8B-B14F-4D97-AF65-F5344CB8AC3E}">
        <p14:creationId xmlns:p14="http://schemas.microsoft.com/office/powerpoint/2010/main" val="169415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TİTREŞİM SENSÖRLERİ</a:t>
            </a:r>
          </a:p>
        </p:txBody>
      </p:sp>
      <p:sp>
        <p:nvSpPr>
          <p:cNvPr id="3" name="İçerik Yer Tutucusu 2"/>
          <p:cNvSpPr>
            <a:spLocks noGrp="1"/>
          </p:cNvSpPr>
          <p:nvPr>
            <p:ph idx="1"/>
          </p:nvPr>
        </p:nvSpPr>
        <p:spPr/>
        <p:txBody>
          <a:bodyPr>
            <a:normAutofit/>
          </a:bodyPr>
          <a:lstStyle/>
          <a:p>
            <a:pPr algn="just"/>
            <a:r>
              <a:rPr lang="tr-TR" sz="2400" dirty="0"/>
              <a:t>Yarıiletken gerilme göstergesi (Y.G.G.) yaprak tipi gerilme göstergesinden daha hassastır. Yarıiletken gerilme göstergesi </a:t>
            </a:r>
            <a:r>
              <a:rPr lang="tr-TR" sz="2400" dirty="0" err="1"/>
              <a:t>piezodirenç</a:t>
            </a:r>
            <a:r>
              <a:rPr lang="tr-TR" sz="2400" dirty="0"/>
              <a:t> olayını kullanır. Bu da yarıiletkene uygulanan gerinmenin dirençte yarattığı değişmedir. Bir Y.G.G. yaprak tipi ya da tel gerilme göstergesinden 100 kat daha duyarlıdır. Gösterge faktörü -100 ile 200 </a:t>
            </a:r>
            <a:r>
              <a:rPr lang="tr-TR" sz="2400" dirty="0" smtClean="0"/>
              <a:t>arasındadır[1]. </a:t>
            </a:r>
            <a:endParaRPr lang="tr-TR" sz="2400" dirty="0"/>
          </a:p>
        </p:txBody>
      </p:sp>
    </p:spTree>
    <p:extLst>
      <p:ext uri="{BB962C8B-B14F-4D97-AF65-F5344CB8AC3E}">
        <p14:creationId xmlns:p14="http://schemas.microsoft.com/office/powerpoint/2010/main" val="1812412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TİTREŞİM SENSÖRLERİ</a:t>
            </a:r>
          </a:p>
        </p:txBody>
      </p:sp>
      <p:sp>
        <p:nvSpPr>
          <p:cNvPr id="3" name="İçerik Yer Tutucusu 2"/>
          <p:cNvSpPr>
            <a:spLocks noGrp="1"/>
          </p:cNvSpPr>
          <p:nvPr>
            <p:ph idx="1"/>
          </p:nvPr>
        </p:nvSpPr>
        <p:spPr/>
        <p:txBody>
          <a:bodyPr/>
          <a:lstStyle/>
          <a:p>
            <a:pPr algn="just"/>
            <a:r>
              <a:rPr lang="tr-TR" sz="2400" dirty="0"/>
              <a:t>Diğer tarafta, yarıiletken gerilme göstergeleri yaprak tipi ve tel gerilme göstergelerinden daha kırılgan ve sıcaklığa daha duyarlıdır. Yarıiletken gerilme göstergeleri şok ve aşırı sıcaklıktan korundukları özel uygulamalarda kullanılmaktadır. </a:t>
            </a:r>
            <a:r>
              <a:rPr lang="tr-TR" sz="2400" dirty="0" err="1"/>
              <a:t>Piezodirençsel</a:t>
            </a:r>
            <a:r>
              <a:rPr lang="tr-TR" sz="2400" dirty="0"/>
              <a:t> gerilme göstergesi pek çok basınç ölçme </a:t>
            </a:r>
            <a:r>
              <a:rPr lang="tr-TR" sz="2400" dirty="0" err="1"/>
              <a:t>transdüserinde</a:t>
            </a:r>
            <a:r>
              <a:rPr lang="tr-TR" sz="2400" dirty="0"/>
              <a:t> de </a:t>
            </a:r>
            <a:r>
              <a:rPr lang="tr-TR" sz="2400" dirty="0" smtClean="0"/>
              <a:t>kullanılmaktadır[1].</a:t>
            </a:r>
            <a:endParaRPr lang="tr-TR" sz="2400" dirty="0"/>
          </a:p>
          <a:p>
            <a:endParaRPr lang="tr-TR" dirty="0"/>
          </a:p>
        </p:txBody>
      </p:sp>
    </p:spTree>
    <p:extLst>
      <p:ext uri="{BB962C8B-B14F-4D97-AF65-F5344CB8AC3E}">
        <p14:creationId xmlns:p14="http://schemas.microsoft.com/office/powerpoint/2010/main" val="1198575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1459</TotalTime>
  <Words>579</Words>
  <Application>Microsoft Office PowerPoint</Application>
  <PresentationFormat>Özel</PresentationFormat>
  <Paragraphs>36</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Geçmişe bakış</vt:lpstr>
      <vt:lpstr>Titreşim sensörleri</vt:lpstr>
      <vt:lpstr>TİTREŞİM SENSÖRLERİ</vt:lpstr>
      <vt:lpstr>TİTREŞİM SENSÖRLERİ</vt:lpstr>
      <vt:lpstr>ELEKTRİKSEL GERİLME</vt:lpstr>
      <vt:lpstr>ELEKTRİKSEL GERİLME</vt:lpstr>
      <vt:lpstr>TİTREŞİM SENSÖRLERİ</vt:lpstr>
      <vt:lpstr>TİTREŞİM SENSÖRLERİ</vt:lpstr>
      <vt:lpstr>TİTREŞİM SENSÖRLERİ</vt:lpstr>
      <vt:lpstr>TİTREŞİM SENSÖRLERİ</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85</cp:revision>
  <dcterms:created xsi:type="dcterms:W3CDTF">2017-11-14T11:12:27Z</dcterms:created>
  <dcterms:modified xsi:type="dcterms:W3CDTF">2017-11-27T07:31:51Z</dcterms:modified>
</cp:coreProperties>
</file>