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23395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76035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086381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485867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480901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596658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272421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12253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99898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06518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15797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12632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466623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68404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15595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59827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452175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5BF9845-DF26-B84F-928D-630163873E28}"/>
              </a:ext>
            </a:extLst>
          </p:cNvPr>
          <p:cNvSpPr>
            <a:spLocks noGrp="1"/>
          </p:cNvSpPr>
          <p:nvPr>
            <p:ph type="ctrTitle"/>
          </p:nvPr>
        </p:nvSpPr>
        <p:spPr/>
        <p:txBody>
          <a:bodyPr/>
          <a:lstStyle/>
          <a:p>
            <a:r>
              <a:rPr lang="tr-TR" dirty="0"/>
              <a:t>Miras </a:t>
            </a:r>
            <a:r>
              <a:rPr lang="tr-TR" dirty="0" smtClean="0"/>
              <a:t>Hukuku</a:t>
            </a:r>
            <a:endParaRPr lang="tr-TR" dirty="0"/>
          </a:p>
        </p:txBody>
      </p:sp>
      <p:sp>
        <p:nvSpPr>
          <p:cNvPr id="3" name="Alt Başlık 2">
            <a:extLst>
              <a:ext uri="{FF2B5EF4-FFF2-40B4-BE49-F238E27FC236}">
                <a16:creationId xmlns:a16="http://schemas.microsoft.com/office/drawing/2014/main" id="{A304FD94-3AE3-4A44-BE21-68B492320359}"/>
              </a:ext>
            </a:extLst>
          </p:cNvPr>
          <p:cNvSpPr>
            <a:spLocks noGrp="1"/>
          </p:cNvSpPr>
          <p:nvPr>
            <p:ph type="subTitle" idx="1"/>
          </p:nvPr>
        </p:nvSpPr>
        <p:spPr/>
        <p:txBody>
          <a:bodyPr>
            <a:normAutofit/>
          </a:bodyPr>
          <a:lstStyle/>
          <a:p>
            <a:r>
              <a:rPr lang="tr-TR" dirty="0" smtClean="0"/>
              <a:t>Defter Tutma ve Mirasın Tutulan Defter Uyarınca Kabulü</a:t>
            </a:r>
          </a:p>
        </p:txBody>
      </p:sp>
    </p:spTree>
    <p:extLst>
      <p:ext uri="{BB962C8B-B14F-4D97-AF65-F5344CB8AC3E}">
        <p14:creationId xmlns:p14="http://schemas.microsoft.com/office/powerpoint/2010/main" val="4209717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1975E68-FBC2-AD4A-8B82-A4DC06B48529}"/>
              </a:ext>
            </a:extLst>
          </p:cNvPr>
          <p:cNvSpPr>
            <a:spLocks noGrp="1"/>
          </p:cNvSpPr>
          <p:nvPr>
            <p:ph type="title"/>
          </p:nvPr>
        </p:nvSpPr>
        <p:spPr/>
        <p:txBody>
          <a:bodyPr/>
          <a:lstStyle/>
          <a:p>
            <a:r>
              <a:rPr lang="tr-TR" dirty="0" smtClean="0"/>
              <a:t>Defter Tutma ve Mirasın Tutulan Defter Uyarınca Kabulü</a:t>
            </a:r>
            <a:endParaRPr lang="tr-TR" dirty="0"/>
          </a:p>
        </p:txBody>
      </p:sp>
      <p:sp>
        <p:nvSpPr>
          <p:cNvPr id="3" name="İçerik Yer Tutucusu 2">
            <a:extLst>
              <a:ext uri="{FF2B5EF4-FFF2-40B4-BE49-F238E27FC236}">
                <a16:creationId xmlns:a16="http://schemas.microsoft.com/office/drawing/2014/main" id="{D9E04EC2-87E3-9043-A75E-C4EDA36A0E0B}"/>
              </a:ext>
            </a:extLst>
          </p:cNvPr>
          <p:cNvSpPr>
            <a:spLocks noGrp="1"/>
          </p:cNvSpPr>
          <p:nvPr>
            <p:ph idx="1"/>
          </p:nvPr>
        </p:nvSpPr>
        <p:spPr/>
        <p:txBody>
          <a:bodyPr>
            <a:normAutofit/>
          </a:bodyPr>
          <a:lstStyle/>
          <a:p>
            <a:r>
              <a:rPr lang="tr-TR" dirty="0"/>
              <a:t>Mirasın açılmasıyla beraber mirasçılar dört tane seçimlik hakka sahip olur. Buna göre, mirasçılar öncelikle, mirasın kabulünü veya reddini isteyebilir. Bir başka seçenek ise defter tutulmasının talebidir. Son bir seçenek de, resmi tasfiye istemidir. </a:t>
            </a:r>
          </a:p>
          <a:p>
            <a:r>
              <a:rPr lang="tr-TR" dirty="0"/>
              <a:t>Mirasçılar defter tutulması kararı alarak,, </a:t>
            </a:r>
            <a:r>
              <a:rPr lang="tr-TR" dirty="0" err="1"/>
              <a:t>mirasbırakanın</a:t>
            </a:r>
            <a:r>
              <a:rPr lang="tr-TR" dirty="0"/>
              <a:t> terekedeki aktifleri ve pasifleri görmüş olurlar ve böylelikle verecekler ret/kabul kararlarını daha sağlıklı verebilirler. </a:t>
            </a:r>
          </a:p>
        </p:txBody>
      </p:sp>
    </p:spTree>
    <p:extLst>
      <p:ext uri="{BB962C8B-B14F-4D97-AF65-F5344CB8AC3E}">
        <p14:creationId xmlns:p14="http://schemas.microsoft.com/office/powerpoint/2010/main" val="1587886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1975E68-FBC2-AD4A-8B82-A4DC06B48529}"/>
              </a:ext>
            </a:extLst>
          </p:cNvPr>
          <p:cNvSpPr>
            <a:spLocks noGrp="1"/>
          </p:cNvSpPr>
          <p:nvPr>
            <p:ph type="title"/>
          </p:nvPr>
        </p:nvSpPr>
        <p:spPr/>
        <p:txBody>
          <a:bodyPr/>
          <a:lstStyle/>
          <a:p>
            <a:r>
              <a:rPr lang="tr-TR" dirty="0" smtClean="0"/>
              <a:t>Defter Tutma ve Mirasın Tutulan Defter Uyarınca Kabulü</a:t>
            </a:r>
            <a:endParaRPr lang="tr-TR" dirty="0"/>
          </a:p>
        </p:txBody>
      </p:sp>
      <p:sp>
        <p:nvSpPr>
          <p:cNvPr id="3" name="İçerik Yer Tutucusu 2">
            <a:extLst>
              <a:ext uri="{FF2B5EF4-FFF2-40B4-BE49-F238E27FC236}">
                <a16:creationId xmlns:a16="http://schemas.microsoft.com/office/drawing/2014/main" id="{D9E04EC2-87E3-9043-A75E-C4EDA36A0E0B}"/>
              </a:ext>
            </a:extLst>
          </p:cNvPr>
          <p:cNvSpPr>
            <a:spLocks noGrp="1"/>
          </p:cNvSpPr>
          <p:nvPr>
            <p:ph idx="1"/>
          </p:nvPr>
        </p:nvSpPr>
        <p:spPr/>
        <p:txBody>
          <a:bodyPr>
            <a:normAutofit lnSpcReduction="10000"/>
          </a:bodyPr>
          <a:lstStyle/>
          <a:p>
            <a:r>
              <a:rPr lang="tr-TR" dirty="0"/>
              <a:t>TMK m. 619: «- Mirası reddetmeye hakkı olan her mirasçı, terekenin resmî defterinin tutulmasını isteyebilir. Defter tutma, mirasın reddine ilişkin usule uyulmak suretiyle, bir ay içinde sulh hâkiminden istenir. Mirasçılardan birinin defter tutma istemi, diğerleri hakkında da etkili olur.»  </a:t>
            </a:r>
          </a:p>
          <a:p>
            <a:r>
              <a:rPr lang="tr-TR" dirty="0"/>
              <a:t>Resmi defterin tutulabilmesi için mutlaka talep olması gerekir. Hâkimin </a:t>
            </a:r>
            <a:r>
              <a:rPr lang="tr-TR" dirty="0" err="1"/>
              <a:t>re’sen</a:t>
            </a:r>
            <a:r>
              <a:rPr lang="tr-TR" dirty="0"/>
              <a:t> mirasın resmi defterinin tutulmasını yapamaz. </a:t>
            </a:r>
          </a:p>
          <a:p>
            <a:r>
              <a:rPr lang="tr-TR" dirty="0"/>
              <a:t>Defter tutulmasının talep süresi, mirasın reddine ilişkin usule uyulması şartıyla, 1 aydır. İstenilecek makam da sulh hukuk mahkemesidir. Bu süre murisin ölümünden itibaren işlemeye başlar. </a:t>
            </a:r>
          </a:p>
          <a:p>
            <a:r>
              <a:rPr lang="tr-TR" dirty="0"/>
              <a:t>Kişinin defter tutma talebinde bulunabilmesi için mirası ret veya kabul etmemiş olması gerekir. Başka deyişle sahibi olduğu dört imkandan herhangi bir diğerini seçmeksizin, doğrudan defter tutulmasını seçmiş olması gerekir.</a:t>
            </a:r>
          </a:p>
        </p:txBody>
      </p:sp>
    </p:spTree>
    <p:extLst>
      <p:ext uri="{BB962C8B-B14F-4D97-AF65-F5344CB8AC3E}">
        <p14:creationId xmlns:p14="http://schemas.microsoft.com/office/powerpoint/2010/main" val="2954620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1975E68-FBC2-AD4A-8B82-A4DC06B48529}"/>
              </a:ext>
            </a:extLst>
          </p:cNvPr>
          <p:cNvSpPr>
            <a:spLocks noGrp="1"/>
          </p:cNvSpPr>
          <p:nvPr>
            <p:ph type="title"/>
          </p:nvPr>
        </p:nvSpPr>
        <p:spPr/>
        <p:txBody>
          <a:bodyPr/>
          <a:lstStyle/>
          <a:p>
            <a:r>
              <a:rPr lang="tr-TR" dirty="0" smtClean="0"/>
              <a:t>Defter Tutma ve Mirasın Tutulan Defter Uyarınca Kabulü</a:t>
            </a:r>
            <a:endParaRPr lang="tr-TR" dirty="0"/>
          </a:p>
        </p:txBody>
      </p:sp>
      <p:sp>
        <p:nvSpPr>
          <p:cNvPr id="3" name="İçerik Yer Tutucusu 2">
            <a:extLst>
              <a:ext uri="{FF2B5EF4-FFF2-40B4-BE49-F238E27FC236}">
                <a16:creationId xmlns:a16="http://schemas.microsoft.com/office/drawing/2014/main" id="{D9E04EC2-87E3-9043-A75E-C4EDA36A0E0B}"/>
              </a:ext>
            </a:extLst>
          </p:cNvPr>
          <p:cNvSpPr>
            <a:spLocks noGrp="1"/>
          </p:cNvSpPr>
          <p:nvPr>
            <p:ph idx="1"/>
          </p:nvPr>
        </p:nvSpPr>
        <p:spPr>
          <a:xfrm>
            <a:off x="1451578" y="2026243"/>
            <a:ext cx="9603275" cy="3450613"/>
          </a:xfrm>
        </p:spPr>
        <p:txBody>
          <a:bodyPr>
            <a:normAutofit/>
          </a:bodyPr>
          <a:lstStyle/>
          <a:p>
            <a:r>
              <a:rPr lang="tr-TR" dirty="0"/>
              <a:t>Defter tutma işleminin nasıl yapılacağı, TMK m. 620’da şu şekilde düzenlenmiştir: «Resmî defter, sulh mahkemesi tarafından düzenlenir; bu deftere terekeye ait aktif ve pasifler takdir edilen değerleriyle yazılır. </a:t>
            </a:r>
            <a:r>
              <a:rPr lang="tr-TR" dirty="0" err="1"/>
              <a:t>Mirasbırakanın</a:t>
            </a:r>
            <a:r>
              <a:rPr lang="tr-TR" dirty="0"/>
              <a:t> malî durumu hakkında bilgi sahibi olan herkes, sulh mahkemesi tarafından istenilen bilgiyi vermekle yükümlüdür. Haklı bir sebep olmaksızın bilgi vermeyenler veya yanlış ya da eksik bilgi verenler, bundan doğacak zararları mirasçılara, vasiyet alacaklılarına veya üçüncü kişilere tazminle yükümlüdürler. Mirasçılar, özellikle </a:t>
            </a:r>
            <a:r>
              <a:rPr lang="tr-TR" dirty="0" err="1"/>
              <a:t>mirasbırakanın</a:t>
            </a:r>
            <a:r>
              <a:rPr lang="tr-TR" dirty="0"/>
              <a:t> kendilerince bilinen borçlarını sulh mahkemesine bildirmek zorundadırlar. Resmî defterin nasıl tutulacağı Cumhurbaşkanınca çıkarılan yönetmelikle düzenlenir</a:t>
            </a:r>
          </a:p>
          <a:p>
            <a:endParaRPr lang="tr-TR" dirty="0"/>
          </a:p>
        </p:txBody>
      </p:sp>
    </p:spTree>
    <p:extLst>
      <p:ext uri="{BB962C8B-B14F-4D97-AF65-F5344CB8AC3E}">
        <p14:creationId xmlns:p14="http://schemas.microsoft.com/office/powerpoint/2010/main" val="1020508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1975E68-FBC2-AD4A-8B82-A4DC06B48529}"/>
              </a:ext>
            </a:extLst>
          </p:cNvPr>
          <p:cNvSpPr>
            <a:spLocks noGrp="1"/>
          </p:cNvSpPr>
          <p:nvPr>
            <p:ph type="title"/>
          </p:nvPr>
        </p:nvSpPr>
        <p:spPr/>
        <p:txBody>
          <a:bodyPr/>
          <a:lstStyle/>
          <a:p>
            <a:r>
              <a:rPr lang="tr-TR" dirty="0" smtClean="0"/>
              <a:t>Defter Tutma ve Mirasın Tutulan Defter Uyarınca Kabulü</a:t>
            </a:r>
            <a:endParaRPr lang="tr-TR" dirty="0"/>
          </a:p>
        </p:txBody>
      </p:sp>
      <p:sp>
        <p:nvSpPr>
          <p:cNvPr id="3" name="İçerik Yer Tutucusu 2">
            <a:extLst>
              <a:ext uri="{FF2B5EF4-FFF2-40B4-BE49-F238E27FC236}">
                <a16:creationId xmlns:a16="http://schemas.microsoft.com/office/drawing/2014/main" id="{D9E04EC2-87E3-9043-A75E-C4EDA36A0E0B}"/>
              </a:ext>
            </a:extLst>
          </p:cNvPr>
          <p:cNvSpPr>
            <a:spLocks noGrp="1"/>
          </p:cNvSpPr>
          <p:nvPr>
            <p:ph idx="1"/>
          </p:nvPr>
        </p:nvSpPr>
        <p:spPr/>
        <p:txBody>
          <a:bodyPr>
            <a:normAutofit/>
          </a:bodyPr>
          <a:lstStyle/>
          <a:p>
            <a:r>
              <a:rPr lang="tr-TR" dirty="0"/>
              <a:t>Defter tutma işlemi sırasında tereke mallarına ilişkin olarak imkân ölçüsünde bir değişiklik yapılmaz. Yani, defter tutma sırasında terekenin olağan yönetim işlemlerinden başka işlem yapılmaz. </a:t>
            </a:r>
          </a:p>
          <a:p>
            <a:r>
              <a:rPr lang="tr-TR" dirty="0"/>
              <a:t>Defter tutmaya ilişkin süreler dolduktan sonra alacaklı ve borçluların deftere yazılması işlemi sona erer. Bu sona erme tarihinden itibaren TMK m.623 uyarınca en az 1 aylık süre tanınarak ilgililerin incelemeleri sağlanır. Buradaki süre ayı geçemez.</a:t>
            </a:r>
          </a:p>
          <a:p>
            <a:r>
              <a:rPr lang="tr-TR" dirty="0"/>
              <a:t>Defter tutma giderleri terekeden ödenir. Giderler terekeden karşılanamazsa defter tutulmasını istemiş olan mirasçılardan alınır.</a:t>
            </a:r>
          </a:p>
          <a:p>
            <a:endParaRPr lang="tr-TR" dirty="0"/>
          </a:p>
        </p:txBody>
      </p:sp>
    </p:spTree>
    <p:extLst>
      <p:ext uri="{BB962C8B-B14F-4D97-AF65-F5344CB8AC3E}">
        <p14:creationId xmlns:p14="http://schemas.microsoft.com/office/powerpoint/2010/main" val="3357398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1975E68-FBC2-AD4A-8B82-A4DC06B48529}"/>
              </a:ext>
            </a:extLst>
          </p:cNvPr>
          <p:cNvSpPr>
            <a:spLocks noGrp="1"/>
          </p:cNvSpPr>
          <p:nvPr>
            <p:ph type="title"/>
          </p:nvPr>
        </p:nvSpPr>
        <p:spPr/>
        <p:txBody>
          <a:bodyPr/>
          <a:lstStyle/>
          <a:p>
            <a:r>
              <a:rPr lang="tr-TR" dirty="0" smtClean="0"/>
              <a:t>Defter Tutma ve Mirasın Tutulan Defter Uyarınca Kabulü</a:t>
            </a:r>
            <a:endParaRPr lang="tr-TR" dirty="0"/>
          </a:p>
        </p:txBody>
      </p:sp>
      <p:sp>
        <p:nvSpPr>
          <p:cNvPr id="3" name="İçerik Yer Tutucusu 2">
            <a:extLst>
              <a:ext uri="{FF2B5EF4-FFF2-40B4-BE49-F238E27FC236}">
                <a16:creationId xmlns:a16="http://schemas.microsoft.com/office/drawing/2014/main" id="{D9E04EC2-87E3-9043-A75E-C4EDA36A0E0B}"/>
              </a:ext>
            </a:extLst>
          </p:cNvPr>
          <p:cNvSpPr>
            <a:spLocks noGrp="1"/>
          </p:cNvSpPr>
          <p:nvPr>
            <p:ph idx="1"/>
          </p:nvPr>
        </p:nvSpPr>
        <p:spPr/>
        <p:txBody>
          <a:bodyPr>
            <a:normAutofit fontScale="92500" lnSpcReduction="10000"/>
          </a:bodyPr>
          <a:lstStyle/>
          <a:p>
            <a:r>
              <a:rPr lang="tr-TR" dirty="0"/>
              <a:t>Defter tutulmasını başlıca iki sonucu vardır. Mirasçıların mirasın açılmasına bağlı olarak sahibi oldukları dört seçimlik haktan birisini kullanmak için mirasçılar </a:t>
            </a:r>
            <a:r>
              <a:rPr lang="tr-TR" dirty="0" err="1"/>
              <a:t>mirasbırakan</a:t>
            </a:r>
            <a:r>
              <a:rPr lang="tr-TR" dirty="0"/>
              <a:t> ölünce beyanda bulunmaları için çağrılır. Defter tutulmasının ikinci önemli sonucu ise mirasçıların sorumluluğunu sınırlamasıdır. </a:t>
            </a:r>
          </a:p>
          <a:p>
            <a:pPr lvl="0"/>
            <a:r>
              <a:rPr lang="tr-TR" b="1" dirty="0"/>
              <a:t>Karar Almaya Çağrılma</a:t>
            </a:r>
          </a:p>
          <a:p>
            <a:r>
              <a:rPr lang="tr-TR" dirty="0"/>
              <a:t>	Mirasçıların bu çağrı sonucunda seçimlik hakları vardır. Bu haklar; mirası kabul etmeleri, mirası reddetmeleri, mirasın tutulan defter uyarınca kabul etmeleri ve ayrıca, resmi tasfiyedir.  Mirasçılar defter tutulması talebinde bulunabilirler. TMK m.626 hükmü uyarınca, defteri inceleme süresi bittikten sonra her mirasçı, mahkemece bir ay içinde beyanda bulunmaya çağırılır. TMK m. 626: «Defteri inceleme süresi bittikten sonra her mirasçı, mahkemece bir ay içinde beyanda bulunmaya çağrılır. Koşullar gerektirdiği takdirde sulh mahkemesi, tereke mallarına yeni değer biçilmesi, uyuşmazlıkların çözümü ve benzeri durumlar için ek süre verebilir.»</a:t>
            </a:r>
          </a:p>
        </p:txBody>
      </p:sp>
    </p:spTree>
    <p:extLst>
      <p:ext uri="{BB962C8B-B14F-4D97-AF65-F5344CB8AC3E}">
        <p14:creationId xmlns:p14="http://schemas.microsoft.com/office/powerpoint/2010/main" val="3451631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1975E68-FBC2-AD4A-8B82-A4DC06B48529}"/>
              </a:ext>
            </a:extLst>
          </p:cNvPr>
          <p:cNvSpPr>
            <a:spLocks noGrp="1"/>
          </p:cNvSpPr>
          <p:nvPr>
            <p:ph type="title"/>
          </p:nvPr>
        </p:nvSpPr>
        <p:spPr/>
        <p:txBody>
          <a:bodyPr/>
          <a:lstStyle/>
          <a:p>
            <a:r>
              <a:rPr lang="tr-TR" dirty="0" smtClean="0"/>
              <a:t>Defter Tutma ve Mirasın Tutulan Defter Uyarınca Kabulü</a:t>
            </a:r>
            <a:endParaRPr lang="tr-TR" dirty="0"/>
          </a:p>
        </p:txBody>
      </p:sp>
      <p:sp>
        <p:nvSpPr>
          <p:cNvPr id="3" name="İçerik Yer Tutucusu 2">
            <a:extLst>
              <a:ext uri="{FF2B5EF4-FFF2-40B4-BE49-F238E27FC236}">
                <a16:creationId xmlns:a16="http://schemas.microsoft.com/office/drawing/2014/main" id="{D9E04EC2-87E3-9043-A75E-C4EDA36A0E0B}"/>
              </a:ext>
            </a:extLst>
          </p:cNvPr>
          <p:cNvSpPr>
            <a:spLocks noGrp="1"/>
          </p:cNvSpPr>
          <p:nvPr>
            <p:ph idx="1"/>
          </p:nvPr>
        </p:nvSpPr>
        <p:spPr/>
        <p:txBody>
          <a:bodyPr>
            <a:normAutofit/>
          </a:bodyPr>
          <a:lstStyle/>
          <a:p>
            <a:r>
              <a:rPr lang="tr-TR" b="1" dirty="0"/>
              <a:t>Mirasçıların Sorumluğu </a:t>
            </a:r>
          </a:p>
          <a:p>
            <a:r>
              <a:rPr lang="tr-TR" dirty="0"/>
              <a:t>Tutulan defter uyarınca mirasın kabul edilmesi mirası tutulan defter gereğince kabul eden mirasçı deftere kayıtlı olan borçlardan dolayı sınırsız olarak sorumludur. </a:t>
            </a:r>
          </a:p>
          <a:p>
            <a:r>
              <a:rPr lang="tr-TR" dirty="0"/>
              <a:t>Mirasçıların deftere yazılmayan borçlardan dolayı sorumluluğu yoktur. Alacaklarını süresi içinde yazdırmayan alacaklılara karşı mirasçı, kendi kişisel mallarıyla sorumlu olmadığı gibi; terekeden kendisine geçen mallarla da sorumlu tutulamaz. Ancak, alacaklının kusuru olmadan deftere yazdıramadığı veya bildirdiği halde deftere yazılmamış alacakları için mirasçı, TMK m.627’ye göre sebepsiz zenginleşme ölçüsünde sorumlu olur. </a:t>
            </a:r>
          </a:p>
        </p:txBody>
      </p:sp>
    </p:spTree>
    <p:extLst>
      <p:ext uri="{BB962C8B-B14F-4D97-AF65-F5344CB8AC3E}">
        <p14:creationId xmlns:p14="http://schemas.microsoft.com/office/powerpoint/2010/main" val="4206082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1975E68-FBC2-AD4A-8B82-A4DC06B48529}"/>
              </a:ext>
            </a:extLst>
          </p:cNvPr>
          <p:cNvSpPr>
            <a:spLocks noGrp="1"/>
          </p:cNvSpPr>
          <p:nvPr>
            <p:ph type="title"/>
          </p:nvPr>
        </p:nvSpPr>
        <p:spPr/>
        <p:txBody>
          <a:bodyPr/>
          <a:lstStyle/>
          <a:p>
            <a:r>
              <a:rPr lang="tr-TR" dirty="0" smtClean="0"/>
              <a:t>Defter Tutma ve Mirasın Tutulan Defter Uyarınca Kabulü</a:t>
            </a:r>
            <a:endParaRPr lang="tr-TR" dirty="0"/>
          </a:p>
        </p:txBody>
      </p:sp>
      <p:sp>
        <p:nvSpPr>
          <p:cNvPr id="3" name="İçerik Yer Tutucusu 2">
            <a:extLst>
              <a:ext uri="{FF2B5EF4-FFF2-40B4-BE49-F238E27FC236}">
                <a16:creationId xmlns:a16="http://schemas.microsoft.com/office/drawing/2014/main" id="{D9E04EC2-87E3-9043-A75E-C4EDA36A0E0B}"/>
              </a:ext>
            </a:extLst>
          </p:cNvPr>
          <p:cNvSpPr>
            <a:spLocks noGrp="1"/>
          </p:cNvSpPr>
          <p:nvPr>
            <p:ph idx="1"/>
          </p:nvPr>
        </p:nvSpPr>
        <p:spPr/>
        <p:txBody>
          <a:bodyPr>
            <a:normAutofit fontScale="85000" lnSpcReduction="10000"/>
          </a:bodyPr>
          <a:lstStyle/>
          <a:p>
            <a:r>
              <a:rPr lang="tr-TR" dirty="0"/>
              <a:t>TMK m.629’a göre</a:t>
            </a:r>
            <a:r>
              <a:rPr lang="tr-TR" b="1" dirty="0"/>
              <a:t> </a:t>
            </a:r>
            <a:r>
              <a:rPr lang="tr-TR" dirty="0"/>
              <a:t>alacakları, tereke mallarıyla güvence altına alınmış olan alacaklılar deftere geçirilmemiş olsa bile bu haklarını güvenceden alabilirler. Buradaki tereke malı menkul veya gayrimenkul olabilir. Alacaklı alacağını deftere yazdırmamış bile olsa bu teminatı paraya çevirerek alacağının tahsil edebilir.</a:t>
            </a:r>
          </a:p>
          <a:p>
            <a:r>
              <a:rPr lang="tr-TR" dirty="0" err="1"/>
              <a:t>Mirasbırakanın</a:t>
            </a:r>
            <a:r>
              <a:rPr lang="tr-TR" dirty="0"/>
              <a:t> kefalet borçlarından dolayı mirasçının sorumluluğu da tartışılması gereken bir konudur. TMK m.630, murisin birisine kefil olması ve bu kefalet borcunu ödemeden ölmesi halinde ne yapılması gerektiğini düzenlemiştir. Bu düzenlemeye göre, </a:t>
            </a:r>
            <a:r>
              <a:rPr lang="tr-TR" dirty="0" err="1"/>
              <a:t>mirasbırakanın</a:t>
            </a:r>
            <a:r>
              <a:rPr lang="tr-TR" dirty="0"/>
              <a:t> kefaletten doğan borçları defterde ayrı bir yere yazılır ve mirasçılar, mirası kayıtsız ve şartsız kabul etmiş olsalar bile bu borçlardan terekenin iflas hükümlerine göre tasfiyesi halinde kefalet sebebiyle alacaklı olanlara ne düşecek idiyse ancak o miktarla sınırlı olarak sorumlu olurlar. Kefalet borcu kesin bir borç değildir. Asıl borçlu borcunu öderse kefalet ortadan kalkar. Onun için bu borç ayrı bir yere yazılır. Örneğin, tereke borcu 200 lira ve kefalet borcu 400 lira ise toplam borç 600 TL’dir. Ama terekenin mevcudu 300 lira ise iflas hükümlerine göre tasfiye edilirse 600/300= ½ oranında alacaklılar alacaklarını alır. Yani, mirasçı 100 lira tereke borcundan, 200 lira kefalet borcundan ve bunların toplamı olan 300 liradan sorumlu olur. </a:t>
            </a:r>
          </a:p>
          <a:p>
            <a:endParaRPr lang="tr-TR" dirty="0"/>
          </a:p>
        </p:txBody>
      </p:sp>
    </p:spTree>
    <p:extLst>
      <p:ext uri="{BB962C8B-B14F-4D97-AF65-F5344CB8AC3E}">
        <p14:creationId xmlns:p14="http://schemas.microsoft.com/office/powerpoint/2010/main" val="4262147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1975E68-FBC2-AD4A-8B82-A4DC06B48529}"/>
              </a:ext>
            </a:extLst>
          </p:cNvPr>
          <p:cNvSpPr>
            <a:spLocks noGrp="1"/>
          </p:cNvSpPr>
          <p:nvPr>
            <p:ph type="title"/>
          </p:nvPr>
        </p:nvSpPr>
        <p:spPr/>
        <p:txBody>
          <a:bodyPr/>
          <a:lstStyle/>
          <a:p>
            <a:r>
              <a:rPr lang="tr-TR" dirty="0" smtClean="0"/>
              <a:t>Defter Tutma ve Mirasın Tutulan Defter Uyarınca Kabulü</a:t>
            </a:r>
            <a:endParaRPr lang="tr-TR" dirty="0"/>
          </a:p>
        </p:txBody>
      </p:sp>
      <p:sp>
        <p:nvSpPr>
          <p:cNvPr id="3" name="İçerik Yer Tutucusu 2">
            <a:extLst>
              <a:ext uri="{FF2B5EF4-FFF2-40B4-BE49-F238E27FC236}">
                <a16:creationId xmlns:a16="http://schemas.microsoft.com/office/drawing/2014/main" id="{D9E04EC2-87E3-9043-A75E-C4EDA36A0E0B}"/>
              </a:ext>
            </a:extLst>
          </p:cNvPr>
          <p:cNvSpPr>
            <a:spLocks noGrp="1"/>
          </p:cNvSpPr>
          <p:nvPr>
            <p:ph idx="1"/>
          </p:nvPr>
        </p:nvSpPr>
        <p:spPr/>
        <p:txBody>
          <a:bodyPr/>
          <a:lstStyle/>
          <a:p>
            <a:r>
              <a:rPr lang="tr-TR" dirty="0"/>
              <a:t>TMK m. 627: «Mirasçılardan her biri, tanınan süre içinde mirası reddettiğini veya resmî tasfiye istediğini ya da deftere göre veya kayıtsız şartsız kabul ettiğini beyan edebilir. Süresi içinde herhangi bir beyanda bulunmayan mirasçı, mirası tutulan deftere göre kabul etmiş sayılır.»</a:t>
            </a:r>
          </a:p>
        </p:txBody>
      </p:sp>
    </p:spTree>
    <p:extLst>
      <p:ext uri="{BB962C8B-B14F-4D97-AF65-F5344CB8AC3E}">
        <p14:creationId xmlns:p14="http://schemas.microsoft.com/office/powerpoint/2010/main" val="33119214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178</TotalTime>
  <Words>813</Words>
  <Application>Microsoft Office PowerPoint</Application>
  <PresentationFormat>Geniş ekran</PresentationFormat>
  <Paragraphs>29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Miras Hukuku</vt:lpstr>
      <vt:lpstr>Defter Tutma ve Mirasın Tutulan Defter Uyarınca Kabulü</vt:lpstr>
      <vt:lpstr>Defter Tutma ve Mirasın Tutulan Defter Uyarınca Kabulü</vt:lpstr>
      <vt:lpstr>Defter Tutma ve Mirasın Tutulan Defter Uyarınca Kabulü</vt:lpstr>
      <vt:lpstr>Defter Tutma ve Mirasın Tutulan Defter Uyarınca Kabulü</vt:lpstr>
      <vt:lpstr>Defter Tutma ve Mirasın Tutulan Defter Uyarınca Kabulü</vt:lpstr>
      <vt:lpstr>Defter Tutma ve Mirasın Tutulan Defter Uyarınca Kabulü</vt:lpstr>
      <vt:lpstr>Defter Tutma ve Mirasın Tutulan Defter Uyarınca Kabulü</vt:lpstr>
      <vt:lpstr>Defter Tutma ve Mirasın Tutulan Defter Uyarınca Kabulü</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Miras hukuku</dc:title>
  <dc:creator>Harun Kılıç</dc:creator>
  <cp:lastModifiedBy>pc1</cp:lastModifiedBy>
  <cp:revision>11</cp:revision>
  <dcterms:created xsi:type="dcterms:W3CDTF">2020-04-09T19:19:37Z</dcterms:created>
  <dcterms:modified xsi:type="dcterms:W3CDTF">2021-03-26T13:24:03Z</dcterms:modified>
</cp:coreProperties>
</file>