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15"/>
  </p:notesMasterIdLst>
  <p:sldIdLst>
    <p:sldId id="256" r:id="rId2"/>
    <p:sldId id="373" r:id="rId3"/>
    <p:sldId id="375" r:id="rId4"/>
    <p:sldId id="376" r:id="rId5"/>
    <p:sldId id="378" r:id="rId6"/>
    <p:sldId id="380" r:id="rId7"/>
    <p:sldId id="382" r:id="rId8"/>
    <p:sldId id="383" r:id="rId9"/>
    <p:sldId id="385" r:id="rId10"/>
    <p:sldId id="387" r:id="rId11"/>
    <p:sldId id="389" r:id="rId12"/>
    <p:sldId id="391" r:id="rId13"/>
    <p:sldId id="287" r:id="rId14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20"/>
    <a:srgbClr val="005024"/>
    <a:srgbClr val="009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4600"/>
  </p:normalViewPr>
  <p:slideViewPr>
    <p:cSldViewPr>
      <p:cViewPr varScale="1">
        <p:scale>
          <a:sx n="74" d="100"/>
          <a:sy n="74" d="100"/>
        </p:scale>
        <p:origin x="126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E41D57-36EF-AD4B-86FE-193105A887B1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1D5A2-FC6D-6047-8A64-9A3697745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56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30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190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1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2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3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1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186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7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8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9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2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3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4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5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36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182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3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4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5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7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178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9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0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1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8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9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0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1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42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174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5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6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7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43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4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5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6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7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8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9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0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51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170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1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2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3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2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166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7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8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9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3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162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3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4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5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54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5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6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7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8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9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0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1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62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158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9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0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1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63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4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6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7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8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9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0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1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2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3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4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5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6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7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8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9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0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1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2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3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4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5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6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7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8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9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0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1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154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5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6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7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92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3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4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5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6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7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8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15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99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146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7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8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9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0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142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3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4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5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1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138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9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0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1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02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4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5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6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7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8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9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0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1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2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3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4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5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6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7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8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134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5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6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7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19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0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1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2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3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4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25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130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1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2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3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26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7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8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9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6" name="Group 172"/>
            <p:cNvGrpSpPr>
              <a:grpSpLocks/>
            </p:cNvGrpSpPr>
            <p:nvPr/>
          </p:nvGrpSpPr>
          <p:grpSpPr bwMode="auto">
            <a:xfrm>
              <a:off x="240" y="1200"/>
              <a:ext cx="1145" cy="512"/>
              <a:chOff x="108" y="129"/>
              <a:chExt cx="1145" cy="512"/>
            </a:xfrm>
          </p:grpSpPr>
          <p:sp>
            <p:nvSpPr>
              <p:cNvPr id="28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9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7" name="Group 175"/>
            <p:cNvGrpSpPr>
              <a:grpSpLocks/>
            </p:cNvGrpSpPr>
            <p:nvPr userDrawn="1"/>
          </p:nvGrpSpPr>
          <p:grpSpPr bwMode="auto">
            <a:xfrm flipV="1">
              <a:off x="0" y="4063"/>
              <a:ext cx="5760" cy="257"/>
              <a:chOff x="0" y="0"/>
              <a:chExt cx="5762" cy="305"/>
            </a:xfrm>
          </p:grpSpPr>
          <p:sp>
            <p:nvSpPr>
              <p:cNvPr id="11" name="Freeform 176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177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" name="Freeform 178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" name="Freeform 179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" name="Freeform 180"/>
              <p:cNvSpPr>
                <a:spLocks/>
              </p:cNvSpPr>
              <p:nvPr/>
            </p:nvSpPr>
            <p:spPr bwMode="ltGray">
              <a:xfrm>
                <a:off x="1595" y="2"/>
                <a:ext cx="214" cy="8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6" name="Freeform 181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7" name="Freeform 182"/>
              <p:cNvSpPr>
                <a:spLocks/>
              </p:cNvSpPr>
              <p:nvPr/>
            </p:nvSpPr>
            <p:spPr bwMode="ltGray">
              <a:xfrm>
                <a:off x="1964" y="2"/>
                <a:ext cx="175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8" name="Freeform 183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9" name="Freeform 184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0" name="Freeform 185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1" name="Freeform 186"/>
              <p:cNvSpPr>
                <a:spLocks/>
              </p:cNvSpPr>
              <p:nvPr/>
            </p:nvSpPr>
            <p:spPr bwMode="ltGray">
              <a:xfrm>
                <a:off x="3680" y="71"/>
                <a:ext cx="722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" name="Freeform 187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3" name="Freeform 188"/>
              <p:cNvSpPr>
                <a:spLocks/>
              </p:cNvSpPr>
              <p:nvPr/>
            </p:nvSpPr>
            <p:spPr bwMode="ltGray">
              <a:xfrm>
                <a:off x="4602" y="2"/>
                <a:ext cx="264" cy="115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4" name="Freeform 189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5" name="Freeform 190"/>
              <p:cNvSpPr>
                <a:spLocks/>
              </p:cNvSpPr>
              <p:nvPr/>
            </p:nvSpPr>
            <p:spPr bwMode="ltGray">
              <a:xfrm>
                <a:off x="5074" y="2"/>
                <a:ext cx="203" cy="83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6" name="Freeform 191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7" name="Freeform 192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8" name="Group 193"/>
            <p:cNvGrpSpPr>
              <a:grpSpLocks/>
            </p:cNvGrpSpPr>
            <p:nvPr/>
          </p:nvGrpSpPr>
          <p:grpSpPr bwMode="auto">
            <a:xfrm flipH="1" flipV="1">
              <a:off x="4368" y="1872"/>
              <a:ext cx="1145" cy="512"/>
              <a:chOff x="204" y="225"/>
              <a:chExt cx="1145" cy="512"/>
            </a:xfrm>
          </p:grpSpPr>
          <p:sp>
            <p:nvSpPr>
              <p:cNvPr id="9" name="Freeform 194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" name="Freeform 195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36007" name="Rectangle 16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Ana başlık stilini düzenlemek için tıklatın</a:t>
            </a:r>
          </a:p>
        </p:txBody>
      </p:sp>
      <p:sp>
        <p:nvSpPr>
          <p:cNvPr id="36008" name="Rectangle 16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r-TR"/>
              <a:t>Ana alt başlık stilini düzenlemek için tıklatın</a:t>
            </a:r>
          </a:p>
        </p:txBody>
      </p:sp>
      <p:sp>
        <p:nvSpPr>
          <p:cNvPr id="194" name="Rectangle 169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5" name="Rectangle 1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6" name="Rectangle 1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5F0D8-8102-4383-BD76-C3BF7BCD6A3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07165-49DB-4349-AC00-FE7F7B0B598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542925"/>
            <a:ext cx="1943100" cy="565308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542925"/>
            <a:ext cx="5676900" cy="565308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B3370-78A4-44EB-B4D9-9B71FF73BA9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48662-C091-41F5-B44E-C484264666A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6208C-2804-4690-9CB0-FDC650D250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0EC5F-30E7-4550-BCAE-F61DD0EB40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1B227-D263-46DE-877D-EFBF24885AE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17946-72A9-4225-BF27-F4EDE569F5A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D1CAF-00FD-4CAC-8805-283394829C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C8FF-8F2F-45DD-848D-78414EB64EF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744F5-58D9-4F41-B6F9-E7DB892624A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1032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1057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22532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3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4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5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58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22537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8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9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0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41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2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3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4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3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22546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7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8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9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64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22551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2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3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4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55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6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7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8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9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22560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1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2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3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64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5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6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7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8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9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0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1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78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22573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4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5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6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79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22578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9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0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1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80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22583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4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5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6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87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8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9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0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1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2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3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4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89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22596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7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8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9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00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1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2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3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4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5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6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7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8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9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0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1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2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3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4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5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6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7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8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9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0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1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2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3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4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5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6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7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18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22629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0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1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2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33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4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5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6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7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8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25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2264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6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22645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6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7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8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7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22650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1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2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3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8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22655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6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7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8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59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0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1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2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3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4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5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6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7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8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9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0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1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2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3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4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45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22676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7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8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9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80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1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2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3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4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5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52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22687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8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9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90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91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2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3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4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3" name="Group 172"/>
            <p:cNvGrpSpPr>
              <a:grpSpLocks/>
            </p:cNvGrpSpPr>
            <p:nvPr/>
          </p:nvGrpSpPr>
          <p:grpSpPr bwMode="auto">
            <a:xfrm>
              <a:off x="202" y="1209"/>
              <a:ext cx="1145" cy="512"/>
              <a:chOff x="108" y="129"/>
              <a:chExt cx="1145" cy="512"/>
            </a:xfrm>
          </p:grpSpPr>
          <p:sp>
            <p:nvSpPr>
              <p:cNvPr id="22701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2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4" name="Group 195"/>
            <p:cNvGrpSpPr>
              <a:grpSpLocks/>
            </p:cNvGrpSpPr>
            <p:nvPr userDrawn="1"/>
          </p:nvGrpSpPr>
          <p:grpSpPr bwMode="auto">
            <a:xfrm>
              <a:off x="0" y="0"/>
              <a:ext cx="5762" cy="305"/>
              <a:chOff x="0" y="0"/>
              <a:chExt cx="5762" cy="305"/>
            </a:xfrm>
          </p:grpSpPr>
          <p:sp>
            <p:nvSpPr>
              <p:cNvPr id="22703" name="Freeform 175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4" name="Freeform 176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5" name="Freeform 177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6" name="Freeform 178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7" name="Freeform 179"/>
              <p:cNvSpPr>
                <a:spLocks/>
              </p:cNvSpPr>
              <p:nvPr/>
            </p:nvSpPr>
            <p:spPr bwMode="ltGray">
              <a:xfrm>
                <a:off x="1595" y="2"/>
                <a:ext cx="214" cy="8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8" name="Freeform 180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9" name="Freeform 181"/>
              <p:cNvSpPr>
                <a:spLocks/>
              </p:cNvSpPr>
              <p:nvPr/>
            </p:nvSpPr>
            <p:spPr bwMode="ltGray">
              <a:xfrm>
                <a:off x="1964" y="2"/>
                <a:ext cx="175" cy="2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0" name="Freeform 182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1" name="Freeform 183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2" name="Freeform 184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3" name="Freeform 185"/>
              <p:cNvSpPr>
                <a:spLocks/>
              </p:cNvSpPr>
              <p:nvPr/>
            </p:nvSpPr>
            <p:spPr bwMode="ltGray">
              <a:xfrm>
                <a:off x="3680" y="71"/>
                <a:ext cx="729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4" name="Freeform 186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5" name="Freeform 187"/>
              <p:cNvSpPr>
                <a:spLocks/>
              </p:cNvSpPr>
              <p:nvPr/>
            </p:nvSpPr>
            <p:spPr bwMode="ltGray">
              <a:xfrm>
                <a:off x="4602" y="2"/>
                <a:ext cx="264" cy="117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6" name="Freeform 188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7" name="Freeform 189"/>
              <p:cNvSpPr>
                <a:spLocks/>
              </p:cNvSpPr>
              <p:nvPr/>
            </p:nvSpPr>
            <p:spPr bwMode="ltGray">
              <a:xfrm>
                <a:off x="5074" y="2"/>
                <a:ext cx="203" cy="84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8" name="Freeform 190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9" name="Freeform 191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5" name="Group 192"/>
            <p:cNvGrpSpPr>
              <a:grpSpLocks/>
            </p:cNvGrpSpPr>
            <p:nvPr/>
          </p:nvGrpSpPr>
          <p:grpSpPr bwMode="auto">
            <a:xfrm flipH="1" flipV="1">
              <a:off x="4432" y="3543"/>
              <a:ext cx="1145" cy="512"/>
              <a:chOff x="204" y="225"/>
              <a:chExt cx="1145" cy="512"/>
            </a:xfrm>
          </p:grpSpPr>
          <p:sp>
            <p:nvSpPr>
              <p:cNvPr id="22721" name="Freeform 193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22" name="Freeform 194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1027" name="Rectangle 16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292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Ana başlık stilini düzenlemek için tıklatın</a:t>
            </a:r>
          </a:p>
        </p:txBody>
      </p:sp>
      <p:sp>
        <p:nvSpPr>
          <p:cNvPr id="1028" name="Rectangle 1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812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22697" name="Rectangle 1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8" name="Rectangle 1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9" name="Rectangle 1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C14EE11B-5F4B-43D2-A936-C0A278F614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468" y="2492896"/>
            <a:ext cx="8785225" cy="1143000"/>
          </a:xfrm>
        </p:spPr>
        <p:txBody>
          <a:bodyPr/>
          <a:lstStyle/>
          <a:p>
            <a:pPr eaLnBrk="1" hangingPunct="1"/>
            <a:r>
              <a:rPr lang="tr-TR" sz="3600" b="1" dirty="0">
                <a:solidFill>
                  <a:srgbClr val="00B050"/>
                </a:solidFill>
                <a:latin typeface="Comic Sans MS" pitchFamily="66" charset="0"/>
              </a:rPr>
              <a:t>ÇOCUKLUK DÖNEMİNDE YARATICILIK VE SANAT EĞİTİMİ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800" dirty="0"/>
              <a:t>Esnek düşünme, bakış açılarında çeşitlilik geliştirme yeteneğidir. </a:t>
            </a:r>
          </a:p>
          <a:p>
            <a:pPr algn="just"/>
            <a:r>
              <a:rPr lang="tr-TR" sz="2800" dirty="0"/>
              <a:t>Tek açıdan olaylara bakmak yaratıcığa ters düşer. </a:t>
            </a:r>
          </a:p>
          <a:p>
            <a:pPr algn="just"/>
            <a:r>
              <a:rPr lang="tr-TR" sz="2800" dirty="0"/>
              <a:t>Esneklik olaylara değişik ve farklı açılardan bakmak ve değişik düşünceler ortaya koymak olarak düşünülebilir. </a:t>
            </a:r>
          </a:p>
          <a:p>
            <a:pPr algn="just"/>
            <a:r>
              <a:rPr lang="tr-TR" sz="2800" dirty="0"/>
              <a:t>Başkalarının izlediği yolun dışına çıkmak, alışılmışın dışına çıkıp alışılmayanları bulmak esnekliktir.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dirty="0"/>
            </a:br>
            <a:r>
              <a:rPr lang="tr-TR" b="1" dirty="0"/>
              <a:t>ESNEKLİK</a:t>
            </a:r>
            <a:br>
              <a:rPr lang="tr-TR" b="1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84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5800" y="1916832"/>
            <a:ext cx="7772400" cy="4279181"/>
          </a:xfrm>
        </p:spPr>
        <p:txBody>
          <a:bodyPr/>
          <a:lstStyle/>
          <a:p>
            <a:pPr algn="just"/>
            <a:r>
              <a:rPr lang="tr-TR" sz="2800" dirty="0"/>
              <a:t>Özgünlük yeni ya da teklik özelliği taşıyan düşünceler üretmek, keşifler yapmak, bir ürün ortaya çıkarmak, değeri biçilemeyen yapıtlar ortaya koymak anlamına gelir. </a:t>
            </a:r>
          </a:p>
          <a:p>
            <a:pPr algn="just"/>
            <a:r>
              <a:rPr lang="tr-TR" sz="2800" dirty="0"/>
              <a:t>Özgünlük her şeyde bireysellik, teklik, istisnalık, ayrıcalık, bambaşkalık, benzersizlik, farklılık ve yeganelik demektir. </a:t>
            </a:r>
          </a:p>
          <a:p>
            <a:pPr algn="just"/>
            <a:r>
              <a:rPr lang="tr-TR" sz="2800" dirty="0"/>
              <a:t>Önceden kimsenin ulaşamadığı, keşfedemediği, üretemediği, düşünemediği ve yapamadığı bir şeydir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b="1" dirty="0"/>
            </a:br>
            <a:r>
              <a:rPr lang="tr-TR" b="1" dirty="0"/>
              <a:t>ÖZGÜNLÜK </a:t>
            </a:r>
            <a:r>
              <a:rPr lang="tr-TR" b="1" dirty="0">
                <a:solidFill>
                  <a:srgbClr val="C00000"/>
                </a:solidFill>
              </a:rPr>
              <a:t>/ </a:t>
            </a:r>
            <a:r>
              <a:rPr lang="tr-TR" b="1" dirty="0"/>
              <a:t>ORİJİNALLİK</a:t>
            </a:r>
            <a:br>
              <a:rPr lang="tr-TR" b="1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25768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5800" y="1628800"/>
            <a:ext cx="7772400" cy="4567213"/>
          </a:xfrm>
        </p:spPr>
        <p:txBody>
          <a:bodyPr/>
          <a:lstStyle/>
          <a:p>
            <a:pPr algn="just"/>
            <a:r>
              <a:rPr lang="tr-TR" dirty="0">
                <a:solidFill>
                  <a:srgbClr val="404040"/>
                </a:solidFill>
              </a:rPr>
              <a:t>Düzenleyici düşünme; fikirleri genişletme, geliştirme ve süsleme yeteneğidir.</a:t>
            </a:r>
          </a:p>
          <a:p>
            <a:pPr algn="just"/>
            <a:r>
              <a:rPr lang="tr-TR" dirty="0">
                <a:solidFill>
                  <a:srgbClr val="404040"/>
                </a:solidFill>
              </a:rPr>
              <a:t>Düzenleyici düşünürler ayrıntılara önem verirler. </a:t>
            </a:r>
          </a:p>
          <a:p>
            <a:pPr algn="just"/>
            <a:r>
              <a:rPr lang="tr-TR" dirty="0">
                <a:solidFill>
                  <a:srgbClr val="404040"/>
                </a:solidFill>
              </a:rPr>
              <a:t>Yaptıkları şeydeki doku ya da zenginliğe başka insanlardan daha fazla dikkatlerini verirler. </a:t>
            </a:r>
          </a:p>
          <a:p>
            <a:pPr algn="just"/>
            <a:r>
              <a:rPr lang="tr-TR" dirty="0">
                <a:solidFill>
                  <a:srgbClr val="404040"/>
                </a:solidFill>
              </a:rPr>
              <a:t>Düzenleyici düşünürler çoğu zaman karmaşık ve karışık şeylere yönelirler.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sz="3200" b="1" dirty="0"/>
            </a:br>
            <a:r>
              <a:rPr lang="tr-TR" sz="3200" b="1" dirty="0"/>
              <a:t>DÜZENLEME</a:t>
            </a:r>
            <a:r>
              <a:rPr lang="tr-TR" sz="3200" b="1" dirty="0">
                <a:solidFill>
                  <a:srgbClr val="C00000"/>
                </a:solidFill>
              </a:rPr>
              <a:t> / </a:t>
            </a:r>
            <a:r>
              <a:rPr lang="tr-TR" sz="3200" b="1" dirty="0"/>
              <a:t>DETAYLARA GİRME</a:t>
            </a:r>
            <a:br>
              <a:rPr lang="tr-TR" sz="3200" dirty="0"/>
            </a:b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65396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20F15F-8B53-4857-877E-6BC628698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5E7F20-62BE-4D96-B7A1-69BE192D6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600" dirty="0"/>
              <a:t>Argun, Y. (2004). Okul Öncesi Dönemde Yaratıcılık Ve Eğitimi. Ankara: Anı Yayınları.</a:t>
            </a:r>
          </a:p>
          <a:p>
            <a:r>
              <a:rPr lang="tr-TR" sz="1600" dirty="0" err="1"/>
              <a:t>Artut</a:t>
            </a:r>
            <a:r>
              <a:rPr lang="tr-TR" sz="1600" dirty="0"/>
              <a:t>, K. (2002). Sanat Eğitimi Kuramları ve Yöntemleri, Ankara: Anı Yayıncılık.</a:t>
            </a:r>
          </a:p>
          <a:p>
            <a:r>
              <a:rPr lang="tr-TR" sz="1600" dirty="0" err="1"/>
              <a:t>Artut</a:t>
            </a:r>
            <a:r>
              <a:rPr lang="tr-TR" sz="1600" dirty="0"/>
              <a:t>, K. (2010). Okul öncesinde resim eğitimi. Anı Yayıncılık.</a:t>
            </a:r>
          </a:p>
          <a:p>
            <a:r>
              <a:rPr lang="tr-TR" sz="1600" dirty="0" err="1"/>
              <a:t>Gizir</a:t>
            </a:r>
            <a:r>
              <a:rPr lang="tr-TR" sz="1600" dirty="0"/>
              <a:t>, Z. ve Köksal Akyol, A. (2013).  Yaratıcılık ve Geliştirilmesi. N. Aral, Deniz, Ü. ve A. Kan (Ed.),  Öğretmenlik Alan Bilgisi-Okul Öncesi Öğretmenliği, s.209-244, Ankara: Alan Bilgisi Yayınları.</a:t>
            </a:r>
          </a:p>
          <a:p>
            <a:r>
              <a:rPr lang="tr-TR" sz="1600" dirty="0"/>
              <a:t>Güleryüz, H. (2001). Eğitim Programlarının Dili Ve Yaratıcı Öğrenme. Ankara: </a:t>
            </a:r>
            <a:r>
              <a:rPr lang="tr-TR" sz="1600" dirty="0" err="1"/>
              <a:t>Pegem</a:t>
            </a:r>
            <a:r>
              <a:rPr lang="tr-TR" sz="1600" dirty="0"/>
              <a:t> A Yayıncılık.</a:t>
            </a:r>
          </a:p>
          <a:p>
            <a:r>
              <a:rPr lang="tr-TR" sz="1600" dirty="0" err="1"/>
              <a:t>Kehnemuyi</a:t>
            </a:r>
            <a:r>
              <a:rPr lang="tr-TR" sz="1600" dirty="0"/>
              <a:t>, Z. (2006). Çocuğun görsel sanat eğitimi. Yapı kredi yayınları.</a:t>
            </a:r>
          </a:p>
          <a:p>
            <a:r>
              <a:rPr lang="tr-TR" sz="1600" dirty="0"/>
              <a:t>Köksal Akyol, A. (2011).  Yaratıcılık ve Drama. İlköğretimde Drama (Ed. A. Köksal Akyol), 99-116,             İstanbul: Kriter Yayınları.</a:t>
            </a:r>
          </a:p>
          <a:p>
            <a:r>
              <a:rPr lang="tr-TR" sz="1600" dirty="0"/>
              <a:t>Sungur, N. (1997). Yaratıcı Düşünce (2. baskı). İstanbul: Evrim Yayınevi. </a:t>
            </a:r>
          </a:p>
          <a:p>
            <a:r>
              <a:rPr lang="tr-TR" sz="1600" dirty="0"/>
              <a:t>Yavuzer, H. (2003). Resimleriyle çocuk, resimleriyle çocuğu tanıma (10. Basım). İstanbul: Remzi Kitabevi.</a:t>
            </a:r>
          </a:p>
          <a:p>
            <a:r>
              <a:rPr lang="tr-TR" sz="1600" dirty="0"/>
              <a:t>Yılmaz, M. (2005). Görsel sanatlar eğitiminde uygulamalar:(175 uygulama biçimi ile). Gündüz Eğitim ve Yayıncılık.</a:t>
            </a:r>
          </a:p>
          <a:p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669443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548680"/>
            <a:ext cx="8892480" cy="1143000"/>
          </a:xfrm>
        </p:spPr>
        <p:txBody>
          <a:bodyPr/>
          <a:lstStyle/>
          <a:p>
            <a:r>
              <a:rPr lang="tr-TR" sz="3600" b="1" dirty="0"/>
              <a:t>YARATICI DÜŞÜNCE </a:t>
            </a:r>
            <a:br>
              <a:rPr lang="tr-TR" sz="3600" b="1" dirty="0"/>
            </a:br>
            <a:r>
              <a:rPr lang="tr-TR" sz="3600" b="1" dirty="0"/>
              <a:t>ÜRETME SÜRECİ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2204863"/>
            <a:ext cx="7558608" cy="3991149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tr-TR" dirty="0"/>
              <a:t>Hazırlık aşaması</a:t>
            </a:r>
          </a:p>
          <a:p>
            <a:pPr marL="514350" lvl="0" indent="-514350">
              <a:buFont typeface="+mj-lt"/>
              <a:buAutoNum type="arabicPeriod"/>
            </a:pPr>
            <a:r>
              <a:rPr lang="tr-TR" dirty="0"/>
              <a:t>Kuluçka aşaması</a:t>
            </a:r>
          </a:p>
          <a:p>
            <a:pPr marL="514350" lvl="0" indent="-514350">
              <a:buFont typeface="+mj-lt"/>
              <a:buAutoNum type="arabicPeriod"/>
            </a:pPr>
            <a:r>
              <a:rPr lang="tr-TR" dirty="0"/>
              <a:t>Düşüncenin doğması</a:t>
            </a:r>
            <a:r>
              <a:rPr lang="tr-TR" b="1" dirty="0">
                <a:solidFill>
                  <a:srgbClr val="C00000"/>
                </a:solidFill>
              </a:rPr>
              <a:t>/</a:t>
            </a:r>
            <a:r>
              <a:rPr lang="tr-TR" dirty="0"/>
              <a:t>aydınlanma aşaması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tr-TR" dirty="0"/>
              <a:t>Düşüncenin geliştirilmesi</a:t>
            </a:r>
            <a:r>
              <a:rPr lang="tr-TR" b="1" dirty="0">
                <a:solidFill>
                  <a:srgbClr val="C00000"/>
                </a:solidFill>
              </a:rPr>
              <a:t>/</a:t>
            </a:r>
            <a:r>
              <a:rPr lang="tr-TR" dirty="0"/>
              <a:t>gerçekleme</a:t>
            </a:r>
            <a:r>
              <a:rPr lang="tr-TR" b="1" dirty="0">
                <a:solidFill>
                  <a:srgbClr val="C00000"/>
                </a:solidFill>
              </a:rPr>
              <a:t>/</a:t>
            </a:r>
            <a:r>
              <a:rPr lang="tr-TR" dirty="0"/>
              <a:t> doğrulama aşaması</a:t>
            </a:r>
          </a:p>
          <a:p>
            <a:endParaRPr lang="tr-TR" dirty="0"/>
          </a:p>
        </p:txBody>
      </p:sp>
      <p:pic>
        <p:nvPicPr>
          <p:cNvPr id="4" name="Picture 2" descr="D:\aysel köksal akyol\okul\lisans derleri\ÇYSE\yıldız kaya çocukların öğretmen çizimleri\iremde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476672"/>
            <a:ext cx="1026114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D:\aysel köksal akyol\okul\lisans derleri\ÇYSE\yıldız kaya çocukların öğretmen çizimleri\iremde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476672"/>
            <a:ext cx="1026114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99326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Bu aşamada, kişi sorun, gereksinim ya da gerçekleştirilmek istenen şey saptanır, tanımlanır ve problem çözmeye yönelik araştırmalar yapar. </a:t>
            </a:r>
          </a:p>
          <a:p>
            <a:pPr algn="just"/>
            <a:r>
              <a:rPr lang="tr-TR" dirty="0"/>
              <a:t>Çeşitli kaynakları inceler ve problemi çözmeye çalışılır.</a:t>
            </a:r>
          </a:p>
          <a:p>
            <a:pPr algn="just"/>
            <a:r>
              <a:rPr lang="en-US" dirty="0" err="1"/>
              <a:t>Çözüm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gereklilikler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malzeme</a:t>
            </a:r>
            <a:r>
              <a:rPr lang="en-US" dirty="0"/>
              <a:t> </a:t>
            </a:r>
            <a:r>
              <a:rPr lang="en-US" dirty="0" err="1"/>
              <a:t>toplanır</a:t>
            </a:r>
            <a:r>
              <a:rPr lang="tr-TR" dirty="0"/>
              <a:t>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br>
              <a:rPr lang="tr-TR" dirty="0"/>
            </a:br>
            <a:r>
              <a:rPr lang="tr-TR" dirty="0"/>
              <a:t>HAZIRLIK AŞAMASI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9657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400" dirty="0"/>
              <a:t>Kişinin konu üzerinde odaklaşması ile beyinde yaratıcı eylem başlar. </a:t>
            </a:r>
          </a:p>
          <a:p>
            <a:pPr algn="just"/>
            <a:r>
              <a:rPr lang="tr-TR" sz="2400" dirty="0"/>
              <a:t>Konu ile ilgili olarak bellekteki kayıtların değerlendirilir, bilgi toplanır, bunlar amaca uygun bir şekilde düzenlenir ve değerlendirmeler yapılır. </a:t>
            </a:r>
          </a:p>
          <a:p>
            <a:pPr algn="just"/>
            <a:r>
              <a:rPr lang="tr-TR" sz="2400" dirty="0"/>
              <a:t>Bu aşama kişiyi psikolojik olarak da hazırlar, başarma dürtüsünü güçlendirir, konuya odaklanmayı sağlar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br>
              <a:rPr lang="tr-TR" dirty="0"/>
            </a:br>
            <a:r>
              <a:rPr lang="tr-TR" dirty="0"/>
              <a:t>HAZIRLIK AŞAMASI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011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1844824"/>
            <a:ext cx="7772400" cy="4423197"/>
          </a:xfrm>
        </p:spPr>
        <p:txBody>
          <a:bodyPr/>
          <a:lstStyle/>
          <a:p>
            <a:pPr algn="just"/>
            <a:r>
              <a:rPr lang="tr-TR" sz="2400" dirty="0"/>
              <a:t>Eğer hazırlık aşamasında probleme çözüm yolu bulunamazsa, problemle bilinçli olarak uğraşılmaktan vazgeçilir. </a:t>
            </a:r>
          </a:p>
          <a:p>
            <a:pPr algn="just"/>
            <a:r>
              <a:rPr lang="tr-TR" sz="2400" dirty="0"/>
              <a:t>Kişi bu aşamada farklı işlerle uğraşabilir. </a:t>
            </a:r>
          </a:p>
          <a:p>
            <a:pPr algn="just"/>
            <a:r>
              <a:rPr lang="tr-TR" sz="2400" dirty="0"/>
              <a:t>Bu aşamada ne olduğu çok iyi bilinmemekle birlikte bilinçaltı süreçlerini çalıştığı ve problem çözümünü engelleyen etmenlerin elendiği sanılmaktadır. </a:t>
            </a:r>
          </a:p>
          <a:p>
            <a:pPr algn="just"/>
            <a:r>
              <a:rPr lang="tr-TR" sz="2400" dirty="0"/>
              <a:t>Bu aşama bir bekleme aşaması olarak da düşünülebilir. </a:t>
            </a:r>
          </a:p>
          <a:p>
            <a:pPr algn="just"/>
            <a:r>
              <a:rPr lang="tr-TR" sz="2400" dirty="0"/>
              <a:t>Bu aşama kısa ya da uzun olabilir. Ancak, araya başka düşünceler girse de, konu unutulsa da, hatta kişi uyusa bile beyin çalışmasını devam ettirir.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br>
              <a:rPr lang="tr-TR" dirty="0"/>
            </a:br>
            <a:r>
              <a:rPr lang="tr-TR" dirty="0"/>
              <a:t>KULUÇKA AŞAMASI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4314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1772816"/>
            <a:ext cx="7772400" cy="4114800"/>
          </a:xfrm>
        </p:spPr>
        <p:txBody>
          <a:bodyPr/>
          <a:lstStyle/>
          <a:p>
            <a:pPr algn="just"/>
            <a:r>
              <a:rPr lang="tr-TR" sz="2800"/>
              <a:t>Kuluçka aşaması herhangi bir yerde ve zamanda biter. </a:t>
            </a:r>
          </a:p>
          <a:p>
            <a:pPr algn="just"/>
            <a:r>
              <a:rPr lang="tr-TR" sz="2800"/>
              <a:t>Kişi aniden görüş geliştirerek “Tamam, buldum.” der. </a:t>
            </a:r>
          </a:p>
          <a:p>
            <a:pPr algn="just"/>
            <a:r>
              <a:rPr lang="tr-TR" sz="2800"/>
              <a:t>Beyinde bilinçli ya da bilinçaltında konuyu düşünürken bir uyarı aranan ilişkinin doğmasını sağlar. </a:t>
            </a:r>
          </a:p>
          <a:p>
            <a:pPr algn="just"/>
            <a:r>
              <a:rPr lang="tr-TR" sz="2800"/>
              <a:t>Bazen yeni düşüncenin doğuşunu sağlayan uyaranın ne olduğu fark edilmez, birden akla geldiği sanılır.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br>
              <a:rPr lang="tr-TR" dirty="0"/>
            </a:br>
            <a:r>
              <a:rPr lang="tr-TR" sz="3600" dirty="0"/>
              <a:t>DÜŞÜNCENİN DOĞMASI</a:t>
            </a:r>
            <a:r>
              <a:rPr lang="tr-TR" sz="3600" b="1" dirty="0">
                <a:solidFill>
                  <a:srgbClr val="C00000"/>
                </a:solidFill>
              </a:rPr>
              <a:t>/</a:t>
            </a:r>
            <a:r>
              <a:rPr lang="tr-TR" sz="3600" dirty="0"/>
              <a:t>AYDINLANMA AŞAMASI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5395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/>
              <a:t>DÜŞÜNCENİN GELİŞTİRİLMESİ</a:t>
            </a:r>
            <a:r>
              <a:rPr lang="tr-TR" sz="3200" dirty="0">
                <a:solidFill>
                  <a:srgbClr val="C00000"/>
                </a:solidFill>
              </a:rPr>
              <a:t>/ </a:t>
            </a:r>
            <a:r>
              <a:rPr lang="tr-TR" sz="3200" dirty="0"/>
              <a:t>GERÇEKLEME</a:t>
            </a:r>
            <a:r>
              <a:rPr lang="tr-TR" sz="3200" dirty="0">
                <a:solidFill>
                  <a:srgbClr val="C00000"/>
                </a:solidFill>
              </a:rPr>
              <a:t>/</a:t>
            </a:r>
            <a:r>
              <a:rPr lang="tr-TR" sz="3200" dirty="0"/>
              <a:t> DOĞRULAMA AŞAMASI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Birden bire ortaya çıkan yeni düşünce problem durumuna uygulanır. </a:t>
            </a:r>
          </a:p>
          <a:p>
            <a:pPr algn="just"/>
            <a:r>
              <a:rPr lang="tr-TR" dirty="0"/>
              <a:t>Bazen uymayabilir ve süreç tekrar başlar.</a:t>
            </a:r>
          </a:p>
          <a:p>
            <a:pPr algn="just"/>
            <a:r>
              <a:rPr lang="tr-TR" dirty="0"/>
              <a:t>Bazı durumlarda da bulunan yeni düşünce küçük değişiklere uğratılarak çözüme ulaşılır</a:t>
            </a:r>
          </a:p>
        </p:txBody>
      </p:sp>
    </p:spTree>
    <p:extLst>
      <p:ext uri="{BB962C8B-B14F-4D97-AF65-F5344CB8AC3E}">
        <p14:creationId xmlns:p14="http://schemas.microsoft.com/office/powerpoint/2010/main" val="1542124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542925"/>
            <a:ext cx="8640960" cy="1143000"/>
          </a:xfrm>
        </p:spPr>
        <p:txBody>
          <a:bodyPr/>
          <a:lstStyle/>
          <a:p>
            <a:pPr lvl="0"/>
            <a:r>
              <a:rPr lang="tr-TR" b="1" dirty="0"/>
              <a:t>YARATICILIĞIN BOYUTLARI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267744" y="1772816"/>
            <a:ext cx="4392488" cy="4114800"/>
          </a:xfrm>
        </p:spPr>
        <p:txBody>
          <a:bodyPr/>
          <a:lstStyle/>
          <a:p>
            <a:r>
              <a:rPr lang="tr-TR" b="1" dirty="0"/>
              <a:t>Akıcılık</a:t>
            </a:r>
            <a:endParaRPr lang="tr-TR" dirty="0"/>
          </a:p>
          <a:p>
            <a:r>
              <a:rPr lang="tr-TR" b="1" dirty="0"/>
              <a:t>Esneklik</a:t>
            </a:r>
          </a:p>
          <a:p>
            <a:r>
              <a:rPr lang="tr-TR" b="1" dirty="0"/>
              <a:t>Özgünlük</a:t>
            </a:r>
            <a:r>
              <a:rPr lang="tr-TR" b="1" dirty="0">
                <a:solidFill>
                  <a:srgbClr val="C00000"/>
                </a:solidFill>
              </a:rPr>
              <a:t>/</a:t>
            </a:r>
            <a:r>
              <a:rPr lang="tr-TR" b="1" dirty="0"/>
              <a:t>Orijinallik</a:t>
            </a:r>
          </a:p>
          <a:p>
            <a:r>
              <a:rPr lang="tr-TR" b="1" dirty="0"/>
              <a:t>Düzenleme</a:t>
            </a:r>
            <a:r>
              <a:rPr lang="tr-TR" b="1" dirty="0">
                <a:solidFill>
                  <a:srgbClr val="C00000"/>
                </a:solidFill>
              </a:rPr>
              <a:t>/</a:t>
            </a:r>
            <a:r>
              <a:rPr lang="tr-TR" b="1" dirty="0"/>
              <a:t>Detaylara Girme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3571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5800" y="1988840"/>
            <a:ext cx="7772400" cy="4207173"/>
          </a:xfrm>
        </p:spPr>
        <p:txBody>
          <a:bodyPr/>
          <a:lstStyle/>
          <a:p>
            <a:pPr algn="just"/>
            <a:r>
              <a:rPr lang="tr-TR" sz="2800" dirty="0"/>
              <a:t>Akıcılık fazla, bol ve zengin düşünce ortaya koyma, çalışmalar düzenleme ve üretim yapma anlamına gelir. </a:t>
            </a:r>
          </a:p>
          <a:p>
            <a:pPr algn="just"/>
            <a:r>
              <a:rPr lang="tr-TR" sz="2800" dirty="0"/>
              <a:t>Akıcılık belli bir zaman diliminde sayısal olarak başka kişilere oranla çok düşünce üretmek, çözüm getirmek ve alternatifler vermektir. </a:t>
            </a:r>
          </a:p>
          <a:p>
            <a:pPr algn="just"/>
            <a:r>
              <a:rPr lang="tr-TR" sz="2800" dirty="0"/>
              <a:t>Örnek olarak; bir metin için beş dakikada on beş başlığı üreten bir kişi on başlık üretene göre daha akıcıdır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b="1" dirty="0"/>
            </a:br>
            <a:br>
              <a:rPr lang="tr-TR" b="1" dirty="0"/>
            </a:br>
            <a:r>
              <a:rPr lang="tr-TR" b="1" dirty="0"/>
              <a:t>AKICILIK</a:t>
            </a:r>
            <a:br>
              <a:rPr lang="tr-TR" dirty="0"/>
            </a:br>
            <a:br>
              <a:rPr lang="tr-TR" b="1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5164844"/>
      </p:ext>
    </p:extLst>
  </p:cSld>
  <p:clrMapOvr>
    <a:masterClrMapping/>
  </p:clrMapOvr>
</p:sld>
</file>

<file path=ppt/theme/theme1.xml><?xml version="1.0" encoding="utf-8"?>
<a:theme xmlns:a="http://schemas.openxmlformats.org/drawingml/2006/main" name="Şiirsel tasarım şablonu">
  <a:themeElements>
    <a:clrScheme name="Şiirsel tasarım şablonu 1">
      <a:dk1>
        <a:srgbClr val="4D4D4D"/>
      </a:dk1>
      <a:lt1>
        <a:srgbClr val="FFFFE9"/>
      </a:lt1>
      <a:dk2>
        <a:srgbClr val="7A55A3"/>
      </a:dk2>
      <a:lt2>
        <a:srgbClr val="D7ADB8"/>
      </a:lt2>
      <a:accent1>
        <a:srgbClr val="A3C8D5"/>
      </a:accent1>
      <a:accent2>
        <a:srgbClr val="CC92B7"/>
      </a:accent2>
      <a:accent3>
        <a:srgbClr val="FFFFF2"/>
      </a:accent3>
      <a:accent4>
        <a:srgbClr val="404040"/>
      </a:accent4>
      <a:accent5>
        <a:srgbClr val="CEE0E7"/>
      </a:accent5>
      <a:accent6>
        <a:srgbClr val="B984A6"/>
      </a:accent6>
      <a:hlink>
        <a:srgbClr val="D0BE92"/>
      </a:hlink>
      <a:folHlink>
        <a:srgbClr val="F5F0D7"/>
      </a:folHlink>
    </a:clrScheme>
    <a:fontScheme name="Şiirsel tasarım şablonu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Şiirsel tasarım şablonu 1">
        <a:dk1>
          <a:srgbClr val="4D4D4D"/>
        </a:dk1>
        <a:lt1>
          <a:srgbClr val="FFFFE9"/>
        </a:lt1>
        <a:dk2>
          <a:srgbClr val="7A55A3"/>
        </a:dk2>
        <a:lt2>
          <a:srgbClr val="D7ADB8"/>
        </a:lt2>
        <a:accent1>
          <a:srgbClr val="A3C8D5"/>
        </a:accent1>
        <a:accent2>
          <a:srgbClr val="CC92B7"/>
        </a:accent2>
        <a:accent3>
          <a:srgbClr val="FFFFF2"/>
        </a:accent3>
        <a:accent4>
          <a:srgbClr val="404040"/>
        </a:accent4>
        <a:accent5>
          <a:srgbClr val="CEE0E7"/>
        </a:accent5>
        <a:accent6>
          <a:srgbClr val="B984A6"/>
        </a:accent6>
        <a:hlink>
          <a:srgbClr val="D0BE92"/>
        </a:hlink>
        <a:folHlink>
          <a:srgbClr val="F5F0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2">
        <a:dk1>
          <a:srgbClr val="501900"/>
        </a:dk1>
        <a:lt1>
          <a:srgbClr val="FFFFFF"/>
        </a:lt1>
        <a:dk2>
          <a:srgbClr val="800000"/>
        </a:dk2>
        <a:lt2>
          <a:srgbClr val="BE9768"/>
        </a:lt2>
        <a:accent1>
          <a:srgbClr val="A3C8D5"/>
        </a:accent1>
        <a:accent2>
          <a:srgbClr val="9C74B4"/>
        </a:accent2>
        <a:accent3>
          <a:srgbClr val="FFFFFF"/>
        </a:accent3>
        <a:accent4>
          <a:srgbClr val="431400"/>
        </a:accent4>
        <a:accent5>
          <a:srgbClr val="CEE0E7"/>
        </a:accent5>
        <a:accent6>
          <a:srgbClr val="8D68A3"/>
        </a:accent6>
        <a:hlink>
          <a:srgbClr val="D0BE92"/>
        </a:hlink>
        <a:folHlink>
          <a:srgbClr val="FDF5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DDDDDD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4">
        <a:dk1>
          <a:srgbClr val="855F53"/>
        </a:dk1>
        <a:lt1>
          <a:srgbClr val="FFFFFF"/>
        </a:lt1>
        <a:dk2>
          <a:srgbClr val="8E7562"/>
        </a:dk2>
        <a:lt2>
          <a:srgbClr val="FFF7CD"/>
        </a:lt2>
        <a:accent1>
          <a:srgbClr val="9DA680"/>
        </a:accent1>
        <a:accent2>
          <a:srgbClr val="B0C5DC"/>
        </a:accent2>
        <a:accent3>
          <a:srgbClr val="C6BDB7"/>
        </a:accent3>
        <a:accent4>
          <a:srgbClr val="DADADA"/>
        </a:accent4>
        <a:accent5>
          <a:srgbClr val="CCD0C0"/>
        </a:accent5>
        <a:accent6>
          <a:srgbClr val="9FB2C7"/>
        </a:accent6>
        <a:hlink>
          <a:srgbClr val="8B6459"/>
        </a:hlink>
        <a:folHlink>
          <a:srgbClr val="9F816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Şiirsel tasarım şablonu 5">
        <a:dk1>
          <a:srgbClr val="000000"/>
        </a:dk1>
        <a:lt1>
          <a:srgbClr val="89B7C5"/>
        </a:lt1>
        <a:dk2>
          <a:srgbClr val="FFFFFF"/>
        </a:dk2>
        <a:lt2>
          <a:srgbClr val="4898A0"/>
        </a:lt2>
        <a:accent1>
          <a:srgbClr val="A3C8D5"/>
        </a:accent1>
        <a:accent2>
          <a:srgbClr val="AE98BA"/>
        </a:accent2>
        <a:accent3>
          <a:srgbClr val="C4D8DF"/>
        </a:accent3>
        <a:accent4>
          <a:srgbClr val="000000"/>
        </a:accent4>
        <a:accent5>
          <a:srgbClr val="CEE0E7"/>
        </a:accent5>
        <a:accent6>
          <a:srgbClr val="9D89A8"/>
        </a:accent6>
        <a:hlink>
          <a:srgbClr val="AECCD6"/>
        </a:hlink>
        <a:folHlink>
          <a:srgbClr val="78AC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6">
        <a:dk1>
          <a:srgbClr val="49514B"/>
        </a:dk1>
        <a:lt1>
          <a:srgbClr val="F1FAEE"/>
        </a:lt1>
        <a:dk2>
          <a:srgbClr val="846197"/>
        </a:dk2>
        <a:lt2>
          <a:srgbClr val="C2BEA8"/>
        </a:lt2>
        <a:accent1>
          <a:srgbClr val="A3C8D5"/>
        </a:accent1>
        <a:accent2>
          <a:srgbClr val="D4A4C3"/>
        </a:accent2>
        <a:accent3>
          <a:srgbClr val="F7FCF5"/>
        </a:accent3>
        <a:accent4>
          <a:srgbClr val="3D443F"/>
        </a:accent4>
        <a:accent5>
          <a:srgbClr val="CEE0E7"/>
        </a:accent5>
        <a:accent6>
          <a:srgbClr val="C094B0"/>
        </a:accent6>
        <a:hlink>
          <a:srgbClr val="CBCE94"/>
        </a:hlink>
        <a:folHlink>
          <a:srgbClr val="EBF6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Şiirsel tasarım şablonu</Template>
  <TotalTime>1068</TotalTime>
  <Words>760</Words>
  <Application>Microsoft Office PowerPoint</Application>
  <PresentationFormat>Ekran Gösterisi (4:3)</PresentationFormat>
  <Paragraphs>63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Calibri</vt:lpstr>
      <vt:lpstr>Comic Sans MS</vt:lpstr>
      <vt:lpstr>Times New Roman</vt:lpstr>
      <vt:lpstr>Şiirsel tasarım şablonu</vt:lpstr>
      <vt:lpstr>ÇOCUKLUK DÖNEMİNDE YARATICILIK VE SANAT EĞİTİMİ</vt:lpstr>
      <vt:lpstr>YARATICI DÜŞÜNCE  ÜRETME SÜRECİ</vt:lpstr>
      <vt:lpstr> HAZIRLIK AŞAMASI </vt:lpstr>
      <vt:lpstr> HAZIRLIK AŞAMASI </vt:lpstr>
      <vt:lpstr> KULUÇKA AŞAMASI </vt:lpstr>
      <vt:lpstr> DÜŞÜNCENİN DOĞMASI/AYDINLANMA AŞAMASI </vt:lpstr>
      <vt:lpstr>DÜŞÜNCENİN GELİŞTİRİLMESİ/ GERÇEKLEME/ DOĞRULAMA AŞAMASI</vt:lpstr>
      <vt:lpstr>YARATICILIĞIN BOYUTLARI </vt:lpstr>
      <vt:lpstr>  AKICILIK  </vt:lpstr>
      <vt:lpstr> ESNEKLİK </vt:lpstr>
      <vt:lpstr> ÖZGÜNLÜK / ORİJİNALLİK </vt:lpstr>
      <vt:lpstr> DÜZENLEME / DETAYLARA GİRME 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kullanici</dc:creator>
  <cp:lastModifiedBy>Emin Demir</cp:lastModifiedBy>
  <cp:revision>50</cp:revision>
  <dcterms:created xsi:type="dcterms:W3CDTF">2009-04-17T20:58:37Z</dcterms:created>
  <dcterms:modified xsi:type="dcterms:W3CDTF">2020-05-04T20:23:32Z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TC010690541055</vt:lpwstr>
  </property>
</Properties>
</file>