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53" r:id="rId2"/>
    <p:sldId id="321" r:id="rId3"/>
    <p:sldId id="303" r:id="rId4"/>
    <p:sldId id="257" r:id="rId5"/>
    <p:sldId id="286" r:id="rId6"/>
    <p:sldId id="288" r:id="rId7"/>
    <p:sldId id="287" r:id="rId8"/>
    <p:sldId id="259" r:id="rId9"/>
    <p:sldId id="260" r:id="rId10"/>
    <p:sldId id="261" r:id="rId11"/>
    <p:sldId id="262" r:id="rId12"/>
    <p:sldId id="282" r:id="rId13"/>
    <p:sldId id="263" r:id="rId14"/>
    <p:sldId id="268" r:id="rId15"/>
    <p:sldId id="269" r:id="rId16"/>
    <p:sldId id="352" r:id="rId17"/>
    <p:sldId id="293" r:id="rId18"/>
    <p:sldId id="294" r:id="rId19"/>
    <p:sldId id="305" r:id="rId20"/>
    <p:sldId id="306" r:id="rId21"/>
    <p:sldId id="307" r:id="rId22"/>
    <p:sldId id="308" r:id="rId23"/>
    <p:sldId id="309" r:id="rId24"/>
    <p:sldId id="310" r:id="rId25"/>
    <p:sldId id="311" r:id="rId2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0E08"/>
    <a:srgbClr val="2FB0DC"/>
    <a:srgbClr val="3333FF"/>
    <a:srgbClr val="1116F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203" autoAdjust="0"/>
  </p:normalViewPr>
  <p:slideViewPr>
    <p:cSldViewPr>
      <p:cViewPr varScale="1">
        <p:scale>
          <a:sx n="61" d="100"/>
          <a:sy n="61" d="100"/>
        </p:scale>
        <p:origin x="-15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tr-TR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18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18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4B06FF7-1478-4F6F-824D-010A4D8CE97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902E22-98E2-4604-8093-A60634B5CB6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ED2EAA-5EF0-4F52-96C7-1E96D63ACFD3}" type="slidenum">
              <a:rPr lang="en-US"/>
              <a:pPr/>
              <a:t>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41300" indent="-241300" eaLnBrk="1" hangingPunct="1"/>
            <a:endParaRPr lang="tr-T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77170D-9068-495F-A7AD-68923EF83F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E485C-129B-4187-BB59-E8C891995E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517E69-D9BB-4EA0-A3C2-92A8A1DB6A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3CA84A-6D1C-48FA-BEE6-35A0DB73BE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FCB92-BFE0-4DB3-87C4-874192F00A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4D1D4-C1E1-4546-8788-32DEE77DCE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F1E0C0-7012-4D35-8F5A-B6A2717FE3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69548C-21BF-4C03-912C-37A36EA0FC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9B354-BFE4-4AE3-A4B2-33682C2B01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9D9355-193A-49ED-B770-DB63BC6F10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80304F-9E15-49FB-81A8-DF1855D0DC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EFD50D-997D-4B68-B8CD-BE29441FDF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E7264-0F02-4D90-8AA2-8FB5E8FFE6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333629-2FFD-41BA-98EB-318E043F31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D7FED4-F302-4B52-9888-079300FEDE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3ADD4-640C-4DB0-BA1F-93C326C9D8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9AFAFE-C146-45CA-A101-00A9C4F6D7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1116F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0" descr="Untitled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4000" dirty="0" smtClean="0">
              <a:solidFill>
                <a:srgbClr val="5E5FB8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smtClean="0">
                <a:solidFill>
                  <a:srgbClr val="BABEBF"/>
                </a:solidFill>
                <a:cs typeface="Arial" charset="0"/>
              </a:rPr>
              <a:t>Amino </a:t>
            </a:r>
            <a:r>
              <a:rPr lang="en-US" sz="2800" dirty="0">
                <a:solidFill>
                  <a:srgbClr val="BABEBF"/>
                </a:solidFill>
                <a:cs typeface="Arial" charset="0"/>
              </a:rPr>
              <a:t>Acids, Peptides, Proteins</a:t>
            </a: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/>
          </a:p>
        </p:txBody>
      </p:sp>
      <p:sp>
        <p:nvSpPr>
          <p:cNvPr id="20486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Polar, Uncharged R Groups</a:t>
            </a:r>
          </a:p>
        </p:txBody>
      </p:sp>
      <p:sp>
        <p:nvSpPr>
          <p:cNvPr id="45059" name="Rectangle 15"/>
          <p:cNvSpPr>
            <a:spLocks noChangeArrowheads="1"/>
          </p:cNvSpPr>
          <p:nvPr/>
        </p:nvSpPr>
        <p:spPr bwMode="auto">
          <a:xfrm>
            <a:off x="1981200" y="1295400"/>
            <a:ext cx="6096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60" name="Text Box 13"/>
          <p:cNvSpPr txBox="1">
            <a:spLocks noChangeArrowheads="1"/>
          </p:cNvSpPr>
          <p:nvPr/>
        </p:nvSpPr>
        <p:spPr bwMode="auto">
          <a:xfrm>
            <a:off x="685800" y="1752600"/>
            <a:ext cx="7620000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>
                <a:latin typeface="Arial" charset="0"/>
              </a:rPr>
              <a:t>These amino acids side chains can form hydrogen bonding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>
                <a:latin typeface="Arial" charset="0"/>
              </a:rPr>
              <a:t>Cysteine can form disulfide bonds</a:t>
            </a:r>
          </a:p>
        </p:txBody>
      </p:sp>
      <p:sp>
        <p:nvSpPr>
          <p:cNvPr id="45061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Positively Charged (Basic) R Groups</a:t>
            </a:r>
          </a:p>
        </p:txBody>
      </p:sp>
      <p:sp>
        <p:nvSpPr>
          <p:cNvPr id="48131" name="Text Box 9"/>
          <p:cNvSpPr txBox="1">
            <a:spLocks noChangeArrowheads="1"/>
          </p:cNvSpPr>
          <p:nvPr/>
        </p:nvSpPr>
        <p:spPr bwMode="auto">
          <a:xfrm>
            <a:off x="228600" y="1219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48132" name="Text Box 10"/>
          <p:cNvSpPr txBox="1">
            <a:spLocks noChangeArrowheads="1"/>
          </p:cNvSpPr>
          <p:nvPr/>
        </p:nvSpPr>
        <p:spPr bwMode="auto">
          <a:xfrm>
            <a:off x="593725" y="1050925"/>
            <a:ext cx="168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48133" name="Rectangle 13"/>
          <p:cNvSpPr>
            <a:spLocks noChangeArrowheads="1"/>
          </p:cNvSpPr>
          <p:nvPr/>
        </p:nvSpPr>
        <p:spPr bwMode="auto">
          <a:xfrm>
            <a:off x="1447800" y="1447800"/>
            <a:ext cx="6096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8134" name="Line 4"/>
          <p:cNvSpPr>
            <a:spLocks noChangeShapeType="1"/>
          </p:cNvSpPr>
          <p:nvPr/>
        </p:nvSpPr>
        <p:spPr bwMode="auto">
          <a:xfrm>
            <a:off x="381000" y="1295400"/>
            <a:ext cx="83820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Negatively Charged (Acidic) R Groups</a:t>
            </a:r>
          </a:p>
        </p:txBody>
      </p:sp>
      <p:sp>
        <p:nvSpPr>
          <p:cNvPr id="51203" name="Rectangle 7"/>
          <p:cNvSpPr>
            <a:spLocks noChangeArrowheads="1"/>
          </p:cNvSpPr>
          <p:nvPr/>
        </p:nvSpPr>
        <p:spPr bwMode="auto">
          <a:xfrm>
            <a:off x="762000" y="1676400"/>
            <a:ext cx="73914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228600" y="1143000"/>
            <a:ext cx="8686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458200" cy="8382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Uncommon Amino Acids in Proteins</a:t>
            </a:r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381000" y="1524000"/>
            <a:ext cx="8001000" cy="439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Not incorporated by ribosomes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Arise by </a:t>
            </a:r>
            <a:r>
              <a:rPr lang="en-US" sz="2800">
                <a:solidFill>
                  <a:srgbClr val="F00E08"/>
                </a:solidFill>
                <a:latin typeface="Arial" charset="0"/>
              </a:rPr>
              <a:t>post-translational modifications</a:t>
            </a:r>
            <a:r>
              <a:rPr lang="en-US" sz="2800">
                <a:solidFill>
                  <a:srgbClr val="1116F0"/>
                </a:solidFill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of proteins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Reversible modifications, esp. phosphorylation is important in regulation and signaling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sz="2000" i="1">
              <a:solidFill>
                <a:srgbClr val="F00E08"/>
              </a:solidFill>
              <a:latin typeface="Arial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381000" y="990600"/>
            <a:ext cx="8305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Ionization of Amino Acids</a:t>
            </a:r>
          </a:p>
        </p:txBody>
      </p:sp>
      <p:sp>
        <p:nvSpPr>
          <p:cNvPr id="5734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447800"/>
            <a:ext cx="8229600" cy="4191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800" smtClean="0">
                <a:latin typeface="Arial" charset="0"/>
              </a:rPr>
              <a:t>At acidic pH, the carboxyl group is protonated and the amino acid is in the cationic form 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800" smtClean="0">
                <a:latin typeface="Arial" charset="0"/>
              </a:rPr>
              <a:t>At neutral pH, the carboxyl group is deprotonated but the amino group is protonated. The net charge is zero; such ions are called </a:t>
            </a:r>
            <a:r>
              <a:rPr lang="en-US" sz="2800" smtClean="0">
                <a:solidFill>
                  <a:srgbClr val="1116F0"/>
                </a:solidFill>
                <a:latin typeface="Arial" charset="0"/>
              </a:rPr>
              <a:t>Zwitterions</a:t>
            </a:r>
            <a:r>
              <a:rPr lang="en-US" sz="2800" smtClean="0">
                <a:latin typeface="Arial" charset="0"/>
              </a:rPr>
              <a:t> 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800" smtClean="0">
                <a:latin typeface="Arial" charset="0"/>
              </a:rPr>
              <a:t>At alkaline pH, the amino group is neutral –NH</a:t>
            </a:r>
            <a:r>
              <a:rPr lang="en-US" sz="2800" baseline="-25000" smtClean="0">
                <a:latin typeface="Arial" charset="0"/>
              </a:rPr>
              <a:t>2</a:t>
            </a:r>
            <a:r>
              <a:rPr lang="en-US" sz="2800" smtClean="0">
                <a:latin typeface="Arial" charset="0"/>
              </a:rPr>
              <a:t> and the amino acid is in the anionic form.</a:t>
            </a: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6096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 Can Act as Buffers</a:t>
            </a:r>
          </a:p>
        </p:txBody>
      </p:sp>
      <p:sp>
        <p:nvSpPr>
          <p:cNvPr id="63491" name="Text Box 9"/>
          <p:cNvSpPr txBox="1">
            <a:spLocks noChangeArrowheads="1"/>
          </p:cNvSpPr>
          <p:nvPr/>
        </p:nvSpPr>
        <p:spPr bwMode="auto">
          <a:xfrm>
            <a:off x="457200" y="1905000"/>
            <a:ext cx="84582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Amino acids with uncharged side-chains, such as glycine, have two p</a:t>
            </a:r>
            <a:r>
              <a:rPr lang="en-US" sz="2800" i="1">
                <a:latin typeface="Arial" charset="0"/>
              </a:rPr>
              <a:t>K</a:t>
            </a:r>
            <a:r>
              <a:rPr lang="en-US" sz="2800" baseline="-25000">
                <a:latin typeface="Arial" charset="0"/>
              </a:rPr>
              <a:t>a</a:t>
            </a:r>
            <a:r>
              <a:rPr lang="en-US" sz="2800">
                <a:latin typeface="Arial" charset="0"/>
              </a:rPr>
              <a:t> values: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The p</a:t>
            </a:r>
            <a:r>
              <a:rPr lang="en-US" sz="2800" i="1">
                <a:latin typeface="Arial" charset="0"/>
              </a:rPr>
              <a:t>K</a:t>
            </a:r>
            <a:r>
              <a:rPr lang="en-US" sz="2800" baseline="-25000">
                <a:latin typeface="Arial" charset="0"/>
              </a:rPr>
              <a:t>a</a:t>
            </a:r>
            <a:r>
              <a:rPr lang="en-US" sz="2800">
                <a:latin typeface="Arial" charset="0"/>
              </a:rPr>
              <a:t> of the </a:t>
            </a:r>
            <a:r>
              <a:rPr lang="en-US" sz="2800">
                <a:latin typeface="Arial" charset="0"/>
                <a:sym typeface="Symbol" charset="2"/>
              </a:rPr>
              <a:t>-</a:t>
            </a:r>
            <a:r>
              <a:rPr lang="en-US" sz="2800">
                <a:latin typeface="Arial" charset="0"/>
              </a:rPr>
              <a:t>carboxyl group is 2.34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The p</a:t>
            </a:r>
            <a:r>
              <a:rPr lang="en-US" sz="2800" i="1">
                <a:latin typeface="Arial" charset="0"/>
              </a:rPr>
              <a:t>K</a:t>
            </a:r>
            <a:r>
              <a:rPr lang="en-US" sz="2800" baseline="-25000">
                <a:latin typeface="Arial" charset="0"/>
              </a:rPr>
              <a:t>a</a:t>
            </a:r>
            <a:r>
              <a:rPr lang="en-US" sz="2800">
                <a:latin typeface="Arial" charset="0"/>
              </a:rPr>
              <a:t> of the </a:t>
            </a:r>
            <a:r>
              <a:rPr lang="en-US" sz="2800">
                <a:latin typeface="Arial" charset="0"/>
                <a:sym typeface="Symbol" charset="2"/>
              </a:rPr>
              <a:t>-</a:t>
            </a:r>
            <a:r>
              <a:rPr lang="en-US" sz="2800">
                <a:latin typeface="Arial" charset="0"/>
              </a:rPr>
              <a:t>amino group is 9.6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It can act as a buffer in two pH regimes.</a:t>
            </a:r>
          </a:p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 Carry a Net Charge of Zero at a Specific pH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905000"/>
            <a:ext cx="8610600" cy="3810000"/>
          </a:xfrm>
        </p:spPr>
        <p:txBody>
          <a:bodyPr/>
          <a:lstStyle/>
          <a:p>
            <a:pPr marL="112713" indent="-112713"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Zwitterions predominate at pH values between the p</a:t>
            </a:r>
            <a:r>
              <a:rPr lang="en-US" sz="2400" i="1" smtClean="0">
                <a:latin typeface="Arial" charset="0"/>
              </a:rPr>
              <a:t>K</a:t>
            </a:r>
            <a:r>
              <a:rPr lang="en-US" sz="2400" baseline="-25000" smtClean="0">
                <a:latin typeface="Arial" charset="0"/>
              </a:rPr>
              <a:t>a</a:t>
            </a:r>
            <a:r>
              <a:rPr lang="en-US" sz="2400" smtClean="0">
                <a:latin typeface="Arial" charset="0"/>
              </a:rPr>
              <a:t> values of amino and carboxyl group</a:t>
            </a:r>
          </a:p>
          <a:p>
            <a:pPr marL="112713" indent="-112713"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For amino acid without ionizable side chains, the </a:t>
            </a:r>
            <a:r>
              <a:rPr lang="en-US" sz="2400" smtClean="0">
                <a:solidFill>
                  <a:srgbClr val="1116F0"/>
                </a:solidFill>
                <a:latin typeface="Arial" charset="0"/>
              </a:rPr>
              <a:t>Isoelectric Point</a:t>
            </a:r>
            <a:r>
              <a:rPr lang="en-US" sz="2400" smtClean="0">
                <a:latin typeface="Arial" charset="0"/>
              </a:rPr>
              <a:t> (equivalence point, </a:t>
            </a:r>
            <a:r>
              <a:rPr lang="en-US" sz="2400" smtClean="0">
                <a:solidFill>
                  <a:srgbClr val="1116F0"/>
                </a:solidFill>
                <a:latin typeface="Arial" charset="0"/>
              </a:rPr>
              <a:t>pI</a:t>
            </a:r>
            <a:r>
              <a:rPr lang="en-US" sz="2400" smtClean="0">
                <a:latin typeface="Arial" charset="0"/>
              </a:rPr>
              <a:t>) is </a:t>
            </a:r>
          </a:p>
          <a:p>
            <a:pPr marL="112713" indent="-112713" algn="l">
              <a:spcBef>
                <a:spcPct val="50000"/>
              </a:spcBef>
            </a:pPr>
            <a:r>
              <a:rPr lang="en-US" sz="2400" smtClean="0">
                <a:solidFill>
                  <a:srgbClr val="1116F0"/>
                </a:solidFill>
                <a:latin typeface="Arial" charset="0"/>
              </a:rPr>
              <a:t>		</a:t>
            </a:r>
          </a:p>
          <a:p>
            <a:pPr marL="112713" indent="-112713" algn="l">
              <a:spcBef>
                <a:spcPct val="50000"/>
              </a:spcBef>
            </a:pPr>
            <a:endParaRPr lang="en-US" sz="2400" smtClean="0">
              <a:latin typeface="Arial" charset="0"/>
            </a:endParaRPr>
          </a:p>
          <a:p>
            <a:pPr marL="112713" indent="-112713"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At this point, the net charge is zero</a:t>
            </a:r>
          </a:p>
          <a:p>
            <a:pPr lvl="1" algn="l">
              <a:spcBef>
                <a:spcPct val="50000"/>
              </a:spcBef>
              <a:buFontTx/>
              <a:buChar char="–"/>
            </a:pPr>
            <a:r>
              <a:rPr lang="en-US" sz="2400" smtClean="0">
                <a:latin typeface="Arial" charset="0"/>
              </a:rPr>
              <a:t> AA is least soluble in water</a:t>
            </a:r>
          </a:p>
          <a:p>
            <a:pPr lvl="1" algn="l">
              <a:spcBef>
                <a:spcPct val="50000"/>
              </a:spcBef>
              <a:buFontTx/>
              <a:buChar char="–"/>
            </a:pPr>
            <a:r>
              <a:rPr lang="en-US" sz="2400" smtClean="0">
                <a:latin typeface="Arial" charset="0"/>
              </a:rPr>
              <a:t> AA does not migrate in electric field </a:t>
            </a:r>
            <a:endParaRPr lang="en-US" sz="2400" smtClean="0"/>
          </a:p>
        </p:txBody>
      </p:sp>
      <p:sp>
        <p:nvSpPr>
          <p:cNvPr id="66565" name="Rectangle 6"/>
          <p:cNvSpPr>
            <a:spLocks noChangeArrowheads="1"/>
          </p:cNvSpPr>
          <p:nvPr/>
        </p:nvSpPr>
        <p:spPr bwMode="auto">
          <a:xfrm>
            <a:off x="4033838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5257800" y="3581400"/>
          <a:ext cx="1947863" cy="746125"/>
        </p:xfrm>
        <a:graphic>
          <a:graphicData uri="http://schemas.openxmlformats.org/presentationml/2006/ole">
            <p:oleObj spid="_x0000_s66562" name="Equation" r:id="rId3" imgW="1041120" imgH="393480" progId="">
              <p:embed/>
            </p:oleObj>
          </a:graphicData>
        </a:graphic>
      </p:graphicFrame>
      <p:sp>
        <p:nvSpPr>
          <p:cNvPr id="66566" name="Line 4"/>
          <p:cNvSpPr>
            <a:spLocks noChangeShapeType="1"/>
          </p:cNvSpPr>
          <p:nvPr/>
        </p:nvSpPr>
        <p:spPr bwMode="auto">
          <a:xfrm>
            <a:off x="5334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Ionizable Side Chains Can Show Up in Titration Curves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76400"/>
            <a:ext cx="8153400" cy="4572000"/>
          </a:xfrm>
        </p:spPr>
        <p:txBody>
          <a:bodyPr/>
          <a:lstStyle/>
          <a:p>
            <a:pPr marL="230188" indent="-230188" algn="l" eaLnBrk="1" hangingPunct="1">
              <a:buFontTx/>
              <a:buChar char="•"/>
            </a:pPr>
            <a:r>
              <a:rPr lang="en-US" sz="2800" dirty="0" err="1" smtClean="0">
                <a:latin typeface="Arial" charset="0"/>
              </a:rPr>
              <a:t>Ionizable</a:t>
            </a:r>
            <a:r>
              <a:rPr lang="en-US" sz="2800" dirty="0" smtClean="0">
                <a:latin typeface="Arial" charset="0"/>
              </a:rPr>
              <a:t> side chains can be also titrated</a:t>
            </a:r>
          </a:p>
          <a:p>
            <a:pPr marL="230188" indent="-230188" algn="l" eaLnBrk="1" hangingPunct="1">
              <a:buFontTx/>
              <a:buChar char="•"/>
            </a:pPr>
            <a:r>
              <a:rPr lang="en-US" sz="2800" dirty="0" smtClean="0">
                <a:latin typeface="Arial" charset="0"/>
              </a:rPr>
              <a:t>Titration curves are now more complex</a:t>
            </a:r>
          </a:p>
          <a:p>
            <a:pPr marL="230188" indent="-230188" algn="l" eaLnBrk="1" hangingPunct="1">
              <a:buFontTx/>
              <a:buChar char="•"/>
            </a:pPr>
            <a:r>
              <a:rPr lang="en-US" sz="2800" dirty="0" err="1" smtClean="0">
                <a:latin typeface="Arial" charset="0"/>
              </a:rPr>
              <a:t>p</a:t>
            </a:r>
            <a:r>
              <a:rPr lang="en-US" sz="2800" i="1" dirty="0" err="1" smtClean="0">
                <a:latin typeface="Arial" charset="0"/>
              </a:rPr>
              <a:t>K</a:t>
            </a:r>
            <a:r>
              <a:rPr lang="en-US" sz="2800" baseline="-25000" dirty="0" err="1" smtClean="0">
                <a:latin typeface="Arial" charset="0"/>
              </a:rPr>
              <a:t>a</a:t>
            </a:r>
            <a:r>
              <a:rPr lang="en-US" sz="2800" dirty="0" smtClean="0">
                <a:latin typeface="Arial" charset="0"/>
              </a:rPr>
              <a:t> values are discernable if two </a:t>
            </a:r>
            <a:r>
              <a:rPr lang="en-US" sz="2800" dirty="0" err="1" smtClean="0">
                <a:latin typeface="Arial" charset="0"/>
              </a:rPr>
              <a:t>p</a:t>
            </a:r>
            <a:r>
              <a:rPr lang="en-US" sz="2800" i="1" dirty="0" err="1" smtClean="0">
                <a:latin typeface="Arial" charset="0"/>
              </a:rPr>
              <a:t>K</a:t>
            </a:r>
            <a:r>
              <a:rPr lang="en-US" sz="2800" baseline="-25000" dirty="0" err="1" smtClean="0">
                <a:latin typeface="Arial" charset="0"/>
              </a:rPr>
              <a:t>a</a:t>
            </a:r>
            <a:r>
              <a:rPr lang="en-US" sz="2800" dirty="0" smtClean="0">
                <a:latin typeface="Arial" charset="0"/>
              </a:rPr>
              <a:t> values are more than two pH units apart</a:t>
            </a:r>
          </a:p>
          <a:p>
            <a:pPr marL="230188" indent="-230188" algn="l" eaLnBrk="1" hangingPunct="1"/>
            <a:endParaRPr lang="en-US" sz="2800" dirty="0" smtClean="0">
              <a:latin typeface="Arial" charset="0"/>
            </a:endParaRP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How to Calculate the pI When the Side-chain is Ionizable?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524000"/>
            <a:ext cx="8382000" cy="4419600"/>
          </a:xfrm>
        </p:spPr>
        <p:txBody>
          <a:bodyPr/>
          <a:lstStyle/>
          <a:p>
            <a:pPr marL="230188" indent="-230188" algn="l" eaLnBrk="1" hangingPunct="1">
              <a:lnSpc>
                <a:spcPct val="125000"/>
              </a:lnSpc>
              <a:buFontTx/>
              <a:buChar char="•"/>
            </a:pPr>
            <a:r>
              <a:rPr lang="en-US" sz="2800" smtClean="0">
                <a:latin typeface="Arial" charset="0"/>
              </a:rPr>
              <a:t>Identify species that carries a net zero charge</a:t>
            </a:r>
          </a:p>
          <a:p>
            <a:pPr marL="230188" indent="-230188" algn="l" eaLnBrk="1" hangingPunct="1">
              <a:lnSpc>
                <a:spcPct val="125000"/>
              </a:lnSpc>
              <a:buFontTx/>
              <a:buChar char="•"/>
            </a:pPr>
            <a:r>
              <a:rPr lang="en-US" sz="2800" smtClean="0">
                <a:latin typeface="Arial" charset="0"/>
              </a:rPr>
              <a:t>Identify pK</a:t>
            </a:r>
            <a:r>
              <a:rPr lang="en-US" sz="2800" baseline="-25000" smtClean="0">
                <a:latin typeface="Arial" charset="0"/>
              </a:rPr>
              <a:t>a</a:t>
            </a:r>
            <a:r>
              <a:rPr lang="en-US" sz="2800" smtClean="0">
                <a:latin typeface="Arial" charset="0"/>
              </a:rPr>
              <a:t> value that defines the acid strength of this zwitterion: (p</a:t>
            </a:r>
            <a:r>
              <a:rPr lang="en-US" sz="2800" i="1" smtClean="0">
                <a:latin typeface="Arial" charset="0"/>
              </a:rPr>
              <a:t>K</a:t>
            </a:r>
            <a:r>
              <a:rPr lang="en-US" sz="2800" baseline="-25000" smtClean="0">
                <a:latin typeface="Arial" charset="0"/>
              </a:rPr>
              <a:t>2</a:t>
            </a:r>
            <a:r>
              <a:rPr lang="en-US" sz="2800" smtClean="0">
                <a:latin typeface="Arial" charset="0"/>
              </a:rPr>
              <a:t>)</a:t>
            </a:r>
          </a:p>
          <a:p>
            <a:pPr marL="230188" indent="-230188" algn="l" eaLnBrk="1" hangingPunct="1">
              <a:lnSpc>
                <a:spcPct val="125000"/>
              </a:lnSpc>
              <a:buFontTx/>
              <a:buChar char="•"/>
            </a:pPr>
            <a:r>
              <a:rPr lang="en-US" sz="2800" smtClean="0">
                <a:latin typeface="Arial" charset="0"/>
              </a:rPr>
              <a:t>Identify pK</a:t>
            </a:r>
            <a:r>
              <a:rPr lang="en-US" sz="2800" baseline="-25000" smtClean="0">
                <a:latin typeface="Arial" charset="0"/>
              </a:rPr>
              <a:t>a</a:t>
            </a:r>
            <a:r>
              <a:rPr lang="en-US" sz="2800" smtClean="0">
                <a:latin typeface="Arial" charset="0"/>
              </a:rPr>
              <a:t> value that defines the base strenght of this zwitterion: (p</a:t>
            </a:r>
            <a:r>
              <a:rPr lang="en-US" sz="2800" i="1" smtClean="0">
                <a:latin typeface="Arial" charset="0"/>
              </a:rPr>
              <a:t>K</a:t>
            </a:r>
            <a:r>
              <a:rPr lang="en-US" sz="2800" baseline="-25000" smtClean="0">
                <a:latin typeface="Arial" charset="0"/>
              </a:rPr>
              <a:t>R)</a:t>
            </a:r>
            <a:r>
              <a:rPr lang="en-US" sz="2800" smtClean="0">
                <a:latin typeface="Arial" charset="0"/>
              </a:rPr>
              <a:t> </a:t>
            </a:r>
          </a:p>
          <a:p>
            <a:pPr marL="230188" indent="-230188" algn="l" eaLnBrk="1" hangingPunct="1">
              <a:lnSpc>
                <a:spcPct val="125000"/>
              </a:lnSpc>
              <a:buFontTx/>
              <a:buChar char="•"/>
            </a:pPr>
            <a:r>
              <a:rPr lang="en-US" sz="2800" smtClean="0">
                <a:latin typeface="Arial" charset="0"/>
              </a:rPr>
              <a:t>Take the average of these two p</a:t>
            </a:r>
            <a:r>
              <a:rPr lang="en-US" sz="2800" i="1" smtClean="0">
                <a:latin typeface="Arial" charset="0"/>
              </a:rPr>
              <a:t>K</a:t>
            </a:r>
            <a:r>
              <a:rPr lang="en-US" sz="2800" baseline="-25000" smtClean="0">
                <a:latin typeface="Arial" charset="0"/>
              </a:rPr>
              <a:t>a</a:t>
            </a:r>
            <a:r>
              <a:rPr lang="en-US" sz="2800" smtClean="0">
                <a:latin typeface="Arial" charset="0"/>
              </a:rPr>
              <a:t> values</a:t>
            </a: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609600" y="1447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Formation of Peptides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676400"/>
            <a:ext cx="8534400" cy="2286000"/>
          </a:xfrm>
        </p:spPr>
        <p:txBody>
          <a:bodyPr/>
          <a:lstStyle/>
          <a:p>
            <a:pPr algn="l" eaLnBrk="1" hangingPunct="1"/>
            <a:r>
              <a:rPr lang="en-US" sz="2800" smtClean="0">
                <a:latin typeface="Arial" charset="0"/>
              </a:rPr>
              <a:t>Peptides are small condensation products of amino acids</a:t>
            </a:r>
          </a:p>
          <a:p>
            <a:pPr algn="l" eaLnBrk="1" hangingPunct="1"/>
            <a:r>
              <a:rPr lang="en-US" sz="2800" smtClean="0">
                <a:latin typeface="Arial" charset="0"/>
              </a:rPr>
              <a:t>They are “small” compared to proteins (M</a:t>
            </a:r>
            <a:r>
              <a:rPr lang="en-US" sz="2800" baseline="-25000" smtClean="0">
                <a:latin typeface="Arial" charset="0"/>
              </a:rPr>
              <a:t>w</a:t>
            </a:r>
            <a:r>
              <a:rPr lang="en-US" sz="2800" smtClean="0">
                <a:latin typeface="Arial" charset="0"/>
              </a:rPr>
              <a:t> &lt; 10 kDa)</a:t>
            </a: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9050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2FB0DC"/>
                </a:solidFill>
              </a:rPr>
              <a:t>CHAPTER 3</a:t>
            </a:r>
            <a:r>
              <a:rPr lang="en-US" smtClean="0">
                <a:solidFill>
                  <a:srgbClr val="2FB0DC"/>
                </a:solidFill>
              </a:rPr>
              <a:t> </a:t>
            </a:r>
            <a:br>
              <a:rPr lang="en-US" smtClean="0">
                <a:solidFill>
                  <a:srgbClr val="2FB0DC"/>
                </a:solidFill>
              </a:rPr>
            </a:br>
            <a:r>
              <a:rPr lang="en-US" smtClean="0">
                <a:solidFill>
                  <a:srgbClr val="2FB0DC"/>
                </a:solidFill>
              </a:rPr>
              <a:t> Amino Acids, Peptides, </a:t>
            </a:r>
            <a:br>
              <a:rPr lang="en-US" smtClean="0">
                <a:solidFill>
                  <a:srgbClr val="2FB0DC"/>
                </a:solidFill>
              </a:rPr>
            </a:br>
            <a:r>
              <a:rPr lang="en-US" smtClean="0">
                <a:solidFill>
                  <a:srgbClr val="2FB0DC"/>
                </a:solidFill>
              </a:rPr>
              <a:t>Proteins</a:t>
            </a:r>
            <a:endParaRPr lang="en-US" sz="4000" smtClean="0">
              <a:solidFill>
                <a:srgbClr val="2FB0DC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267200"/>
            <a:ext cx="8610600" cy="2286000"/>
          </a:xfrm>
        </p:spPr>
        <p:txBody>
          <a:bodyPr/>
          <a:lstStyle/>
          <a:p>
            <a:pPr lvl="1" eaLnBrk="1" hangingPunct="1">
              <a:buFontTx/>
              <a:buChar char="•"/>
            </a:pPr>
            <a:r>
              <a:rPr lang="en-US" smtClean="0">
                <a:latin typeface="Arial" charset="0"/>
              </a:rPr>
              <a:t>Structure and naming of amino acids</a:t>
            </a:r>
          </a:p>
          <a:p>
            <a:pPr lvl="1" eaLnBrk="1" hangingPunct="1">
              <a:buFontTx/>
              <a:buChar char="•"/>
            </a:pPr>
            <a:r>
              <a:rPr lang="en-US" smtClean="0">
                <a:latin typeface="Arial" charset="0"/>
              </a:rPr>
              <a:t>Structure and properties of peptides</a:t>
            </a:r>
          </a:p>
          <a:p>
            <a:pPr lvl="1" eaLnBrk="1" hangingPunct="1">
              <a:buFontTx/>
              <a:buChar char="•"/>
            </a:pPr>
            <a:r>
              <a:rPr lang="en-US" smtClean="0">
                <a:latin typeface="Arial" charset="0"/>
              </a:rPr>
              <a:t>Ionization behavior of amino acids and peptides </a:t>
            </a:r>
          </a:p>
          <a:p>
            <a:pPr lvl="1" eaLnBrk="1" hangingPunct="1">
              <a:buFontTx/>
              <a:buChar char="•"/>
            </a:pPr>
            <a:r>
              <a:rPr lang="en-US" smtClean="0">
                <a:latin typeface="Arial" charset="0"/>
              </a:rPr>
              <a:t>Methods to characterize peptides and proteins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04800" y="3505200"/>
            <a:ext cx="5495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000" i="1">
                <a:latin typeface="Arial" charset="0"/>
              </a:rPr>
              <a:t>Learning goals</a:t>
            </a:r>
            <a:r>
              <a:rPr lang="en-US" sz="4000">
                <a:latin typeface="Arial" charset="0"/>
              </a:rPr>
              <a:t>: to </a:t>
            </a:r>
            <a:r>
              <a:rPr lang="en-US" sz="4000">
                <a:solidFill>
                  <a:srgbClr val="FF6600"/>
                </a:solidFill>
                <a:latin typeface="Arial" charset="0"/>
              </a:rPr>
              <a:t>learn</a:t>
            </a:r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>
            <a:off x="609600" y="2362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Peptide Ends are Not the Same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609600" y="28194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Numbering starts from the amino terminus</a:t>
            </a:r>
          </a:p>
        </p:txBody>
      </p:sp>
      <p:sp>
        <p:nvSpPr>
          <p:cNvPr id="76804" name="Text Box 5"/>
          <p:cNvSpPr txBox="1">
            <a:spLocks noChangeArrowheads="1"/>
          </p:cNvSpPr>
          <p:nvPr/>
        </p:nvSpPr>
        <p:spPr bwMode="auto">
          <a:xfrm>
            <a:off x="1219200" y="1905000"/>
            <a:ext cx="67341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>
                <a:latin typeface="Arial" charset="0"/>
              </a:rPr>
              <a:t>AA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            AA</a:t>
            </a:r>
            <a:r>
              <a:rPr lang="en-US" baseline="-25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           AA</a:t>
            </a:r>
            <a:r>
              <a:rPr lang="en-US" baseline="-25000">
                <a:latin typeface="Arial" charset="0"/>
              </a:rPr>
              <a:t>3</a:t>
            </a:r>
            <a:r>
              <a:rPr lang="en-US">
                <a:latin typeface="Arial" charset="0"/>
              </a:rPr>
              <a:t>           AA</a:t>
            </a:r>
            <a:r>
              <a:rPr lang="en-US" baseline="-25000">
                <a:latin typeface="Arial" charset="0"/>
              </a:rPr>
              <a:t>4</a:t>
            </a:r>
            <a:r>
              <a:rPr lang="en-US">
                <a:latin typeface="Arial" charset="0"/>
              </a:rPr>
              <a:t>            AA</a:t>
            </a:r>
            <a:r>
              <a:rPr lang="en-US" baseline="-25000">
                <a:latin typeface="Arial" charset="0"/>
              </a:rPr>
              <a:t>5</a:t>
            </a:r>
          </a:p>
        </p:txBody>
      </p:sp>
      <p:sp>
        <p:nvSpPr>
          <p:cNvPr id="76805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The Three Letter Code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229600" cy="41148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Naming starts from the N-terminus</a:t>
            </a:r>
          </a:p>
          <a:p>
            <a:pPr eaLnBrk="1" hangingPunct="1"/>
            <a:r>
              <a:rPr lang="en-US" smtClean="0">
                <a:latin typeface="Arial" charset="0"/>
              </a:rPr>
              <a:t>Sequence is written as: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   </a:t>
            </a:r>
            <a:r>
              <a:rPr lang="en-US" smtClean="0">
                <a:solidFill>
                  <a:srgbClr val="1116F0"/>
                </a:solidFill>
                <a:latin typeface="Arial" charset="0"/>
              </a:rPr>
              <a:t>Ala-Glu-Gly-Lys</a:t>
            </a:r>
          </a:p>
          <a:p>
            <a:pPr eaLnBrk="1" hangingPunct="1">
              <a:buFontTx/>
              <a:buNone/>
            </a:pPr>
            <a:endParaRPr lang="en-US" smtClean="0">
              <a:solidFill>
                <a:srgbClr val="1116F0"/>
              </a:solidFill>
              <a:latin typeface="Arial" charset="0"/>
            </a:endParaRPr>
          </a:p>
          <a:p>
            <a:pPr eaLnBrk="1" hangingPunct="1"/>
            <a:r>
              <a:rPr lang="en-US" smtClean="0">
                <a:latin typeface="Arial" charset="0"/>
              </a:rPr>
              <a:t>Sometimes the one-letter code is used: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Arial" charset="0"/>
              </a:rPr>
              <a:t>	AEGK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>
            <a:off x="6096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83058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Peptides: A Variety of Functions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219200"/>
            <a:ext cx="8305800" cy="56388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dirty="0" smtClean="0"/>
              <a:t> </a:t>
            </a:r>
            <a:r>
              <a:rPr lang="en-US" dirty="0" smtClean="0">
                <a:latin typeface="Arial" charset="0"/>
              </a:rPr>
              <a:t>Hormones and pheromones: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insulin (think sugar)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oxytocin</a:t>
            </a:r>
            <a:r>
              <a:rPr lang="en-US" sz="2000" dirty="0" smtClean="0">
                <a:latin typeface="Arial" charset="0"/>
              </a:rPr>
              <a:t> (think childbirth)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sex-peptide (think fruit fly mating)</a:t>
            </a:r>
          </a:p>
          <a:p>
            <a:pPr algn="l" eaLnBrk="1" hangingPunct="1">
              <a:buFontTx/>
              <a:buChar char="•"/>
            </a:pP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Neuropeptides</a:t>
            </a:r>
            <a:endParaRPr lang="en-US" dirty="0" smtClean="0">
              <a:latin typeface="Arial" charset="0"/>
            </a:endParaRP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substance P (pain mediator)</a:t>
            </a:r>
          </a:p>
          <a:p>
            <a:pPr algn="l" eaLnBrk="1" hangingPunct="1">
              <a:buFontTx/>
              <a:buChar char="•"/>
            </a:pPr>
            <a:r>
              <a:rPr lang="en-US" dirty="0" smtClean="0">
                <a:latin typeface="Arial" charset="0"/>
              </a:rPr>
              <a:t> Antibiotics: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polymyxin</a:t>
            </a:r>
            <a:r>
              <a:rPr lang="en-US" sz="2000" dirty="0" smtClean="0">
                <a:latin typeface="Arial" charset="0"/>
              </a:rPr>
              <a:t> B (for Gram - bacteria)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bacitracin</a:t>
            </a:r>
            <a:r>
              <a:rPr lang="en-US" sz="2000" dirty="0" smtClean="0">
                <a:latin typeface="Arial" charset="0"/>
              </a:rPr>
              <a:t> (for Gram + bacteria)</a:t>
            </a:r>
          </a:p>
          <a:p>
            <a:pPr algn="l" eaLnBrk="1" hangingPunct="1">
              <a:buFontTx/>
              <a:buChar char="•"/>
            </a:pPr>
            <a:r>
              <a:rPr lang="en-US" dirty="0" smtClean="0">
                <a:latin typeface="Arial" charset="0"/>
              </a:rPr>
              <a:t> Protection, e.g. toxins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amanitin</a:t>
            </a:r>
            <a:r>
              <a:rPr lang="en-US" sz="2000" dirty="0" smtClean="0">
                <a:latin typeface="Arial" charset="0"/>
              </a:rPr>
              <a:t> (mushrooms)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conotoxin</a:t>
            </a:r>
            <a:r>
              <a:rPr lang="en-US" sz="2000" dirty="0" smtClean="0">
                <a:latin typeface="Arial" charset="0"/>
              </a:rPr>
              <a:t> (cone snails)</a:t>
            </a:r>
          </a:p>
          <a:p>
            <a:pPr lvl="1" algn="l" eaLnBrk="1" hangingPunct="1">
              <a:buFontTx/>
              <a:buChar char="–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chlorotoxin</a:t>
            </a:r>
            <a:r>
              <a:rPr lang="en-US" sz="2000" dirty="0" smtClean="0">
                <a:latin typeface="Arial" charset="0"/>
              </a:rPr>
              <a:t> (scorpions)</a:t>
            </a:r>
          </a:p>
          <a:p>
            <a:pPr lvl="1" algn="l" eaLnBrk="1" hangingPunct="1"/>
            <a:endParaRPr lang="en-US" sz="2000" dirty="0" smtClean="0">
              <a:latin typeface="Arial" charset="0"/>
            </a:endParaRPr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5334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2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82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829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829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829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Proteins are: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038600"/>
            <a:ext cx="8229600" cy="17526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sz="2400" dirty="0" smtClean="0">
                <a:latin typeface="Arial" charset="0"/>
              </a:rPr>
              <a:t> </a:t>
            </a:r>
            <a:r>
              <a:rPr lang="en-US" sz="2000" b="1" dirty="0" smtClean="0">
                <a:latin typeface="Arial" charset="0"/>
              </a:rPr>
              <a:t>Cofactor</a:t>
            </a:r>
            <a:r>
              <a:rPr lang="en-US" sz="2000" dirty="0" smtClean="0">
                <a:latin typeface="Arial" charset="0"/>
              </a:rPr>
              <a:t> is a general term for functional non-amino acid component 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 Metal ions or organic molecules</a:t>
            </a:r>
          </a:p>
          <a:p>
            <a:pPr algn="l" eaLnBrk="1" hangingPunct="1">
              <a:buFontTx/>
              <a:buChar char="•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b="1" dirty="0" smtClean="0">
                <a:latin typeface="Arial" charset="0"/>
              </a:rPr>
              <a:t>Coenzyme</a:t>
            </a:r>
            <a:r>
              <a:rPr lang="en-US" sz="2000" dirty="0" smtClean="0">
                <a:latin typeface="Arial" charset="0"/>
              </a:rPr>
              <a:t> is used to designate an organic cofactors 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 NAD</a:t>
            </a:r>
            <a:r>
              <a:rPr lang="en-US" sz="1800" baseline="30000" dirty="0" smtClean="0">
                <a:latin typeface="Arial" charset="0"/>
              </a:rPr>
              <a:t>+ </a:t>
            </a:r>
            <a:r>
              <a:rPr lang="en-US" sz="1800" dirty="0" smtClean="0">
                <a:latin typeface="Arial" charset="0"/>
              </a:rPr>
              <a:t>in lactate </a:t>
            </a:r>
            <a:r>
              <a:rPr lang="en-US" sz="1800" dirty="0" err="1" smtClean="0">
                <a:latin typeface="Arial" charset="0"/>
              </a:rPr>
              <a:t>dehydrogenase</a:t>
            </a:r>
            <a:endParaRPr lang="en-US" sz="1800" dirty="0" smtClean="0">
              <a:latin typeface="Arial" charset="0"/>
            </a:endParaRPr>
          </a:p>
          <a:p>
            <a:pPr algn="l" eaLnBrk="1" hangingPunct="1">
              <a:buFontTx/>
              <a:buChar char="•"/>
            </a:pPr>
            <a:r>
              <a:rPr lang="en-US" sz="2000" dirty="0" smtClean="0">
                <a:latin typeface="Arial" charset="0"/>
              </a:rPr>
              <a:t> </a:t>
            </a:r>
            <a:r>
              <a:rPr lang="en-US" sz="2000" b="1" dirty="0" smtClean="0">
                <a:latin typeface="Arial" charset="0"/>
              </a:rPr>
              <a:t>Prosthetic groups</a:t>
            </a:r>
            <a:r>
              <a:rPr lang="en-US" sz="2000" dirty="0" smtClean="0">
                <a:latin typeface="Arial" charset="0"/>
              </a:rPr>
              <a:t> are covalently attached cofactors 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 </a:t>
            </a:r>
            <a:r>
              <a:rPr lang="en-US" sz="1800" dirty="0" err="1" smtClean="0">
                <a:latin typeface="Arial" charset="0"/>
              </a:rPr>
              <a:t>Heme</a:t>
            </a:r>
            <a:r>
              <a:rPr lang="en-US" sz="1800" dirty="0" smtClean="0">
                <a:latin typeface="Arial" charset="0"/>
              </a:rPr>
              <a:t> in </a:t>
            </a:r>
            <a:r>
              <a:rPr lang="en-US" sz="1800" dirty="0" err="1" smtClean="0">
                <a:latin typeface="Arial" charset="0"/>
              </a:rPr>
              <a:t>myoglobin</a:t>
            </a:r>
            <a:endParaRPr lang="en-US" sz="1800" dirty="0" smtClean="0">
              <a:latin typeface="Arial" charset="0"/>
            </a:endParaRPr>
          </a:p>
          <a:p>
            <a:pPr algn="l" eaLnBrk="1" hangingPunct="1"/>
            <a:endParaRPr lang="en-US" sz="2000" dirty="0" smtClean="0">
              <a:latin typeface="Arial" charset="0"/>
            </a:endParaRP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125413" y="1143000"/>
            <a:ext cx="9117012" cy="257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Polypeptides (</a:t>
            </a:r>
            <a:r>
              <a:rPr lang="en-US" dirty="0">
                <a:latin typeface="Arial" charset="0"/>
              </a:rPr>
              <a:t>covalently linked </a:t>
            </a:r>
            <a:r>
              <a:rPr lang="en-US" dirty="0">
                <a:latin typeface="Arial" charset="0"/>
                <a:sym typeface="Symbol" charset="2"/>
              </a:rPr>
              <a:t>-</a:t>
            </a:r>
            <a:r>
              <a:rPr lang="en-US" dirty="0">
                <a:latin typeface="Arial" charset="0"/>
              </a:rPr>
              <a:t>amino acids</a:t>
            </a:r>
            <a:r>
              <a:rPr lang="en-US" sz="2800" dirty="0">
                <a:latin typeface="Arial" charset="0"/>
              </a:rPr>
              <a:t>) + possibly – 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cofactors, 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coenzymes, 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prosthetic groups, 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other modifications</a:t>
            </a:r>
          </a:p>
        </p:txBody>
      </p:sp>
      <p:sp>
        <p:nvSpPr>
          <p:cNvPr id="83973" name="Line 4"/>
          <p:cNvSpPr>
            <a:spLocks noChangeShapeType="1"/>
          </p:cNvSpPr>
          <p:nvPr/>
        </p:nvSpPr>
        <p:spPr bwMode="auto">
          <a:xfrm>
            <a:off x="609600" y="1066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0"/>
            <a:ext cx="87630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Polypeptide Size in Some Proteins</a:t>
            </a:r>
            <a:endParaRPr lang="en-US" sz="4000" smtClean="0">
              <a:solidFill>
                <a:srgbClr val="2FB0DC"/>
              </a:solidFill>
              <a:sym typeface="Symbol" charset="2"/>
            </a:endParaRPr>
          </a:p>
        </p:txBody>
      </p:sp>
      <p:sp>
        <p:nvSpPr>
          <p:cNvPr id="84995" name="Line 4"/>
          <p:cNvSpPr>
            <a:spLocks noChangeShapeType="1"/>
          </p:cNvSpPr>
          <p:nvPr/>
        </p:nvSpPr>
        <p:spPr bwMode="auto">
          <a:xfrm>
            <a:off x="6096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Classes of Conjugated Proteins</a:t>
            </a:r>
          </a:p>
        </p:txBody>
      </p:sp>
      <p:sp>
        <p:nvSpPr>
          <p:cNvPr id="88067" name="Line 4"/>
          <p:cNvSpPr>
            <a:spLocks noChangeShapeType="1"/>
          </p:cNvSpPr>
          <p:nvPr/>
        </p:nvSpPr>
        <p:spPr bwMode="auto">
          <a:xfrm>
            <a:off x="533400" y="1371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Proteins: Main Agents of Biological Function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752600"/>
            <a:ext cx="8382000" cy="17526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dirty="0" smtClean="0"/>
              <a:t> </a:t>
            </a:r>
            <a:r>
              <a:rPr lang="en-US" sz="2800" dirty="0" smtClean="0">
                <a:latin typeface="Arial" charset="0"/>
              </a:rPr>
              <a:t>Catalysis: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err="1" smtClean="0">
                <a:latin typeface="Arial" charset="0"/>
              </a:rPr>
              <a:t>enolase</a:t>
            </a:r>
            <a:r>
              <a:rPr lang="en-US" sz="1800" dirty="0" smtClean="0">
                <a:latin typeface="Arial" charset="0"/>
              </a:rPr>
              <a:t> (in the </a:t>
            </a:r>
            <a:r>
              <a:rPr lang="en-US" sz="1800" dirty="0" err="1" smtClean="0">
                <a:latin typeface="Arial" charset="0"/>
              </a:rPr>
              <a:t>glycolytic</a:t>
            </a:r>
            <a:r>
              <a:rPr lang="en-US" sz="1800" dirty="0" smtClean="0">
                <a:latin typeface="Arial" charset="0"/>
              </a:rPr>
              <a:t> pathway)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DNA polymerase (in DNA replication)</a:t>
            </a:r>
          </a:p>
          <a:p>
            <a:pPr algn="l" eaLnBrk="1" hangingPunct="1">
              <a:buFontTx/>
              <a:buChar char="•"/>
            </a:pPr>
            <a:r>
              <a:rPr lang="en-US" dirty="0" smtClean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Transport: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hemoglobin (transports O</a:t>
            </a:r>
            <a:r>
              <a:rPr lang="en-US" sz="1800" baseline="-25000" dirty="0" smtClean="0">
                <a:latin typeface="Arial" charset="0"/>
              </a:rPr>
              <a:t>2</a:t>
            </a:r>
            <a:r>
              <a:rPr lang="en-US" sz="1800" dirty="0" smtClean="0">
                <a:latin typeface="Arial" charset="0"/>
              </a:rPr>
              <a:t> in the blood)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lactose </a:t>
            </a:r>
            <a:r>
              <a:rPr lang="en-US" sz="1800" dirty="0" err="1" smtClean="0">
                <a:latin typeface="Arial" charset="0"/>
              </a:rPr>
              <a:t>permease</a:t>
            </a:r>
            <a:r>
              <a:rPr lang="en-US" sz="1800" dirty="0" smtClean="0">
                <a:latin typeface="Arial" charset="0"/>
              </a:rPr>
              <a:t> (transports lactose across the cell membrane)</a:t>
            </a:r>
          </a:p>
          <a:p>
            <a:pPr algn="l" eaLnBrk="1" hangingPunct="1">
              <a:buFontTx/>
              <a:buChar char="•"/>
            </a:pPr>
            <a:r>
              <a:rPr lang="en-US" sz="2800" dirty="0" smtClean="0">
                <a:latin typeface="Arial" charset="0"/>
              </a:rPr>
              <a:t> Structure: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collagen (connective tissue)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keratin (hair, nails, feathers, horns)</a:t>
            </a:r>
            <a:endParaRPr lang="en-US" sz="2400" dirty="0" smtClean="0">
              <a:latin typeface="Arial" charset="0"/>
            </a:endParaRPr>
          </a:p>
          <a:p>
            <a:pPr algn="l" eaLnBrk="1" hangingPunct="1">
              <a:buFontTx/>
              <a:buChar char="•"/>
            </a:pPr>
            <a:r>
              <a:rPr lang="en-US" sz="2800" dirty="0" smtClean="0">
                <a:latin typeface="Arial" charset="0"/>
              </a:rPr>
              <a:t> Motion: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smtClean="0">
                <a:latin typeface="Arial" charset="0"/>
              </a:rPr>
              <a:t>myosin (muscle tissue)</a:t>
            </a:r>
          </a:p>
          <a:p>
            <a:pPr lvl="1" algn="l" eaLnBrk="1" hangingPunct="1">
              <a:buFontTx/>
              <a:buChar char="–"/>
            </a:pPr>
            <a:r>
              <a:rPr lang="en-US" sz="1800" dirty="0" err="1" smtClean="0">
                <a:latin typeface="Arial" charset="0"/>
              </a:rPr>
              <a:t>actin</a:t>
            </a:r>
            <a:r>
              <a:rPr lang="en-US" sz="1800" dirty="0" smtClean="0">
                <a:latin typeface="Arial" charset="0"/>
              </a:rPr>
              <a:t> (muscle tissue, cell motility)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Acids: Building Blocks of Protein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981200"/>
            <a:ext cx="8001000" cy="4114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</a:rPr>
              <a:t>Proteins are </a:t>
            </a:r>
            <a:r>
              <a:rPr lang="en-US" sz="2800" dirty="0" err="1" smtClean="0">
                <a:latin typeface="Arial" charset="0"/>
              </a:rPr>
              <a:t>heteropolymers</a:t>
            </a:r>
            <a:r>
              <a:rPr lang="en-US" sz="2800" dirty="0" smtClean="0">
                <a:latin typeface="Arial" charset="0"/>
              </a:rPr>
              <a:t> of </a:t>
            </a:r>
            <a:r>
              <a:rPr lang="en-US" sz="2800" dirty="0" smtClean="0">
                <a:latin typeface="Arial" charset="0"/>
                <a:sym typeface="Symbol" charset="2"/>
              </a:rPr>
              <a:t>-</a:t>
            </a:r>
            <a:r>
              <a:rPr lang="en-US" sz="2800" dirty="0" smtClean="0">
                <a:latin typeface="Arial" charset="0"/>
              </a:rPr>
              <a:t>amino acids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Amino acids have properties that are well suited to carry out a variety of biological functions:</a:t>
            </a:r>
          </a:p>
          <a:p>
            <a:pPr lvl="1" eaLnBrk="1" hangingPunct="1"/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Capacity to polymerize</a:t>
            </a:r>
          </a:p>
          <a:p>
            <a:pPr lvl="1" eaLnBrk="1" hangingPunct="1"/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Useful acid-base properties</a:t>
            </a:r>
          </a:p>
          <a:p>
            <a:pPr lvl="1" eaLnBrk="1" hangingPunct="1"/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Varied physical properties</a:t>
            </a:r>
          </a:p>
          <a:p>
            <a:pPr lvl="1" eaLnBrk="1" hangingPunct="1"/>
            <a:r>
              <a:rPr lang="en-US" sz="2400" dirty="0" smtClean="0">
                <a:solidFill>
                  <a:srgbClr val="1116F0"/>
                </a:solidFill>
                <a:latin typeface="Arial" charset="0"/>
              </a:rPr>
              <a:t>Varied chemical functionality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609600" y="1524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Acids: Atom Naming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828800"/>
            <a:ext cx="7772400" cy="17526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sz="2800" smtClean="0">
                <a:latin typeface="Arial" charset="0"/>
              </a:rPr>
              <a:t> Organic nomenclature: start from one end</a:t>
            </a:r>
          </a:p>
          <a:p>
            <a:pPr algn="l" eaLnBrk="1" hangingPunct="1">
              <a:buFontTx/>
              <a:buChar char="•"/>
            </a:pPr>
            <a:r>
              <a:rPr lang="en-US" sz="2800" smtClean="0">
                <a:latin typeface="Arial" charset="0"/>
              </a:rPr>
              <a:t> Biochemical designation: start from </a:t>
            </a:r>
          </a:p>
          <a:p>
            <a:pPr algn="l" eaLnBrk="1" hangingPunct="1"/>
            <a:r>
              <a:rPr lang="en-US" sz="2800" smtClean="0">
                <a:latin typeface="Arial" charset="0"/>
                <a:sym typeface="Symbol" charset="2"/>
              </a:rPr>
              <a:t>   </a:t>
            </a:r>
            <a:r>
              <a:rPr lang="en-US" sz="2800" smtClean="0">
                <a:latin typeface="Arial" charset="0"/>
              </a:rPr>
              <a:t>-carbon and go down the R-group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609600" y="14478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Most </a:t>
            </a:r>
            <a:r>
              <a:rPr lang="en-US" sz="4000" smtClean="0">
                <a:solidFill>
                  <a:srgbClr val="2FB0DC"/>
                </a:solidFill>
                <a:sym typeface="Symbol" charset="2"/>
              </a:rPr>
              <a:t>-A</a:t>
            </a:r>
            <a:r>
              <a:rPr lang="en-US" sz="4000" smtClean="0">
                <a:solidFill>
                  <a:srgbClr val="2FB0DC"/>
                </a:solidFill>
              </a:rPr>
              <a:t>mino Acids are Chiral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5334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The </a:t>
            </a:r>
            <a:r>
              <a:rPr lang="en-US" sz="2800" dirty="0" smtClean="0">
                <a:latin typeface="Arial" charset="0"/>
                <a:sym typeface="Symbol" charset="2"/>
              </a:rPr>
              <a:t>-carbon has always four </a:t>
            </a:r>
            <a:r>
              <a:rPr lang="en-US" sz="2800" dirty="0" err="1" smtClean="0">
                <a:latin typeface="Arial" charset="0"/>
                <a:sym typeface="Symbol" charset="2"/>
              </a:rPr>
              <a:t>substituents</a:t>
            </a:r>
            <a:r>
              <a:rPr lang="en-US" sz="2800" dirty="0" smtClean="0">
                <a:latin typeface="Arial" charset="0"/>
                <a:sym typeface="Symbol" charset="2"/>
              </a:rPr>
              <a:t> and is tetrahedral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All (except </a:t>
            </a:r>
            <a:r>
              <a:rPr lang="en-US" sz="2800" dirty="0" err="1" smtClean="0">
                <a:latin typeface="Arial" charset="0"/>
              </a:rPr>
              <a:t>proline</a:t>
            </a:r>
            <a:r>
              <a:rPr lang="en-US" sz="2800" dirty="0" smtClean="0">
                <a:latin typeface="Arial" charset="0"/>
              </a:rPr>
              <a:t>) have an acidic carboxyl group, a basic amino group, and an alpha hydrogen connected to the </a:t>
            </a:r>
            <a:r>
              <a:rPr lang="en-US" sz="2800" dirty="0" smtClean="0">
                <a:latin typeface="Arial" charset="0"/>
                <a:sym typeface="Symbol" charset="2"/>
              </a:rPr>
              <a:t>-carbon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  <a:sym typeface="Symbol" charset="2"/>
              </a:rPr>
              <a:t>Each amino acid has an unique fourth</a:t>
            </a:r>
            <a:r>
              <a:rPr lang="en-US" sz="2800" dirty="0" smtClean="0">
                <a:latin typeface="Arial" charset="0"/>
              </a:rPr>
              <a:t> substituent R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In </a:t>
            </a:r>
            <a:r>
              <a:rPr lang="en-US" sz="2800" dirty="0" err="1" smtClean="0">
                <a:latin typeface="Arial" charset="0"/>
              </a:rPr>
              <a:t>glycine</a:t>
            </a:r>
            <a:r>
              <a:rPr lang="en-US" sz="2800" dirty="0" smtClean="0">
                <a:latin typeface="Arial" charset="0"/>
              </a:rPr>
              <a:t>, the fourth substituent is also hydrogen 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Amino Acids: Classification</a:t>
            </a:r>
          </a:p>
        </p:txBody>
      </p:sp>
      <p:sp>
        <p:nvSpPr>
          <p:cNvPr id="35843" name="Text Box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752600"/>
            <a:ext cx="7848600" cy="4495800"/>
          </a:xfrm>
          <a:noFill/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sz="2800" smtClean="0">
                <a:latin typeface="Arial" charset="0"/>
              </a:rPr>
              <a:t>Common amino acids can be placed in five basic groups depending on their R substituents:</a:t>
            </a:r>
          </a:p>
          <a:p>
            <a:pPr algn="l">
              <a:spcBef>
                <a:spcPct val="50000"/>
              </a:spcBef>
            </a:pPr>
            <a:endParaRPr lang="en-US" sz="2800" smtClean="0">
              <a:latin typeface="Arial" charset="0"/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Nonpolar, aliphatic (7)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Aromatic (3)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Polar, uncharged (5)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Positively charged (3)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2400" smtClean="0">
                <a:latin typeface="Arial" charset="0"/>
              </a:rPr>
              <a:t> Negatively charged (2)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endParaRPr lang="en-US" sz="2400" smtClean="0">
              <a:latin typeface="Arial" charset="0"/>
            </a:endParaRP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609600" y="13716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Nonpolar, Aliphatic R Groups</a:t>
            </a:r>
          </a:p>
        </p:txBody>
      </p:sp>
      <p:sp>
        <p:nvSpPr>
          <p:cNvPr id="38915" name="Rectangle 9"/>
          <p:cNvSpPr>
            <a:spLocks noChangeArrowheads="1"/>
          </p:cNvSpPr>
          <p:nvPr/>
        </p:nvSpPr>
        <p:spPr bwMode="auto">
          <a:xfrm>
            <a:off x="838200" y="1066800"/>
            <a:ext cx="7086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8916" name="Text Box 11"/>
          <p:cNvSpPr txBox="1">
            <a:spLocks noChangeArrowheads="1"/>
          </p:cNvSpPr>
          <p:nvPr/>
        </p:nvSpPr>
        <p:spPr bwMode="auto">
          <a:xfrm>
            <a:off x="381000" y="1828800"/>
            <a:ext cx="81534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>
                <a:latin typeface="Arial" charset="0"/>
              </a:rPr>
              <a:t>These amino acid side chains are hydrophobic</a:t>
            </a:r>
          </a:p>
        </p:txBody>
      </p:sp>
      <p:sp>
        <p:nvSpPr>
          <p:cNvPr id="38917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2FB0DC"/>
                </a:solidFill>
              </a:rPr>
              <a:t>Aromatic R Groups</a:t>
            </a:r>
          </a:p>
        </p:txBody>
      </p:sp>
      <p:sp>
        <p:nvSpPr>
          <p:cNvPr id="41987" name="Rectangle 8"/>
          <p:cNvSpPr>
            <a:spLocks noChangeArrowheads="1"/>
          </p:cNvSpPr>
          <p:nvPr/>
        </p:nvSpPr>
        <p:spPr bwMode="auto">
          <a:xfrm>
            <a:off x="914400" y="1371600"/>
            <a:ext cx="7086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1988" name="Text Box 11"/>
          <p:cNvSpPr txBox="1">
            <a:spLocks noChangeArrowheads="1"/>
          </p:cNvSpPr>
          <p:nvPr/>
        </p:nvSpPr>
        <p:spPr bwMode="auto">
          <a:xfrm>
            <a:off x="457200" y="1905000"/>
            <a:ext cx="81534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>
                <a:latin typeface="Arial" charset="0"/>
              </a:rPr>
              <a:t>These amino acid side chains absorb UV light at 270-280 nm</a:t>
            </a:r>
          </a:p>
        </p:txBody>
      </p:sp>
      <p:sp>
        <p:nvSpPr>
          <p:cNvPr id="41989" name="Line 4"/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887</Words>
  <Application>Microsoft Office PowerPoint</Application>
  <PresentationFormat>Ekran Gösterisi (4:3)</PresentationFormat>
  <Paragraphs>128</Paragraphs>
  <Slides>25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7" baseType="lpstr">
      <vt:lpstr>Blank Presentation</vt:lpstr>
      <vt:lpstr>Equation</vt:lpstr>
      <vt:lpstr>Slayt 1</vt:lpstr>
      <vt:lpstr>CHAPTER 3   Amino Acids, Peptides,  Proteins</vt:lpstr>
      <vt:lpstr>Proteins: Main Agents of Biological Function</vt:lpstr>
      <vt:lpstr>Amino Acids: Building Blocks of Protein</vt:lpstr>
      <vt:lpstr>Amino Acids: Atom Naming</vt:lpstr>
      <vt:lpstr>Most -Amino Acids are Chiral</vt:lpstr>
      <vt:lpstr>Amino Acids: Classification</vt:lpstr>
      <vt:lpstr>Nonpolar, Aliphatic R Groups</vt:lpstr>
      <vt:lpstr>Aromatic R Groups</vt:lpstr>
      <vt:lpstr>Polar, Uncharged R Groups</vt:lpstr>
      <vt:lpstr>Positively Charged (Basic) R Groups</vt:lpstr>
      <vt:lpstr>Negatively Charged (Acidic) R Groups</vt:lpstr>
      <vt:lpstr>Uncommon Amino Acids in Proteins</vt:lpstr>
      <vt:lpstr>Ionization of Amino Acids</vt:lpstr>
      <vt:lpstr>Amino Acids Can Act as Buffers</vt:lpstr>
      <vt:lpstr>Amino Acids Carry a Net Charge of Zero at a Specific pH</vt:lpstr>
      <vt:lpstr>Ionizable Side Chains Can Show Up in Titration Curves</vt:lpstr>
      <vt:lpstr>How to Calculate the pI When the Side-chain is Ionizable?</vt:lpstr>
      <vt:lpstr>Formation of Peptides </vt:lpstr>
      <vt:lpstr>Peptide Ends are Not the Same</vt:lpstr>
      <vt:lpstr>The Three Letter Code</vt:lpstr>
      <vt:lpstr>Peptides: A Variety of Functions</vt:lpstr>
      <vt:lpstr>Proteins are: </vt:lpstr>
      <vt:lpstr>Polypeptide Size in Some Proteins</vt:lpstr>
      <vt:lpstr>Classes of Conjugated Proteins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Amino Acids</dc:title>
  <dc:subject>Biochemistry</dc:subject>
  <dc:creator>Dr. Kalju Kahn</dc:creator>
  <cp:lastModifiedBy>ASUSPC</cp:lastModifiedBy>
  <cp:revision>120</cp:revision>
  <dcterms:created xsi:type="dcterms:W3CDTF">2008-08-27T14:03:10Z</dcterms:created>
  <dcterms:modified xsi:type="dcterms:W3CDTF">2018-02-12T14:30:46Z</dcterms:modified>
</cp:coreProperties>
</file>