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F24CA81-129A-4695-97FA-43E08ED47B38}"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4290829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24CA81-129A-4695-97FA-43E08ED47B38}"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205569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24CA81-129A-4695-97FA-43E08ED47B38}"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3374947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24CA81-129A-4695-97FA-43E08ED47B38}"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334933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F24CA81-129A-4695-97FA-43E08ED47B38}"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410814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F24CA81-129A-4695-97FA-43E08ED47B38}"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66546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F24CA81-129A-4695-97FA-43E08ED47B38}" type="datetimeFigureOut">
              <a:rPr lang="tr-TR" smtClean="0"/>
              <a:t>21.10.2020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952963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F24CA81-129A-4695-97FA-43E08ED47B38}" type="datetimeFigureOut">
              <a:rPr lang="tr-TR" smtClean="0"/>
              <a:t>21.10.2020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634973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F24CA81-129A-4695-97FA-43E08ED47B38}" type="datetimeFigureOut">
              <a:rPr lang="tr-TR" smtClean="0"/>
              <a:t>21.10.2020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333837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F24CA81-129A-4695-97FA-43E08ED47B38}"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870248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F24CA81-129A-4695-97FA-43E08ED47B38}"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051231-AE49-41CA-88FA-71E65628D2C4}" type="slidenum">
              <a:rPr lang="tr-TR" smtClean="0"/>
              <a:t>‹#›</a:t>
            </a:fld>
            <a:endParaRPr lang="tr-TR"/>
          </a:p>
        </p:txBody>
      </p:sp>
    </p:spTree>
    <p:extLst>
      <p:ext uri="{BB962C8B-B14F-4D97-AF65-F5344CB8AC3E}">
        <p14:creationId xmlns:p14="http://schemas.microsoft.com/office/powerpoint/2010/main" val="1877901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4CA81-129A-4695-97FA-43E08ED47B38}" type="datetimeFigureOut">
              <a:rPr lang="tr-TR" smtClean="0"/>
              <a:t>21.10.2020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51231-AE49-41CA-88FA-71E65628D2C4}" type="slidenum">
              <a:rPr lang="tr-TR" smtClean="0"/>
              <a:t>‹#›</a:t>
            </a:fld>
            <a:endParaRPr lang="tr-TR"/>
          </a:p>
        </p:txBody>
      </p:sp>
    </p:spTree>
    <p:extLst>
      <p:ext uri="{BB962C8B-B14F-4D97-AF65-F5344CB8AC3E}">
        <p14:creationId xmlns:p14="http://schemas.microsoft.com/office/powerpoint/2010/main" val="331789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Statement of </a:t>
            </a:r>
            <a:r>
              <a:rPr lang="tr-TR" dirty="0" err="1" smtClean="0"/>
              <a:t>Purpose</a:t>
            </a:r>
            <a:endParaRPr lang="tr-TR" dirty="0"/>
          </a:p>
        </p:txBody>
      </p:sp>
    </p:spTree>
    <p:extLst>
      <p:ext uri="{BB962C8B-B14F-4D97-AF65-F5344CB8AC3E}">
        <p14:creationId xmlns:p14="http://schemas.microsoft.com/office/powerpoint/2010/main" val="170977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1673225" y="1722428"/>
            <a:ext cx="7760266"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tr-TR" altLang="tr-TR" b="1"/>
              <a:t>WORDS TO AVOID USING WITHOUT EXPLANATION</a:t>
            </a:r>
          </a:p>
          <a:p>
            <a:endParaRPr lang="tr-TR" altLang="tr-TR"/>
          </a:p>
          <a:p>
            <a:r>
              <a:rPr lang="tr-TR" altLang="tr-TR"/>
              <a:t>Significant                                 Invaluable                                         appealing to me </a:t>
            </a:r>
          </a:p>
          <a:p>
            <a:r>
              <a:rPr lang="tr-TR" altLang="tr-TR"/>
              <a:t>interesting                                 exciting, excited                                appealing aspect </a:t>
            </a:r>
          </a:p>
          <a:p>
            <a:r>
              <a:rPr lang="tr-TR" altLang="tr-TR"/>
              <a:t>challenging                               enjoyable, enjoy                                I like it </a:t>
            </a:r>
          </a:p>
          <a:p>
            <a:r>
              <a:rPr lang="tr-TR" altLang="tr-TR"/>
              <a:t>satisfying, satisfaction              I can contribute                                  it’s important </a:t>
            </a:r>
          </a:p>
          <a:p>
            <a:r>
              <a:rPr lang="tr-TR" altLang="tr-TR"/>
              <a:t>rewarding                                  valuable                                            fascinating </a:t>
            </a:r>
          </a:p>
          <a:p>
            <a:r>
              <a:rPr lang="tr-TR" altLang="tr-TR"/>
              <a:t>gratifying                                   helpful                                               appreciate </a:t>
            </a:r>
          </a:p>
          <a:p>
            <a:r>
              <a:rPr lang="tr-TR" altLang="tr-TR"/>
              <a:t>meaningful                                useful                                                helping people </a:t>
            </a:r>
          </a:p>
          <a:p>
            <a:r>
              <a:rPr lang="tr-TR" altLang="tr-TR"/>
              <a:t>meant a lot to me                      feel good                                           I like to help </a:t>
            </a:r>
          </a:p>
          <a:p>
            <a:r>
              <a:rPr lang="tr-TR" altLang="tr-TR"/>
              <a:t>stimulating                                remarkable                                        people </a:t>
            </a:r>
          </a:p>
          <a:p>
            <a:r>
              <a:rPr lang="tr-TR" altLang="tr-TR"/>
              <a:t>incredible </a:t>
            </a:r>
          </a:p>
        </p:txBody>
      </p:sp>
    </p:spTree>
    <p:extLst>
      <p:ext uri="{BB962C8B-B14F-4D97-AF65-F5344CB8AC3E}">
        <p14:creationId xmlns:p14="http://schemas.microsoft.com/office/powerpoint/2010/main" val="352843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1703388" y="1892301"/>
            <a:ext cx="8964612"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tr-TR" altLang="tr-TR" b="1"/>
              <a:t>WRITING A WINNING STATEMENT OF PURPOSE</a:t>
            </a:r>
            <a:endParaRPr lang="tr-TR" altLang="tr-TR"/>
          </a:p>
          <a:p>
            <a:pPr algn="ctr"/>
            <a:endParaRPr lang="tr-TR" altLang="tr-TR"/>
          </a:p>
          <a:p>
            <a:pPr algn="ctr"/>
            <a:r>
              <a:rPr lang="tr-TR" altLang="tr-TR"/>
              <a:t>                I. </a:t>
            </a:r>
            <a:r>
              <a:rPr lang="tr-TR" altLang="tr-TR" b="1"/>
              <a:t>Determine your purpose in writing the statement</a:t>
            </a:r>
            <a:r>
              <a:rPr lang="tr-TR" altLang="tr-TR"/>
              <a:t> </a:t>
            </a:r>
          </a:p>
          <a:p>
            <a:pPr algn="ctr"/>
            <a:r>
              <a:rPr lang="tr-TR" altLang="tr-TR"/>
              <a:t>Usually the purpose is to persuade the admissions committee that you are an applicant they should choose. You may want to show that you have the ability and motivation to succeed in your field, or you may want to show the committee that, on the basis of your experience, you are the kind of candidate who will do well in the field. Whatever the purpose, it must be explicit to give coherence to the whole statement.</a:t>
            </a:r>
          </a:p>
          <a:p>
            <a:pPr lvl="3" algn="ctr"/>
            <a:endParaRPr lang="tr-TR" altLang="tr-TR"/>
          </a:p>
          <a:p>
            <a:pPr algn="ctr"/>
            <a:endParaRPr lang="tr-TR" altLang="tr-TR" b="1"/>
          </a:p>
          <a:p>
            <a:pPr algn="ctr"/>
            <a:r>
              <a:rPr lang="tr-TR" altLang="tr-TR" b="1"/>
              <a:t>      </a:t>
            </a:r>
            <a:r>
              <a:rPr lang="tr-TR" altLang="tr-TR"/>
              <a:t>  </a:t>
            </a:r>
          </a:p>
          <a:p>
            <a:pPr algn="ctr" eaLnBrk="0" hangingPunct="0"/>
            <a:endParaRPr lang="tr-TR" altLang="tr-TR"/>
          </a:p>
        </p:txBody>
      </p:sp>
    </p:spTree>
    <p:extLst>
      <p:ext uri="{BB962C8B-B14F-4D97-AF65-F5344CB8AC3E}">
        <p14:creationId xmlns:p14="http://schemas.microsoft.com/office/powerpoint/2010/main" val="3040216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919289" y="2598739"/>
            <a:ext cx="8569325"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3" algn="ctr"/>
            <a:r>
              <a:rPr lang="tr-TR" altLang="tr-TR" sz="2000"/>
              <a:t>1. Pay attention to the purpose throughout the statement so that extraneous material is left out. </a:t>
            </a:r>
          </a:p>
          <a:p>
            <a:pPr algn="ctr"/>
            <a:endParaRPr lang="tr-TR" altLang="tr-TR" sz="2000" b="1"/>
          </a:p>
          <a:p>
            <a:pPr algn="ctr"/>
            <a:endParaRPr lang="tr-TR" altLang="tr-TR" sz="2000" b="1"/>
          </a:p>
          <a:p>
            <a:pPr algn="ctr"/>
            <a:r>
              <a:rPr lang="tr-TR" altLang="tr-TR" sz="2000"/>
              <a:t>2. Pay attention to the audience (committee) throughout the statement. Remember, your audience is made up of faculty members who are </a:t>
            </a:r>
            <a:br>
              <a:rPr lang="tr-TR" altLang="tr-TR" sz="2000"/>
            </a:br>
            <a:r>
              <a:rPr lang="tr-TR" altLang="tr-TR" sz="2000"/>
              <a:t>          experts in their field. They want to know </a:t>
            </a:r>
            <a:r>
              <a:rPr lang="tr-TR" altLang="tr-TR" sz="2000" i="1"/>
              <a:t>that</a:t>
            </a:r>
            <a:r>
              <a:rPr lang="tr-TR" altLang="tr-TR" sz="2000"/>
              <a:t> you can think as much as </a:t>
            </a:r>
            <a:r>
              <a:rPr lang="tr-TR" altLang="tr-TR" sz="2000" i="1"/>
              <a:t>what</a:t>
            </a:r>
            <a:r>
              <a:rPr lang="tr-TR" altLang="tr-TR" sz="2000"/>
              <a:t> you think.</a:t>
            </a:r>
          </a:p>
        </p:txBody>
      </p:sp>
    </p:spTree>
    <p:extLst>
      <p:ext uri="{BB962C8B-B14F-4D97-AF65-F5344CB8AC3E}">
        <p14:creationId xmlns:p14="http://schemas.microsoft.com/office/powerpoint/2010/main" val="415995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ChangeArrowheads="1"/>
          </p:cNvSpPr>
          <p:nvPr/>
        </p:nvSpPr>
        <p:spPr bwMode="auto">
          <a:xfrm>
            <a:off x="1703388" y="1000126"/>
            <a:ext cx="8856662" cy="476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ctr"/>
            <a:r>
              <a:rPr lang="tr-TR" altLang="tr-TR"/>
              <a:t>II. </a:t>
            </a:r>
            <a:r>
              <a:rPr lang="tr-TR" altLang="tr-TR" b="1"/>
              <a:t>Determine the content of your statement</a:t>
            </a:r>
            <a:r>
              <a:rPr lang="tr-TR" altLang="tr-TR"/>
              <a:t> </a:t>
            </a:r>
          </a:p>
          <a:p>
            <a:pPr algn="ctr"/>
            <a:endParaRPr lang="tr-TR" altLang="tr-TR"/>
          </a:p>
          <a:p>
            <a:pPr algn="ctr"/>
            <a:endParaRPr lang="tr-TR" altLang="tr-TR"/>
          </a:p>
          <a:p>
            <a:pPr algn="ctr"/>
            <a:r>
              <a:rPr lang="tr-TR" altLang="tr-TR"/>
              <a:t>Be sure to answer any direct questions fully. Analyze the questions or guidance statements for the essay completely and answer all parts. </a:t>
            </a:r>
          </a:p>
          <a:p>
            <a:pPr algn="ctr"/>
            <a:r>
              <a:rPr lang="tr-TR" altLang="tr-TR"/>
              <a:t>For example: "What are the strengths and weaknesses in setting and achieving goals and working through people?" In this question there are actually six parts to be answered </a:t>
            </a:r>
          </a:p>
          <a:p>
            <a:pPr algn="ctr">
              <a:buFontTx/>
              <a:buAutoNum type="arabicParenR"/>
            </a:pPr>
            <a:r>
              <a:rPr lang="tr-TR" altLang="tr-TR"/>
              <a:t>strengths in setting goals, </a:t>
            </a:r>
          </a:p>
          <a:p>
            <a:pPr algn="ctr"/>
            <a:r>
              <a:rPr lang="tr-TR" altLang="tr-TR"/>
              <a:t>2) strengths in achieving goals, </a:t>
            </a:r>
          </a:p>
          <a:p>
            <a:pPr algn="ctr"/>
            <a:r>
              <a:rPr lang="tr-TR" altLang="tr-TR"/>
              <a:t>3) strengths in working through people, </a:t>
            </a:r>
          </a:p>
          <a:p>
            <a:pPr algn="ctr"/>
            <a:r>
              <a:rPr lang="tr-TR" altLang="tr-TR"/>
              <a:t>4) weaknesses in setting goals, </a:t>
            </a:r>
          </a:p>
          <a:p>
            <a:pPr algn="ctr"/>
            <a:r>
              <a:rPr lang="tr-TR" altLang="tr-TR"/>
              <a:t>5) weaknesses in achieving goals and </a:t>
            </a:r>
          </a:p>
          <a:p>
            <a:pPr algn="ctr"/>
            <a:r>
              <a:rPr lang="tr-TR" altLang="tr-TR"/>
              <a:t>6) weaknesses in working through people. Pay attention to small words. </a:t>
            </a:r>
          </a:p>
          <a:p>
            <a:pPr algn="ctr"/>
            <a:endParaRPr lang="tr-TR" altLang="tr-TR"/>
          </a:p>
          <a:p>
            <a:pPr algn="ctr"/>
            <a:r>
              <a:rPr lang="tr-TR" altLang="tr-TR"/>
              <a:t>Notice: This example question says </a:t>
            </a:r>
            <a:r>
              <a:rPr lang="tr-TR" altLang="tr-TR" i="1" u="sng"/>
              <a:t>through</a:t>
            </a:r>
            <a:r>
              <a:rPr lang="tr-TR" altLang="tr-TR" i="1"/>
              <a:t> </a:t>
            </a:r>
            <a:r>
              <a:rPr lang="tr-TR" altLang="tr-TR"/>
              <a:t>people not with people, if it says </a:t>
            </a:r>
            <a:r>
              <a:rPr lang="tr-TR" altLang="tr-TR" i="1"/>
              <a:t>with </a:t>
            </a:r>
            <a:r>
              <a:rPr lang="tr-TR" altLang="tr-TR"/>
              <a:t>people, answer that way.</a:t>
            </a:r>
          </a:p>
        </p:txBody>
      </p:sp>
    </p:spTree>
    <p:extLst>
      <p:ext uri="{BB962C8B-B14F-4D97-AF65-F5344CB8AC3E}">
        <p14:creationId xmlns:p14="http://schemas.microsoft.com/office/powerpoint/2010/main" val="3898508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ChangeArrowheads="1"/>
          </p:cNvSpPr>
          <p:nvPr/>
        </p:nvSpPr>
        <p:spPr bwMode="auto">
          <a:xfrm>
            <a:off x="1703389" y="1341438"/>
            <a:ext cx="8785225"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ctr"/>
            <a:r>
              <a:rPr lang="tr-TR" altLang="tr-TR"/>
              <a:t>Usually graduate and professional schools are interested in the following: </a:t>
            </a:r>
          </a:p>
          <a:p>
            <a:pPr algn="ctr"/>
            <a:endParaRPr lang="tr-TR" altLang="tr-TR"/>
          </a:p>
          <a:p>
            <a:pPr algn="ctr">
              <a:buFontTx/>
              <a:buAutoNum type="arabicPeriod"/>
            </a:pPr>
            <a:r>
              <a:rPr lang="tr-TR" altLang="tr-TR" i="1"/>
              <a:t>Your purpose in graduate study</a:t>
            </a:r>
            <a:r>
              <a:rPr lang="tr-TR" altLang="tr-TR"/>
              <a:t>. This means you must have thought this through before you try to answer the question. </a:t>
            </a:r>
          </a:p>
          <a:p>
            <a:pPr algn="ctr">
              <a:buFontTx/>
              <a:buAutoNum type="arabicPeriod"/>
            </a:pPr>
            <a:endParaRPr lang="tr-TR" altLang="tr-TR"/>
          </a:p>
          <a:p>
            <a:pPr algn="ctr"/>
            <a:r>
              <a:rPr lang="tr-TR" altLang="tr-TR"/>
              <a:t>2. </a:t>
            </a:r>
            <a:r>
              <a:rPr lang="tr-TR" altLang="tr-TR" i="1"/>
              <a:t>The area of study in which you wish to specialize</a:t>
            </a:r>
            <a:r>
              <a:rPr lang="tr-TR" altLang="tr-TR"/>
              <a:t>. This requires that you know the field well enough to make such decision. </a:t>
            </a:r>
          </a:p>
          <a:p>
            <a:pPr algn="ctr"/>
            <a:endParaRPr lang="tr-TR" altLang="tr-TR"/>
          </a:p>
          <a:p>
            <a:pPr algn="ctr"/>
            <a:r>
              <a:rPr lang="tr-TR" altLang="tr-TR"/>
              <a:t>3. </a:t>
            </a:r>
            <a:r>
              <a:rPr lang="tr-TR" altLang="tr-TR" i="1"/>
              <a:t>Your future use of your graduate study</a:t>
            </a:r>
            <a:r>
              <a:rPr lang="tr-TR" altLang="tr-TR"/>
              <a:t>. This will include your career goals and plans for your future. </a:t>
            </a:r>
          </a:p>
          <a:p>
            <a:pPr algn="ctr"/>
            <a:endParaRPr lang="tr-TR" altLang="tr-TR"/>
          </a:p>
          <a:p>
            <a:pPr algn="ctr"/>
            <a:r>
              <a:rPr lang="tr-TR" altLang="tr-TR"/>
              <a:t>4. </a:t>
            </a:r>
            <a:r>
              <a:rPr lang="tr-TR" altLang="tr-TR" i="1"/>
              <a:t>Your special preparation and fitness for study in the field</a:t>
            </a:r>
            <a:r>
              <a:rPr lang="tr-TR" altLang="tr-TR"/>
              <a:t>. This is the opportunity to relate your academic background with your extracurricular experience to show how they unite to make you a special candidate. </a:t>
            </a:r>
          </a:p>
        </p:txBody>
      </p:sp>
    </p:spTree>
    <p:extLst>
      <p:ext uri="{BB962C8B-B14F-4D97-AF65-F5344CB8AC3E}">
        <p14:creationId xmlns:p14="http://schemas.microsoft.com/office/powerpoint/2010/main" val="289564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1524001" y="1192213"/>
            <a:ext cx="8964613" cy="3662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tr-TR" altLang="tr-TR"/>
              <a:t>5. </a:t>
            </a:r>
            <a:r>
              <a:rPr lang="tr-TR" altLang="tr-TR" i="1"/>
              <a:t>Any problems or inconsistencies in your records or scores</a:t>
            </a:r>
            <a:r>
              <a:rPr lang="tr-TR" altLang="tr-TR"/>
              <a:t> such as a bad semester. Be sure to explain in a positive manner and justify the explanation. Since this is a rebuttal argument, it should be followed by a positive statement of your abilities.</a:t>
            </a:r>
          </a:p>
          <a:p>
            <a:pPr algn="ctr"/>
            <a:r>
              <a:rPr lang="tr-TR" altLang="tr-TR"/>
              <a:t> </a:t>
            </a:r>
          </a:p>
          <a:p>
            <a:pPr algn="ctr"/>
            <a:r>
              <a:rPr lang="tr-TR" altLang="tr-TR"/>
              <a:t>6. </a:t>
            </a:r>
            <a:r>
              <a:rPr lang="tr-TR" altLang="tr-TR" i="1"/>
              <a:t>Any special conditions that are not revealed elsewhere</a:t>
            </a:r>
            <a:r>
              <a:rPr lang="tr-TR" altLang="tr-TR"/>
              <a:t> in the application such as a large (35 hour a week) work load outside of school. This too should be followed with a positive statement about yourself and your future. </a:t>
            </a:r>
          </a:p>
          <a:p>
            <a:pPr algn="ctr"/>
            <a:endParaRPr lang="tr-TR" altLang="tr-TR"/>
          </a:p>
          <a:p>
            <a:pPr algn="ctr"/>
            <a:r>
              <a:rPr lang="tr-TR" altLang="tr-TR"/>
              <a:t>7. You may be asked, "Why do you wish to attend this school?" This requires that you have done your research about the school and know what its special appeal is to you. </a:t>
            </a:r>
          </a:p>
          <a:p>
            <a:pPr algn="ctr"/>
            <a:endParaRPr lang="tr-TR" altLang="tr-TR"/>
          </a:p>
          <a:p>
            <a:pPr algn="ctr"/>
            <a:r>
              <a:rPr lang="tr-TR" altLang="tr-TR"/>
              <a:t>8. Above all this, the statement is to contain information about you as a person. They know nothing about you that you don’t tell them. </a:t>
            </a:r>
            <a:r>
              <a:rPr lang="tr-TR" altLang="tr-TR" i="1"/>
              <a:t>You</a:t>
            </a:r>
            <a:r>
              <a:rPr lang="tr-TR" altLang="tr-TR"/>
              <a:t> are the subject of the statement.</a:t>
            </a:r>
          </a:p>
        </p:txBody>
      </p:sp>
    </p:spTree>
    <p:extLst>
      <p:ext uri="{BB962C8B-B14F-4D97-AF65-F5344CB8AC3E}">
        <p14:creationId xmlns:p14="http://schemas.microsoft.com/office/powerpoint/2010/main" val="2895802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ChangeArrowheads="1"/>
          </p:cNvSpPr>
          <p:nvPr/>
        </p:nvSpPr>
        <p:spPr bwMode="auto">
          <a:xfrm>
            <a:off x="1524001" y="424727"/>
            <a:ext cx="889317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ctr"/>
            <a:endParaRPr lang="tr-TR" altLang="tr-TR"/>
          </a:p>
          <a:p>
            <a:pPr algn="ctr"/>
            <a:r>
              <a:rPr lang="tr-TR" altLang="tr-TR" b="1"/>
              <a:t>Determine your approach and the style of the statement</a:t>
            </a:r>
            <a:r>
              <a:rPr lang="tr-TR" altLang="tr-TR"/>
              <a:t> </a:t>
            </a:r>
          </a:p>
          <a:p>
            <a:pPr algn="ctr"/>
            <a:endParaRPr lang="tr-TR" altLang="tr-TR"/>
          </a:p>
          <a:p>
            <a:pPr algn="ctr"/>
            <a:r>
              <a:rPr lang="tr-TR" altLang="tr-TR"/>
              <a:t>There is no such thing as "the perfect way to write a statement." There is only the one that is best for you and fits your circumstances. </a:t>
            </a:r>
          </a:p>
          <a:p>
            <a:pPr algn="ctr"/>
            <a:endParaRPr lang="tr-TR" altLang="tr-TR"/>
          </a:p>
          <a:p>
            <a:pPr algn="ctr"/>
            <a:r>
              <a:rPr lang="tr-TR" altLang="tr-TR"/>
              <a:t>1. There are some things the statement should not be:</a:t>
            </a:r>
          </a:p>
          <a:p>
            <a:pPr lvl="1" algn="ctr"/>
            <a:endParaRPr lang="tr-TR" altLang="tr-TR"/>
          </a:p>
          <a:p>
            <a:pPr lvl="1" algn="ctr">
              <a:buFontTx/>
              <a:buAutoNum type="alphaLcPeriod"/>
            </a:pPr>
            <a:r>
              <a:rPr lang="tr-TR" altLang="tr-TR"/>
              <a:t>Avoid the "what I did with my life" approach. This was fine for grade school essays on "what I did last summer." It is not good for a personal statement. </a:t>
            </a:r>
          </a:p>
          <a:p>
            <a:pPr lvl="1" algn="ctr">
              <a:buFontTx/>
              <a:buAutoNum type="alphaLcPeriod"/>
            </a:pPr>
            <a:endParaRPr lang="tr-TR" altLang="tr-TR"/>
          </a:p>
          <a:p>
            <a:pPr lvl="1" algn="ctr"/>
            <a:r>
              <a:rPr lang="tr-TR" altLang="tr-TR"/>
              <a:t>b. Equally elementary is the approach "I’ve always wanted to be a __________." This is only appropriate if it also reflects your current career goals. </a:t>
            </a:r>
          </a:p>
          <a:p>
            <a:pPr lvl="1" algn="ctr"/>
            <a:endParaRPr lang="tr-TR" altLang="tr-TR"/>
          </a:p>
          <a:p>
            <a:pPr lvl="1" algn="ctr"/>
            <a:r>
              <a:rPr lang="tr-TR" altLang="tr-TR"/>
              <a:t>c. Also avoid a statement that indicates your interest in psychology is because of your own personal psychotherapy or a family member’s psychological disturbance. While this may have motivated many of us to go on to graduate study in psychology, this is not what your audience is necessarily looking for in your statement. </a:t>
            </a:r>
          </a:p>
          <a:p>
            <a:pPr algn="ctr" eaLnBrk="0" hangingPunct="0"/>
            <a:endParaRPr lang="tr-TR" altLang="tr-TR"/>
          </a:p>
        </p:txBody>
      </p:sp>
    </p:spTree>
    <p:extLst>
      <p:ext uri="{BB962C8B-B14F-4D97-AF65-F5344CB8AC3E}">
        <p14:creationId xmlns:p14="http://schemas.microsoft.com/office/powerpoint/2010/main" val="2092451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1055688" y="750888"/>
            <a:ext cx="8748713"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ctr"/>
            <a:endParaRPr lang="tr-TR" altLang="tr-TR"/>
          </a:p>
          <a:p>
            <a:pPr lvl="1" algn="ctr"/>
            <a:r>
              <a:rPr lang="tr-TR" altLang="tr-TR"/>
              <a:t>These are some things the statement should do: </a:t>
            </a:r>
          </a:p>
          <a:p>
            <a:pPr lvl="1" algn="ctr"/>
            <a:endParaRPr lang="tr-TR" altLang="tr-TR"/>
          </a:p>
          <a:p>
            <a:pPr lvl="3" algn="ctr"/>
            <a:r>
              <a:rPr lang="tr-TR" altLang="tr-TR" b="1"/>
              <a:t>A</a:t>
            </a:r>
            <a:r>
              <a:rPr lang="tr-TR" altLang="tr-TR"/>
              <a:t>. It should be objective yet self-revelatory. Write directly and in a straightforward manner that tells about your experience and what it means to you. Do not use "academese" or jargon. </a:t>
            </a:r>
          </a:p>
          <a:p>
            <a:pPr lvl="3" algn="ctr"/>
            <a:r>
              <a:rPr lang="tr-TR" altLang="tr-TR" b="1"/>
              <a:t>B.</a:t>
            </a:r>
            <a:r>
              <a:rPr lang="tr-TR" altLang="tr-TR"/>
              <a:t> It should form conclusions that explain the value and meaning of your experiences such as: (1) what you learned about yourself; (2) about your field; (3) about your future goals; and (4) about your career concerns. </a:t>
            </a:r>
          </a:p>
          <a:p>
            <a:pPr lvl="3" algn="ctr">
              <a:buFontTx/>
              <a:buChar char="•"/>
            </a:pPr>
            <a:endParaRPr lang="tr-TR" altLang="tr-TR"/>
          </a:p>
          <a:p>
            <a:pPr lvl="3" algn="ctr"/>
            <a:r>
              <a:rPr lang="tr-TR" altLang="tr-TR" b="1"/>
              <a:t>C</a:t>
            </a:r>
            <a:r>
              <a:rPr lang="tr-TR" altLang="tr-TR"/>
              <a:t>. It should be specific. Document your conclusions with specific instances or draw your conclusions as the result of individual experience. See the list of general Words to Avoid Using without Explanation listed below. </a:t>
            </a:r>
          </a:p>
          <a:p>
            <a:pPr lvl="3" algn="ctr"/>
            <a:endParaRPr lang="tr-TR" altLang="tr-TR"/>
          </a:p>
          <a:p>
            <a:pPr lvl="3" algn="ctr"/>
            <a:r>
              <a:rPr lang="tr-TR" altLang="tr-TR" b="1"/>
              <a:t>D.</a:t>
            </a:r>
            <a:r>
              <a:rPr lang="tr-TR" altLang="tr-TR"/>
              <a:t> It should be an example of careful persuasive writing. </a:t>
            </a:r>
          </a:p>
          <a:p>
            <a:pPr algn="ctr" eaLnBrk="0" hangingPunct="0"/>
            <a:endParaRPr lang="tr-TR" altLang="tr-TR"/>
          </a:p>
        </p:txBody>
      </p:sp>
    </p:spTree>
    <p:extLst>
      <p:ext uri="{BB962C8B-B14F-4D97-AF65-F5344CB8AC3E}">
        <p14:creationId xmlns:p14="http://schemas.microsoft.com/office/powerpoint/2010/main" val="3030709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703388" y="1852614"/>
            <a:ext cx="8964612"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tr-TR" altLang="tr-TR" b="1"/>
              <a:t>CONSIDERTIONS ABOUT FORM</a:t>
            </a:r>
            <a:r>
              <a:rPr lang="tr-TR" altLang="tr-TR"/>
              <a:t>: </a:t>
            </a:r>
          </a:p>
          <a:p>
            <a:pPr algn="ctr"/>
            <a:endParaRPr lang="tr-TR" altLang="tr-TR"/>
          </a:p>
          <a:p>
            <a:pPr algn="ctr"/>
            <a:r>
              <a:rPr lang="tr-TR" altLang="tr-TR"/>
              <a:t>Keep to the Page Limit Number!!! Reviewers have to read hundreds of these applications, don’t overburden them with extra pages. </a:t>
            </a:r>
          </a:p>
          <a:p>
            <a:pPr algn="ctr"/>
            <a:endParaRPr lang="tr-TR" altLang="tr-TR"/>
          </a:p>
          <a:p>
            <a:pPr algn="ctr"/>
            <a:r>
              <a:rPr lang="tr-TR" altLang="tr-TR"/>
              <a:t>Do not leave in typographical errors. You don’t want to be taken less seriously due to a typo, rite? (laugh) </a:t>
            </a:r>
          </a:p>
          <a:p>
            <a:pPr algn="ctr" eaLnBrk="0" hangingPunct="0"/>
            <a:endParaRPr lang="tr-TR" altLang="tr-TR"/>
          </a:p>
        </p:txBody>
      </p:sp>
    </p:spTree>
    <p:extLst>
      <p:ext uri="{BB962C8B-B14F-4D97-AF65-F5344CB8AC3E}">
        <p14:creationId xmlns:p14="http://schemas.microsoft.com/office/powerpoint/2010/main" val="35161912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853</Words>
  <Application>Microsoft Office PowerPoint</Application>
  <PresentationFormat>Geniş ekran</PresentationFormat>
  <Paragraphs>79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Statement of Purpose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Statement of Purpose</dc:title>
  <dc:creator>Barbaros</dc:creator>
  <cp:lastModifiedBy>Barbaros</cp:lastModifiedBy>
  <cp:revision>1</cp:revision>
  <dcterms:created xsi:type="dcterms:W3CDTF">2020-10-21T07:23:30Z</dcterms:created>
  <dcterms:modified xsi:type="dcterms:W3CDTF">2020-10-21T07:23:40Z</dcterms:modified>
</cp:coreProperties>
</file>