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712" r:id="rId5"/>
    <p:sldId id="713" r:id="rId6"/>
    <p:sldId id="714" r:id="rId7"/>
    <p:sldId id="715" r:id="rId8"/>
    <p:sldId id="716" r:id="rId9"/>
    <p:sldId id="717" r:id="rId10"/>
    <p:sldId id="718" r:id="rId11"/>
    <p:sldId id="71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Sermaye ve Finans Hesabı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53340" y="1273262"/>
            <a:ext cx="8077200" cy="44644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hesapta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ülkenin dış dünya ile gerçekleştirdiği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varlık işlemleri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 alır.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hesabına;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Tahvil,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Hisse senedi,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Ev,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Arsa, gibi varlıkların alım satımı ile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Banka mevduat hesapları kaydedilir.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tür varlıkların yurtdışından satın almalarda ülkemizden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çıkışı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tersi durumda ise ülkemize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girişi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ve Finans Hesabı Dengesi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Sermaye Girişi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Sermaye Çıkışı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631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Sermaye ve Finans Hesabı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313080" y="1185952"/>
            <a:ext cx="8363272" cy="441196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TCMB İstatistik Genel Müdürlüğü Temmuz 2018 Aylık Verileri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      		</a:t>
            </a:r>
            <a:r>
              <a:rPr lang="tr-TR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Temmuz 2018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Cari, Sermaye ve Finans Hesapları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	      -559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Hesabı				   	    	        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 Hesabı						    -1.192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Doğrudan Yatırımlar: Net Varlık Edinimi</a:t>
            </a: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292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Doğrudan Yatırımlar: Net Yükümlülük Oluşumu	 999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Portföy Yatırımları: Net Varlık Edinimi		-252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Portföy Yatırımları: Net Yükümlülük Oluşumu	-531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Hisse Senetleri		-463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Borç Senetleri		  -68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Diğer Yatırımlar: Net Varlık Edinimi		   909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Diğer Yatırımlar: Net Yükümlülük Oluşumu 	1.673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Hata ve Noksan				 	    2.983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Rezerv Varlıklar				 		    2.424</a:t>
            </a:r>
          </a:p>
        </p:txBody>
      </p:sp>
    </p:spTree>
    <p:extLst>
      <p:ext uri="{BB962C8B-B14F-4D97-AF65-F5344CB8AC3E}">
        <p14:creationId xmlns:p14="http://schemas.microsoft.com/office/powerpoint/2010/main" val="358296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Sermaye ve Finans Hesabı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313080" y="1185952"/>
            <a:ext cx="8363272" cy="441196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TCMB İstatistik Genel Müdürlüğü Temmuz 2018 Aylık Verileri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      		</a:t>
            </a:r>
            <a:r>
              <a:rPr lang="tr-TR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Temmuz 2018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Cari, Sermaye ve Finans Hesapları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	      -559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 Hesabı				   	    	        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 Hesabı						    -1.192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Doğrudan Yatırımlar: Net Varlık Edinimi</a:t>
            </a: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292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Doğrudan Yatırımlar: Net Yükümlülük Oluşumu	 999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Portföy Yatırımları: Net Varlık Edinimi		-252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Portföy Yatırımları: Net Yükümlülük Oluşumu	-531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Hisse Senetleri		-463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Borç Senetleri		  -68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Diğer Yatırımlar: Net Varlık Edinimi		   909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Diğer Yatırımlar: Net Yükümlülük Oluşumu 	1.673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Hata ve Noksan				 	    2.983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Rezerv Varlıklar				 		    2.424</a:t>
            </a:r>
          </a:p>
        </p:txBody>
      </p:sp>
    </p:spTree>
    <p:extLst>
      <p:ext uri="{BB962C8B-B14F-4D97-AF65-F5344CB8AC3E}">
        <p14:creationId xmlns:p14="http://schemas.microsoft.com/office/powerpoint/2010/main" val="76085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Resmi Rezervler Hesabı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42189" y="821603"/>
            <a:ext cx="8077200" cy="367240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Hükümetler tarafından gerektiğinde kullanılmak üzere merkez bankası tarafından tutulan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altın, döviz ve özel çekme hakları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gibi uluslararası ödeme araçları olarak tanımlanır.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Hükümetin Merkez Bankası ve IMF nezdinde sahip olduğu döviz rezervlerinde meydana gelen değişmeleri yansıtır.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Net Hata ve Noksan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313080" y="1191053"/>
            <a:ext cx="8077200" cy="44644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Nedeni bilinmeyen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ölçüm ya da kayıt dışı giren ya da çıkan dövizlerdir.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Yanlış / eksik kayıtlar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sonucu ödemeler dengesi kalemleri arasındaki tutarsızlığın kaydedildiği hesaptır.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 işlemler dengesi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hesabında hem de 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finansman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kapsamında değerlendirilecek bir hesaptır.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hata ve noksan kalemi </a:t>
            </a:r>
            <a:r>
              <a:rPr lang="tr-TR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(+)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artı olduğunda ülkeye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döviz girişi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olmuş demektir.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hata ve noksan kalemi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(-)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eksi olduğunda ülkeden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döviz çıkışı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olmuş demektir.</a:t>
            </a:r>
          </a:p>
        </p:txBody>
      </p:sp>
    </p:spTree>
    <p:extLst>
      <p:ext uri="{BB962C8B-B14F-4D97-AF65-F5344CB8AC3E}">
        <p14:creationId xmlns:p14="http://schemas.microsoft.com/office/powerpoint/2010/main" val="19888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Kamu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Borcu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8E75AAED-6432-45D2-81C4-4A7F37EEED09}"/>
              </a:ext>
            </a:extLst>
          </p:cNvPr>
          <p:cNvSpPr txBox="1">
            <a:spLocks/>
          </p:cNvSpPr>
          <p:nvPr/>
        </p:nvSpPr>
        <p:spPr>
          <a:xfrm>
            <a:off x="657064" y="1213624"/>
            <a:ext cx="8363272" cy="4495800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borçlanması, kamu kesimi finansman açığının karşılanması amacıyla yapılan borçlanmadır.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Bütçe açığını kapatmak için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 arayışına çıkıldığında 3 yol söz konusu olur;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Gelirleri artırmak,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Giderleri azaltmak,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Borçlanmak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(açığın geçici nedenlerle ortaya çıktığı düşünüldüğünde doğru bir yol olabilir)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3.a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İç Borçlanma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Dış Borçlanma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Borçlanmanın temel aracı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DİBS’ler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Tahvil (1 yıldan uzun vadelidir. Devlet Tahvili de denir)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Bono (1 yıldan kısa vadelidir. Hazine Bonosu da denir 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45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Enflasyon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13837" y="1312315"/>
            <a:ext cx="8077200" cy="504056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Enflasyon, fiyatlar genel düzeyinin sürekli ve hızlı olarak yükselmesi ile paranın değerindeki sürekli bir düşmeyi ifade eder.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Ortaya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çıkışına neden olan faktörler dikkate alındığında enflasyon,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Talep enflasyonu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Maliyet enflasyonu şeklinde ikiye ayrılır.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Talep enflasyonu: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Üretilen mal ve hizmetler, tüketici talebini karşılayamadığı zaman talep artışından dolayı fiyatlar artar.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Maliyet enflasyonu: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Üretimde kullanılan kaynakların fiyat artışları üretim maliyetlerinin yükselmesine, maliyetlerin yükselmesi de ürün fiyatlarında artışa neden olmaktadır. Genelde Türkiye gibi ithalatı yüksek ülkelerde görülür.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 itibariyle;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-Fiyat artışları toplam talebin azalmasına neden olacaktır.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-Talebin düşmesi piyasalarda durgunluğa neden olacaktır.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25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17134</TotalTime>
  <Words>418</Words>
  <Application>Microsoft Office PowerPoint</Application>
  <PresentationFormat>Ekran Gösterisi (4:3)</PresentationFormat>
  <Paragraphs>103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879</cp:revision>
  <cp:lastPrinted>2016-10-24T07:53:35Z</cp:lastPrinted>
  <dcterms:created xsi:type="dcterms:W3CDTF">2016-09-18T09:35:24Z</dcterms:created>
  <dcterms:modified xsi:type="dcterms:W3CDTF">2020-02-27T14:53:32Z</dcterms:modified>
</cp:coreProperties>
</file>